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79" r:id="rId7"/>
    <p:sldId id="261" r:id="rId8"/>
    <p:sldId id="262" r:id="rId9"/>
    <p:sldId id="263" r:id="rId10"/>
    <p:sldId id="278" r:id="rId11"/>
    <p:sldId id="264" r:id="rId12"/>
    <p:sldId id="281" r:id="rId13"/>
    <p:sldId id="266" r:id="rId14"/>
    <p:sldId id="268" r:id="rId15"/>
    <p:sldId id="267" r:id="rId16"/>
    <p:sldId id="283" r:id="rId17"/>
    <p:sldId id="269" r:id="rId18"/>
    <p:sldId id="282" r:id="rId19"/>
    <p:sldId id="270" r:id="rId20"/>
    <p:sldId id="275" r:id="rId21"/>
    <p:sldId id="273" r:id="rId22"/>
    <p:sldId id="271" r:id="rId23"/>
    <p:sldId id="276" r:id="rId24"/>
    <p:sldId id="280" r:id="rId25"/>
    <p:sldId id="272" r:id="rId26"/>
    <p:sldId id="277" r:id="rId27"/>
    <p:sldId id="274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869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98FEA-25D7-4519-B942-8F75A49BC8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methods A and B give identical result.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898FEA-25D7-4519-B942-8F75A49BC8C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78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1AD666-8611-4A9F-A419-113D7E48CB94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This process is known as Gram-Schmidt orthogonalization (in linear vector spaces).  Why P</a:t>
            </a:r>
            <a:r>
              <a:rPr lang="en-US" altLang="en-US" baseline="-25000"/>
              <a:t>j+1</a:t>
            </a:r>
            <a:r>
              <a:rPr lang="en-US" altLang="en-US"/>
              <a:t> does not depends on P</a:t>
            </a:r>
            <a:r>
              <a:rPr lang="en-US" altLang="en-US" baseline="-25000"/>
              <a:t>j-2</a:t>
            </a:r>
            <a:r>
              <a:rPr lang="en-US" altLang="en-US"/>
              <a:t> and small index P?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B9EA33-AC8D-4B98-90C2-57E8E98F3864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008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How to divide in polynomials so that f = </a:t>
            </a:r>
            <a:r>
              <a:rPr lang="en-US" altLang="en-US" dirty="0" err="1"/>
              <a:t>qP+r</a:t>
            </a:r>
            <a:r>
              <a:rPr lang="en-US" altLang="en-US" dirty="0"/>
              <a:t>?</a:t>
            </a:r>
          </a:p>
          <a:p>
            <a:endParaRPr lang="en-US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6A3ED9-9445-4600-9D84-86620B487804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For </a:t>
            </a:r>
            <a:r>
              <a:rPr lang="en-US" altLang="en-US" dirty="0" err="1"/>
              <a:t>i</a:t>
            </a:r>
            <a:r>
              <a:rPr lang="en-US" altLang="en-US" dirty="0"/>
              <a:t>=2N, the integral on the left side by definition is 0 (since it is orthogonal to P0), but right-side sum w P in general is not 0.  The exactness of the integral breaks down.</a:t>
            </a:r>
          </a:p>
          <a:p>
            <a:endParaRPr lang="en-US" alt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26719C-8514-4C9B-93BD-BB26E02188E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B7E809-4BE7-4118-A4CD-829E3CF0DCD9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NR refers to “Numerical Recipes in C”, 2</a:t>
            </a:r>
            <a:r>
              <a:rPr lang="en-US" altLang="en-US" baseline="30000"/>
              <a:t>nd</a:t>
            </a:r>
            <a:r>
              <a:rPr lang="en-US" altLang="en-US"/>
              <a:t> edition.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F75796-60B9-4896-97F4-86718003FD4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Why error is O(h</a:t>
            </a:r>
            <a:r>
              <a:rPr lang="en-US" altLang="en-US" baseline="30000" dirty="0"/>
              <a:t>N+1</a:t>
            </a:r>
            <a:r>
              <a:rPr lang="en-US" altLang="en-US" dirty="0"/>
              <a:t>)?   abscissa = x value = coordinate,  ordinate = y value.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9C4E02-EEDE-4DF3-A751-4951DF6530C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We also have the simpler case of </a:t>
            </a:r>
            <a:r>
              <a:rPr lang="en-US" altLang="en-US" i="1" dirty="0"/>
              <a:t>N</a:t>
            </a:r>
            <a:r>
              <a:rPr lang="en-US" altLang="en-US" dirty="0"/>
              <a:t>=1, which is the rectangular rule. Trapezoidal [</a:t>
            </a:r>
            <a:r>
              <a:rPr lang="en-US" altLang="en-US" dirty="0" err="1"/>
              <a:t>tr</a:t>
            </a:r>
            <a:r>
              <a:rPr lang="en-US" altLang="en-US" dirty="0" err="1">
                <a:cs typeface="Arial" panose="020B0604020202020204" pitchFamily="34" charset="0"/>
              </a:rPr>
              <a:t>œpizəidl</a:t>
            </a:r>
            <a:r>
              <a:rPr lang="en-US" altLang="en-US" dirty="0">
                <a:cs typeface="Arial" panose="020B0604020202020204" pitchFamily="34" charset="0"/>
              </a:rPr>
              <a:t>].  </a:t>
            </a:r>
            <a:r>
              <a:rPr lang="en-US" altLang="en-US" dirty="0" err="1">
                <a:cs typeface="Arial" panose="020B0604020202020204" pitchFamily="34" charset="0"/>
              </a:rPr>
              <a:t>Simpson’rule</a:t>
            </a:r>
            <a:r>
              <a:rPr lang="en-US" altLang="en-US" dirty="0">
                <a:cs typeface="Arial" panose="020B0604020202020204" pitchFamily="34" charset="0"/>
              </a:rPr>
              <a:t> rule is also called Kepler’s rule.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Why no O(h^2) term?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AD47FA-0914-47BF-BB21-8ED2BF719AF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For trapezoidal rule, any N is fine.  For Simpson’s rule, N must be an odd number.</a:t>
            </a:r>
          </a:p>
          <a:p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5B6215-0AC6-4BCC-9857-2021D563ED84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B2C6E4-FA2A-4E4C-A489-9845723BC468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B is called Bernoulli number.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Scipy</a:t>
            </a:r>
            <a:r>
              <a:rPr lang="en-US" dirty="0"/>
              <a:t> quad() is actually calling Fortran QUADPACK.  Lambda introduces a nameless one-line (pure</a:t>
            </a:r>
            <a:r>
              <a:rPr lang="en-US"/>
              <a:t>) function.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898FEA-25D7-4519-B942-8F75A49BC8C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953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Note that the right-hand side of the formula does not have the weight function W(x).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F92F52-EC2E-4068-B976-FE3A7943C5B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Index j indicate the degree of polynomial.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38EBC1-2EBE-4836-9255-A1404B2972E0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76875-9FE8-4D76-98F2-8C15D30C5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10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C1E14-E955-4A6D-9903-08F85E69B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46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AEFE0-7BF7-4C6E-99EC-F9DF44EC8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565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E4D14-7E79-49CB-9327-3A65F192D5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399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6F03E-EF4E-4A6D-8EB9-3D14AB3542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32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C7366-98C4-48F6-9172-5A5FF857EE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06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D1B93-C8FF-40B9-812C-FE54898D3A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51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97E41-E637-4625-9D18-15F034FB0C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32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FEEBA-70C4-4CAC-B3CA-CD45C1670B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86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4758-846A-433C-972B-1A2F84B5F8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03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B3AA-6344-4F4E-9D94-439AC41E6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7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C80B-F4B2-4E72-8161-CFC19AB423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05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02D45-7DCF-4C62-BEBD-77642D83D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46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31B13B4-BF20-445F-A2BB-4DD86EC070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 dirty="0"/>
              <a:t>Chapter 4, </a:t>
            </a:r>
            <a:br>
              <a:rPr lang="en-US" altLang="en-US" sz="4400" dirty="0"/>
            </a:br>
            <a:br>
              <a:rPr lang="en-US" altLang="en-US" sz="4400" dirty="0"/>
            </a:br>
            <a:r>
              <a:rPr lang="en-US" altLang="en-US" sz="4400" dirty="0"/>
              <a:t>Integration of Functions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Recursive Computation of Trapezoidal Sum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8077200" cy="46482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If </a:t>
            </a:r>
            <a:r>
              <a:rPr lang="en-US" altLang="en-US" sz="2800" i="1" dirty="0"/>
              <a:t>n</a:t>
            </a:r>
            <a:r>
              <a:rPr lang="en-US" altLang="en-US" sz="2800" dirty="0"/>
              <a:t> = 1 (two points, one interval)</a:t>
            </a:r>
          </a:p>
          <a:p>
            <a:pPr eaLnBrk="1" hangingPunct="1"/>
            <a:endParaRPr lang="en-US" altLang="en-US" sz="2800" i="1" dirty="0"/>
          </a:p>
          <a:p>
            <a:pPr eaLnBrk="1" hangingPunct="1"/>
            <a:endParaRPr lang="en-US" altLang="en-US" sz="2800" i="1" dirty="0"/>
          </a:p>
          <a:p>
            <a:pPr eaLnBrk="1" hangingPunct="1"/>
            <a:r>
              <a:rPr lang="en-US" altLang="en-US" sz="2800" dirty="0"/>
              <a:t>else if (</a:t>
            </a:r>
            <a:r>
              <a:rPr lang="en-US" altLang="en-US" sz="2800" i="1" dirty="0"/>
              <a:t>n</a:t>
            </a:r>
            <a:r>
              <a:rPr lang="en-US" altLang="en-US" sz="2800" dirty="0"/>
              <a:t> &gt; 1)</a:t>
            </a:r>
          </a:p>
          <a:p>
            <a:pPr eaLnBrk="1" hangingPunct="1"/>
            <a:endParaRPr lang="en-US" altLang="en-US" sz="2800" dirty="0"/>
          </a:p>
        </p:txBody>
      </p:sp>
      <p:graphicFrame>
        <p:nvGraphicFramePr>
          <p:cNvPr id="16388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91105326"/>
              </p:ext>
            </p:extLst>
          </p:nvPr>
        </p:nvGraphicFramePr>
        <p:xfrm>
          <a:off x="1905000" y="4014787"/>
          <a:ext cx="3676650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Equation" r:id="rId3" imgW="1663700" imgH="838200" progId="Equation.DSMT4">
                  <p:embed/>
                </p:oleObj>
              </mc:Choice>
              <mc:Fallback>
                <p:oleObj name="Equation" r:id="rId3" imgW="1663700" imgH="838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014787"/>
                        <a:ext cx="3676650" cy="185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835438978"/>
              </p:ext>
            </p:extLst>
          </p:nvPr>
        </p:nvGraphicFramePr>
        <p:xfrm>
          <a:off x="1892300" y="2286000"/>
          <a:ext cx="450850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name="Equation" r:id="rId5" imgW="1688367" imgH="393529" progId="Equation.DSMT4">
                  <p:embed/>
                </p:oleObj>
              </mc:Choice>
              <mc:Fallback>
                <p:oleObj name="Equation" r:id="rId5" imgW="1688367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2286000"/>
                        <a:ext cx="450850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trapzd( )</a:t>
            </a:r>
          </a:p>
        </p:txBody>
      </p:sp>
      <p:sp>
        <p:nvSpPr>
          <p:cNvPr id="17411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def FUNC(x):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return (x*x)</a:t>
            </a:r>
          </a:p>
          <a:p>
            <a:pPr marL="0" indent="0">
              <a:buFontTx/>
              <a:buNone/>
            </a:pPr>
            <a:endParaRPr lang="en-SG" altLang="en-US" sz="1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def trapzd(FUNC, a, b, n, s):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if n==1: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s = 0.5*(b-a)*(FUNC(a)+FUNC(b))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return s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it = 2**(n-2)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d = (b-a)/it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x = a + 0.5*d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sum = 0.0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for j in range(0,it):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sum += FUNC(x)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x += d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s = 0.5*(s + (b-a)*sum/it)</a:t>
            </a:r>
          </a:p>
          <a:p>
            <a:pPr marL="0" indent="0">
              <a:buFontTx/>
              <a:buNone/>
            </a:pPr>
            <a:r>
              <a:rPr lang="en-SG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return 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CE5049-44E2-4DA8-B56A-7D858BC30A1D}"/>
              </a:ext>
            </a:extLst>
          </p:cNvPr>
          <p:cNvSpPr txBox="1"/>
          <p:nvPr/>
        </p:nvSpPr>
        <p:spPr>
          <a:xfrm>
            <a:off x="7068457" y="3886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d = 2 </a:t>
            </a:r>
            <a:r>
              <a:rPr lang="en-US" dirty="0" err="1"/>
              <a:t>h</a:t>
            </a:r>
            <a:r>
              <a:rPr lang="en-US" baseline="-25000" dirty="0" err="1"/>
              <a:t>n</a:t>
            </a:r>
            <a:endParaRPr lang="en-S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qtrap</a:t>
            </a:r>
            <a:r>
              <a:rPr lang="en-US" altLang="en-US" dirty="0"/>
              <a:t>(..) call </a:t>
            </a:r>
            <a:r>
              <a:rPr lang="en-US" altLang="en-US" dirty="0" err="1"/>
              <a:t>trapzd</a:t>
            </a:r>
            <a:r>
              <a:rPr lang="en-US" altLang="en-US" dirty="0"/>
              <a:t>(..) until convergence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def qtrap(FUNC, a, b):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EPS = 1.0e-8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JMAX = 20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olds = -1.0e300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s = 0.0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for j in range(1, JMAX):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s = trapzd(FUNC,a,b,j,s)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if (math.fabs(s-olds) &lt; EPS*math.fabs(olds)):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return s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if(s == 0.0 and olds == 0.0 and j &gt; 6):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return s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      olds = s</a:t>
            </a:r>
          </a:p>
          <a:p>
            <a:pPr marL="0" indent="0">
              <a:buFontTx/>
              <a:buNone/>
            </a:pPr>
            <a:endParaRPr lang="en-US" altLang="en-US" sz="1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res = qtrap(FUNC,0.0,1.0)</a:t>
            </a:r>
          </a:p>
          <a:p>
            <a:pPr marL="0" indent="0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print(res)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Romberg Integration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Compute trapezoidal sum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for different values of </a:t>
            </a:r>
            <a:r>
              <a:rPr lang="en-US" altLang="en-US" sz="2800" i="1"/>
              <a:t>h</a:t>
            </a:r>
            <a:r>
              <a:rPr lang="en-US" altLang="en-US" sz="2800"/>
              <a:t>, e.g., </a:t>
            </a:r>
            <a:r>
              <a:rPr lang="en-US" altLang="en-US" sz="2800" i="1"/>
              <a:t>h</a:t>
            </a:r>
            <a:r>
              <a:rPr lang="en-US" altLang="en-US" sz="2800" baseline="-25000"/>
              <a:t>0</a:t>
            </a:r>
            <a:r>
              <a:rPr lang="en-US" altLang="en-US" sz="2800"/>
              <a:t>, </a:t>
            </a:r>
            <a:r>
              <a:rPr lang="en-US" altLang="en-US" sz="2800" i="1"/>
              <a:t>h</a:t>
            </a:r>
            <a:r>
              <a:rPr lang="en-US" altLang="en-US" sz="2800" baseline="-25000"/>
              <a:t>0</a:t>
            </a:r>
            <a:r>
              <a:rPr lang="en-US" altLang="en-US" sz="2800"/>
              <a:t>/2, </a:t>
            </a:r>
            <a:r>
              <a:rPr lang="en-US" altLang="en-US" sz="2800" i="1"/>
              <a:t>h</a:t>
            </a:r>
            <a:r>
              <a:rPr lang="en-US" altLang="en-US" sz="2800" baseline="-25000"/>
              <a:t>0</a:t>
            </a:r>
            <a:r>
              <a:rPr lang="en-US" altLang="en-US" sz="2800"/>
              <a:t>/4, </a:t>
            </a:r>
            <a:r>
              <a:rPr lang="en-US" altLang="en-US" sz="2800" i="1"/>
              <a:t>h</a:t>
            </a:r>
            <a:r>
              <a:rPr lang="en-US" altLang="en-US" sz="2800" baseline="-25000"/>
              <a:t>0</a:t>
            </a:r>
            <a:r>
              <a:rPr lang="en-US" altLang="en-US" sz="2800"/>
              <a:t>/8, etc.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Extrapolate </a:t>
            </a:r>
            <a:r>
              <a:rPr lang="en-US" altLang="en-US" sz="2800" i="1"/>
              <a:t>S</a:t>
            </a:r>
            <a:r>
              <a:rPr lang="en-US" altLang="en-US" sz="2800"/>
              <a:t>(</a:t>
            </a:r>
            <a:r>
              <a:rPr lang="en-US" altLang="en-US" sz="2800" i="1"/>
              <a:t>h</a:t>
            </a:r>
            <a:r>
              <a:rPr lang="en-US" altLang="en-US" sz="2800"/>
              <a:t>) in polynomial of </a:t>
            </a:r>
            <a:r>
              <a:rPr lang="en-US" altLang="en-US" sz="2800" i="1"/>
              <a:t>h</a:t>
            </a:r>
            <a:r>
              <a:rPr lang="en-US" altLang="en-US" sz="2800" baseline="30000"/>
              <a:t>2</a:t>
            </a:r>
            <a:r>
              <a:rPr lang="en-US" altLang="en-US" sz="2800"/>
              <a:t> to </a:t>
            </a:r>
            <a:r>
              <a:rPr lang="en-US" altLang="en-US" sz="2800" i="1"/>
              <a:t>h</a:t>
            </a:r>
            <a:r>
              <a:rPr lang="en-US" altLang="en-US" sz="2800"/>
              <a:t> </a:t>
            </a:r>
            <a:r>
              <a:rPr lang="en-US" altLang="en-US" sz="2800">
                <a:cs typeface="Arial" panose="020B0604020202020204" pitchFamily="34" charset="0"/>
              </a:rPr>
              <a:t>→</a:t>
            </a:r>
            <a:r>
              <a:rPr lang="en-US" altLang="en-US" sz="2800"/>
              <a:t> 0.  The justification for this is due to the Euler-Maclaurin formula.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914400" y="2155825"/>
          <a:ext cx="46482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Equation" r:id="rId3" imgW="2463480" imgH="431640" progId="Equation.DSMT4">
                  <p:embed/>
                </p:oleObj>
              </mc:Choice>
              <mc:Fallback>
                <p:oleObj name="Equation" r:id="rId3" imgW="246348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155825"/>
                        <a:ext cx="46482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Euler-Maclaurin Summation Formula</a:t>
            </a:r>
          </a:p>
        </p:txBody>
      </p:sp>
      <p:graphicFrame>
        <p:nvGraphicFramePr>
          <p:cNvPr id="20483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6" name="Equation" r:id="rId4" imgW="435285" imgH="677109" progId="Equation.DSMT4">
                  <p:embed/>
                </p:oleObj>
              </mc:Choice>
              <mc:Fallback>
                <p:oleObj name="Equation" r:id="rId4" imgW="435285" imgH="67710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762000" y="2133600"/>
          <a:ext cx="8382000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7" name="Equation" r:id="rId6" imgW="4279680" imgH="1371600" progId="Equation.DSMT4">
                  <p:embed/>
                </p:oleObj>
              </mc:Choice>
              <mc:Fallback>
                <p:oleObj name="Equation" r:id="rId6" imgW="4279680" imgH="1371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8382000" cy="268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1600200" y="5257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The important point is that </a:t>
            </a:r>
            <a:r>
              <a:rPr lang="en-US" altLang="en-US" sz="1800" i="1"/>
              <a:t>T</a:t>
            </a:r>
            <a:r>
              <a:rPr lang="en-US" altLang="en-US" sz="1800"/>
              <a:t>(</a:t>
            </a:r>
            <a:r>
              <a:rPr lang="en-US" altLang="en-US" sz="1800" i="1"/>
              <a:t>h</a:t>
            </a:r>
            <a:r>
              <a:rPr lang="en-US" altLang="en-US" sz="1800"/>
              <a:t>) is in powers of </a:t>
            </a:r>
            <a:r>
              <a:rPr lang="en-US" altLang="en-US" sz="1800" i="1"/>
              <a:t>h</a:t>
            </a:r>
            <a:r>
              <a:rPr lang="en-US" altLang="en-US" sz="1800" baseline="30000"/>
              <a:t>2</a:t>
            </a:r>
            <a:r>
              <a:rPr lang="en-US" altLang="en-US" sz="180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66725"/>
            <a:ext cx="9144000" cy="6467475"/>
          </a:xfrm>
        </p:spPr>
      </p:pic>
      <p:sp>
        <p:nvSpPr>
          <p:cNvPr id="22531" name="Text Box 8"/>
          <p:cNvSpPr txBox="1">
            <a:spLocks noChangeArrowheads="1"/>
          </p:cNvSpPr>
          <p:nvPr/>
        </p:nvSpPr>
        <p:spPr bwMode="auto">
          <a:xfrm>
            <a:off x="2895600" y="152400"/>
            <a:ext cx="4267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/>
              <a:t>qromb( ) still in 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1525A-2824-49B4-A11F-1F62AE50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Use </a:t>
            </a:r>
            <a:r>
              <a:rPr lang="en-US" dirty="0" err="1"/>
              <a:t>Scipy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ED611-E834-4AA5-A5D7-CFD47112C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scipy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import integrate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x2 = lambda x: x**2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integrate.quad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(x2,0,4)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3A72E9D-D103-4677-8F24-7533BFFFCC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862264"/>
              </p:ext>
            </p:extLst>
          </p:nvPr>
        </p:nvGraphicFramePr>
        <p:xfrm>
          <a:off x="3128818" y="1676400"/>
          <a:ext cx="243378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4" name="Equation" r:id="rId4" imgW="787320" imgH="419040" progId="Equation.DSMT4">
                  <p:embed/>
                </p:oleObj>
              </mc:Choice>
              <mc:Fallback>
                <p:oleObj name="Equation" r:id="rId4" imgW="787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28818" y="1676400"/>
                        <a:ext cx="2433782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68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Theory of Gaussian Quadrature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Find </a:t>
            </a:r>
            <a:r>
              <a:rPr lang="en-US" altLang="en-US" i="1" dirty="0" err="1"/>
              <a:t>w</a:t>
            </a:r>
            <a:r>
              <a:rPr lang="en-US" altLang="en-US" baseline="-25000" dirty="0" err="1"/>
              <a:t>j</a:t>
            </a:r>
            <a:r>
              <a:rPr lang="en-US" altLang="en-US" dirty="0"/>
              <a:t> and abscissas </a:t>
            </a:r>
            <a:r>
              <a:rPr lang="en-US" altLang="en-US" i="1" dirty="0" err="1"/>
              <a:t>x</a:t>
            </a:r>
            <a:r>
              <a:rPr lang="en-US" altLang="en-US" baseline="-25000" dirty="0" err="1"/>
              <a:t>j</a:t>
            </a:r>
            <a:r>
              <a:rPr lang="en-US" altLang="en-US" dirty="0"/>
              <a:t> arbitrarily spaced that integrate exactly for all polynomials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up to degree 2</a:t>
            </a:r>
            <a:r>
              <a:rPr lang="en-US" altLang="en-US" i="1" dirty="0"/>
              <a:t>N</a:t>
            </a:r>
            <a:r>
              <a:rPr lang="en-US" altLang="en-US" dirty="0"/>
              <a:t>-1: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	where the weight function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is assumed positive and continuous.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88412"/>
              </p:ext>
            </p:extLst>
          </p:nvPr>
        </p:nvGraphicFramePr>
        <p:xfrm>
          <a:off x="838200" y="3200400"/>
          <a:ext cx="4953000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4" imgW="1739900" imgH="482600" progId="Equation.DSMT4">
                  <p:embed/>
                </p:oleObj>
              </mc:Choice>
              <mc:Fallback>
                <p:oleObj name="Equation" r:id="rId4" imgW="17399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00400"/>
                        <a:ext cx="4953000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3C615-F267-4C1E-B9B0-577C4A74E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/>
              <a:t>Example, 3 points, weight </a:t>
            </a:r>
            <a:r>
              <a:rPr lang="en-US" i="1" dirty="0"/>
              <a:t>W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)=1, exact for polynomials up to </a:t>
            </a:r>
            <a:r>
              <a:rPr lang="en-US" i="1" dirty="0"/>
              <a:t>x</a:t>
            </a:r>
            <a:r>
              <a:rPr lang="en-US" baseline="30000" dirty="0"/>
              <a:t>5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DDF796-BE30-4625-9A3B-2E32DA22F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set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=1,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i="1" dirty="0"/>
              <a:t>x</a:t>
            </a:r>
            <a:r>
              <a:rPr lang="en-US" baseline="30000" dirty="0"/>
              <a:t>5</a:t>
            </a:r>
            <a:r>
              <a:rPr lang="en-US" dirty="0"/>
              <a:t>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9841E99-E9A3-4741-A503-49AEAE2E8D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430940"/>
              </p:ext>
            </p:extLst>
          </p:nvPr>
        </p:nvGraphicFramePr>
        <p:xfrm>
          <a:off x="417513" y="2411413"/>
          <a:ext cx="7624762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8" name="Equation" r:id="rId3" imgW="4165560" imgH="2387520" progId="Equation.DSMT4">
                  <p:embed/>
                </p:oleObj>
              </mc:Choice>
              <mc:Fallback>
                <p:oleObj name="Equation" r:id="rId3" imgW="4165560" imgH="2387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513" y="2411413"/>
                        <a:ext cx="7624762" cy="4370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65018B3-651B-4CF5-A999-5A6644D3081E}"/>
              </a:ext>
            </a:extLst>
          </p:cNvPr>
          <p:cNvSpPr txBox="1"/>
          <p:nvPr/>
        </p:nvSpPr>
        <p:spPr>
          <a:xfrm>
            <a:off x="6400800" y="2620963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find the solution of 6 coupled nonlinear equations?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91085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Orthogonal Polynomials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Two polynomials are said orthogonal with respect to a fixed weight function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and fixed interval [</a:t>
            </a:r>
            <a:r>
              <a:rPr lang="en-US" altLang="en-US" i="1" dirty="0" err="1"/>
              <a:t>a</a:t>
            </a:r>
            <a:r>
              <a:rPr lang="en-US" altLang="en-US" dirty="0" err="1"/>
              <a:t>,</a:t>
            </a:r>
            <a:r>
              <a:rPr lang="en-US" altLang="en-US" i="1" dirty="0" err="1"/>
              <a:t>b</a:t>
            </a:r>
            <a:r>
              <a:rPr lang="en-US" altLang="en-US" dirty="0"/>
              <a:t>], if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is zero.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One can construct the orthogonal polynomial set {</a:t>
            </a:r>
            <a:r>
              <a:rPr lang="en-US" altLang="en-US" i="1" dirty="0" err="1"/>
              <a:t>p</a:t>
            </a:r>
            <a:r>
              <a:rPr lang="en-US" altLang="en-US" baseline="-25000" dirty="0" err="1"/>
              <a:t>j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), </a:t>
            </a:r>
            <a:r>
              <a:rPr lang="en-US" altLang="en-US" i="1" dirty="0"/>
              <a:t>j</a:t>
            </a:r>
            <a:r>
              <a:rPr lang="en-US" altLang="en-US" dirty="0"/>
              <a:t>=0,1, 2, …} recursively.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838200" y="2971800"/>
          <a:ext cx="426720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4" imgW="1739900" imgH="482600" progId="Equation.DSMT4">
                  <p:embed/>
                </p:oleObj>
              </mc:Choice>
              <mc:Fallback>
                <p:oleObj name="Equation" r:id="rId4" imgW="17399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71800"/>
                        <a:ext cx="4267200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 and Closed Formulas</a:t>
            </a:r>
          </a:p>
        </p:txBody>
      </p:sp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1295400" y="3657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6"/>
          <p:cNvSpPr>
            <a:spLocks/>
          </p:cNvSpPr>
          <p:nvPr/>
        </p:nvSpPr>
        <p:spPr bwMode="auto">
          <a:xfrm>
            <a:off x="1524000" y="2298700"/>
            <a:ext cx="2590800" cy="673100"/>
          </a:xfrm>
          <a:custGeom>
            <a:avLst/>
            <a:gdLst>
              <a:gd name="T0" fmla="*/ 0 w 1632"/>
              <a:gd name="T1" fmla="*/ 2147483646 h 424"/>
              <a:gd name="T2" fmla="*/ 2147483646 w 1632"/>
              <a:gd name="T3" fmla="*/ 2147483646 h 424"/>
              <a:gd name="T4" fmla="*/ 2147483646 w 1632"/>
              <a:gd name="T5" fmla="*/ 2147483646 h 424"/>
              <a:gd name="T6" fmla="*/ 2147483646 w 1632"/>
              <a:gd name="T7" fmla="*/ 2147483646 h 424"/>
              <a:gd name="T8" fmla="*/ 2147483646 w 1632"/>
              <a:gd name="T9" fmla="*/ 2147483646 h 424"/>
              <a:gd name="T10" fmla="*/ 2147483646 w 1632"/>
              <a:gd name="T11" fmla="*/ 2147483646 h 4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32" h="424">
                <a:moveTo>
                  <a:pt x="0" y="424"/>
                </a:moveTo>
                <a:cubicBezTo>
                  <a:pt x="128" y="380"/>
                  <a:pt x="256" y="336"/>
                  <a:pt x="336" y="280"/>
                </a:cubicBezTo>
                <a:cubicBezTo>
                  <a:pt x="416" y="224"/>
                  <a:pt x="400" y="128"/>
                  <a:pt x="480" y="88"/>
                </a:cubicBezTo>
                <a:cubicBezTo>
                  <a:pt x="560" y="48"/>
                  <a:pt x="648" y="0"/>
                  <a:pt x="816" y="40"/>
                </a:cubicBezTo>
                <a:cubicBezTo>
                  <a:pt x="984" y="80"/>
                  <a:pt x="1352" y="272"/>
                  <a:pt x="1488" y="328"/>
                </a:cubicBezTo>
                <a:cubicBezTo>
                  <a:pt x="1624" y="384"/>
                  <a:pt x="1628" y="380"/>
                  <a:pt x="1632" y="3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>
            <a:off x="1524000" y="2971800"/>
            <a:ext cx="0" cy="685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11"/>
          <p:cNvSpPr>
            <a:spLocks noChangeShapeType="1"/>
          </p:cNvSpPr>
          <p:nvPr/>
        </p:nvSpPr>
        <p:spPr bwMode="auto">
          <a:xfrm>
            <a:off x="4114800" y="2895600"/>
            <a:ext cx="0" cy="762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14"/>
          <p:cNvSpPr>
            <a:spLocks noChangeShapeType="1"/>
          </p:cNvSpPr>
          <p:nvPr/>
        </p:nvSpPr>
        <p:spPr bwMode="auto">
          <a:xfrm flipV="1">
            <a:off x="2819400" y="2362200"/>
            <a:ext cx="0" cy="1295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16"/>
          <p:cNvSpPr>
            <a:spLocks noChangeShapeType="1"/>
          </p:cNvSpPr>
          <p:nvPr/>
        </p:nvSpPr>
        <p:spPr bwMode="auto">
          <a:xfrm flipV="1">
            <a:off x="2133600" y="2667000"/>
            <a:ext cx="0" cy="990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17"/>
          <p:cNvSpPr>
            <a:spLocks noChangeShapeType="1"/>
          </p:cNvSpPr>
          <p:nvPr/>
        </p:nvSpPr>
        <p:spPr bwMode="auto">
          <a:xfrm flipV="1">
            <a:off x="3505200" y="2667000"/>
            <a:ext cx="0" cy="990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Text Box 18"/>
          <p:cNvSpPr txBox="1">
            <a:spLocks noChangeArrowheads="1"/>
          </p:cNvSpPr>
          <p:nvPr/>
        </p:nvSpPr>
        <p:spPr bwMode="auto">
          <a:xfrm>
            <a:off x="1143000" y="3810000"/>
            <a:ext cx="365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x</a:t>
            </a:r>
            <a:r>
              <a:rPr lang="en-US" altLang="en-US" sz="1800" baseline="-25000"/>
              <a:t>1</a:t>
            </a:r>
            <a:r>
              <a:rPr lang="en-US" altLang="en-US" sz="1800"/>
              <a:t>=</a:t>
            </a:r>
            <a:r>
              <a:rPr lang="en-US" altLang="en-US" sz="1800" i="1"/>
              <a:t>a</a:t>
            </a:r>
            <a:r>
              <a:rPr lang="en-US" altLang="en-US" sz="1800"/>
              <a:t>     </a:t>
            </a:r>
            <a:r>
              <a:rPr lang="en-US" altLang="en-US" sz="1800" i="1"/>
              <a:t>x</a:t>
            </a:r>
            <a:r>
              <a:rPr lang="en-US" altLang="en-US" sz="1800" baseline="-25000"/>
              <a:t>2</a:t>
            </a:r>
            <a:r>
              <a:rPr lang="en-US" altLang="en-US" sz="1800"/>
              <a:t>       </a:t>
            </a:r>
            <a:r>
              <a:rPr lang="en-US" altLang="en-US" sz="1800" i="1"/>
              <a:t>x</a:t>
            </a:r>
            <a:r>
              <a:rPr lang="en-US" altLang="en-US" sz="1800" baseline="-25000"/>
              <a:t>3</a:t>
            </a:r>
            <a:r>
              <a:rPr lang="en-US" altLang="en-US" sz="1800"/>
              <a:t>        </a:t>
            </a:r>
            <a:r>
              <a:rPr lang="en-US" altLang="en-US" sz="1800" i="1"/>
              <a:t>x</a:t>
            </a:r>
            <a:r>
              <a:rPr lang="en-US" altLang="en-US" sz="1800" baseline="-25000"/>
              <a:t>4</a:t>
            </a:r>
            <a:r>
              <a:rPr lang="en-US" altLang="en-US" sz="1800"/>
              <a:t>      </a:t>
            </a:r>
            <a:r>
              <a:rPr lang="en-US" altLang="en-US" sz="1800" i="1"/>
              <a:t>x</a:t>
            </a:r>
            <a:r>
              <a:rPr lang="en-US" altLang="en-US" sz="1800" baseline="-25000"/>
              <a:t>5</a:t>
            </a:r>
            <a:r>
              <a:rPr lang="en-US" altLang="en-US" sz="1800"/>
              <a:t>=</a:t>
            </a:r>
            <a:r>
              <a:rPr lang="en-US" altLang="en-US" sz="1800" i="1"/>
              <a:t>b</a:t>
            </a:r>
          </a:p>
        </p:txBody>
      </p:sp>
      <p:graphicFrame>
        <p:nvGraphicFramePr>
          <p:cNvPr id="4107" name="Object 19"/>
          <p:cNvGraphicFramePr>
            <a:graphicFrameLocks noChangeAspect="1"/>
          </p:cNvGraphicFramePr>
          <p:nvPr/>
        </p:nvGraphicFramePr>
        <p:xfrm>
          <a:off x="1117600" y="4800600"/>
          <a:ext cx="5308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3" imgW="2654300" imgH="482600" progId="Equation.DSMT4">
                  <p:embed/>
                </p:oleObj>
              </mc:Choice>
              <mc:Fallback>
                <p:oleObj name="Equation" r:id="rId3" imgW="2654300" imgH="482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4800600"/>
                        <a:ext cx="53086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Text Box 20"/>
          <p:cNvSpPr txBox="1">
            <a:spLocks noChangeArrowheads="1"/>
          </p:cNvSpPr>
          <p:nvPr/>
        </p:nvSpPr>
        <p:spPr bwMode="auto">
          <a:xfrm>
            <a:off x="1143000" y="43434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Closed formula uses end points, e.g.,</a:t>
            </a:r>
          </a:p>
        </p:txBody>
      </p:sp>
      <p:graphicFrame>
        <p:nvGraphicFramePr>
          <p:cNvPr id="4109" name="Object 21"/>
          <p:cNvGraphicFramePr>
            <a:graphicFrameLocks noChangeAspect="1"/>
          </p:cNvGraphicFramePr>
          <p:nvPr/>
        </p:nvGraphicFramePr>
        <p:xfrm>
          <a:off x="2514600" y="1905000"/>
          <a:ext cx="9906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5" imgW="672808" imgH="228501" progId="Equation.DSMT4">
                  <p:embed/>
                </p:oleObj>
              </mc:Choice>
              <mc:Fallback>
                <p:oleObj name="Equation" r:id="rId5" imgW="672808" imgH="228501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905000"/>
                        <a:ext cx="9906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22"/>
          <p:cNvSpPr txBox="1">
            <a:spLocks noChangeArrowheads="1"/>
          </p:cNvSpPr>
          <p:nvPr/>
        </p:nvSpPr>
        <p:spPr bwMode="auto">
          <a:xfrm>
            <a:off x="2362200" y="19050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11" name="Text Box 23"/>
          <p:cNvSpPr txBox="1">
            <a:spLocks noChangeArrowheads="1"/>
          </p:cNvSpPr>
          <p:nvPr/>
        </p:nvSpPr>
        <p:spPr bwMode="auto">
          <a:xfrm>
            <a:off x="5715000" y="2057400"/>
            <a:ext cx="23622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Open formulas - use interior points only.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Extended formulas – piecewise sum of integration formula.</a:t>
            </a:r>
          </a:p>
        </p:txBody>
      </p:sp>
      <p:sp>
        <p:nvSpPr>
          <p:cNvPr id="4112" name="Oval 25"/>
          <p:cNvSpPr>
            <a:spLocks noChangeArrowheads="1"/>
          </p:cNvSpPr>
          <p:nvPr/>
        </p:nvSpPr>
        <p:spPr bwMode="auto">
          <a:xfrm>
            <a:off x="2778125" y="231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Constructing Orthogonal Polynomials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Start with the zeroth order </a:t>
            </a:r>
            <a:r>
              <a:rPr lang="en-US" altLang="en-US" i="1" dirty="0"/>
              <a:t>P</a:t>
            </a:r>
            <a:r>
              <a:rPr lang="en-US" altLang="en-US" baseline="-25000" dirty="0"/>
              <a:t>0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)=1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)=</a:t>
            </a:r>
            <a:r>
              <a:rPr lang="en-US" altLang="en-US" i="1" dirty="0"/>
              <a:t>c</a:t>
            </a:r>
            <a:r>
              <a:rPr lang="en-US" altLang="en-US" baseline="-25000" dirty="0"/>
              <a:t>0</a:t>
            </a:r>
            <a:r>
              <a:rPr lang="en-US" altLang="en-US" dirty="0"/>
              <a:t>+</a:t>
            </a:r>
            <a:r>
              <a:rPr lang="en-US" altLang="en-US" i="1" dirty="0"/>
              <a:t>c</a:t>
            </a:r>
            <a:r>
              <a:rPr lang="en-US" altLang="en-US" baseline="-25000" dirty="0"/>
              <a:t>1</a:t>
            </a:r>
            <a:r>
              <a:rPr lang="en-US" altLang="en-US" i="1" dirty="0"/>
              <a:t>x</a:t>
            </a:r>
            <a:r>
              <a:rPr lang="en-US" altLang="en-US" dirty="0"/>
              <a:t>, determine the coefficients by requiring &lt;</a:t>
            </a:r>
            <a:r>
              <a:rPr lang="en-US" altLang="en-US" i="1" dirty="0"/>
              <a:t>P</a:t>
            </a:r>
            <a:r>
              <a:rPr lang="en-US" altLang="en-US" baseline="-25000" dirty="0"/>
              <a:t>0</a:t>
            </a:r>
            <a:r>
              <a:rPr lang="en-US" altLang="en-US" dirty="0"/>
              <a:t>|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&gt;=0, For weight </a:t>
            </a:r>
            <a:r>
              <a:rPr lang="en-US" altLang="en-US" i="1" dirty="0"/>
              <a:t>W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)=1 in interval [-1,1], this gives 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)=</a:t>
            </a:r>
            <a:r>
              <a:rPr lang="en-US" altLang="en-US" i="1" dirty="0"/>
              <a:t>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Determine </a:t>
            </a:r>
            <a:r>
              <a:rPr lang="en-US" altLang="en-US" i="1" dirty="0"/>
              <a:t>P</a:t>
            </a:r>
            <a:r>
              <a:rPr lang="en-US" altLang="en-US" baseline="-25000" dirty="0"/>
              <a:t>2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)= </a:t>
            </a:r>
            <a:r>
              <a:rPr lang="en-US" altLang="en-US" i="1" dirty="0"/>
              <a:t>c</a:t>
            </a:r>
            <a:r>
              <a:rPr lang="en-US" altLang="en-US" baseline="-25000" dirty="0"/>
              <a:t>0</a:t>
            </a:r>
            <a:r>
              <a:rPr lang="en-US" altLang="en-US" dirty="0"/>
              <a:t>+</a:t>
            </a:r>
            <a:r>
              <a:rPr lang="en-US" altLang="en-US" i="1" dirty="0"/>
              <a:t>c</a:t>
            </a:r>
            <a:r>
              <a:rPr lang="en-US" altLang="en-US" baseline="-25000" dirty="0"/>
              <a:t>1</a:t>
            </a:r>
            <a:r>
              <a:rPr lang="en-US" altLang="en-US" i="1" dirty="0"/>
              <a:t>x</a:t>
            </a:r>
            <a:r>
              <a:rPr lang="en-US" altLang="en-US" dirty="0"/>
              <a:t>+</a:t>
            </a:r>
            <a:r>
              <a:rPr lang="en-US" altLang="en-US" i="1" dirty="0"/>
              <a:t>c</a:t>
            </a:r>
            <a:r>
              <a:rPr lang="en-US" altLang="en-US" baseline="-25000" dirty="0"/>
              <a:t>2</a:t>
            </a:r>
            <a:r>
              <a:rPr lang="en-US" altLang="en-US" i="1" dirty="0"/>
              <a:t>x</a:t>
            </a:r>
            <a:r>
              <a:rPr lang="en-US" altLang="en-US" baseline="30000" dirty="0"/>
              <a:t>2</a:t>
            </a:r>
            <a:r>
              <a:rPr lang="en-US" altLang="en-US" dirty="0"/>
              <a:t> by requiring &lt;</a:t>
            </a:r>
            <a:r>
              <a:rPr lang="en-US" altLang="en-US" i="1" dirty="0"/>
              <a:t>P</a:t>
            </a:r>
            <a:r>
              <a:rPr lang="en-US" altLang="en-US" baseline="-25000" dirty="0"/>
              <a:t>0</a:t>
            </a:r>
            <a:r>
              <a:rPr lang="en-US" altLang="en-US" dirty="0"/>
              <a:t>|</a:t>
            </a:r>
            <a:r>
              <a:rPr lang="en-US" altLang="en-US" i="1" dirty="0"/>
              <a:t>P</a:t>
            </a:r>
            <a:r>
              <a:rPr lang="en-US" altLang="en-US" baseline="-25000" dirty="0"/>
              <a:t>2</a:t>
            </a:r>
            <a:r>
              <a:rPr lang="en-US" altLang="en-US" dirty="0"/>
              <a:t>&gt;=0, &lt;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|</a:t>
            </a:r>
            <a:r>
              <a:rPr lang="en-US" altLang="en-US" i="1" dirty="0"/>
              <a:t>P</a:t>
            </a:r>
            <a:r>
              <a:rPr lang="en-US" altLang="en-US" baseline="-25000" dirty="0"/>
              <a:t>2</a:t>
            </a:r>
            <a:r>
              <a:rPr lang="en-US" altLang="en-US" dirty="0"/>
              <a:t>&gt;=0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In general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dirty="0"/>
              <a:t>		P</a:t>
            </a:r>
            <a:r>
              <a:rPr lang="en-US" altLang="en-US" baseline="-25000" dirty="0"/>
              <a:t>j+1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(</a:t>
            </a:r>
            <a:r>
              <a:rPr lang="en-US" altLang="en-US" i="1" dirty="0"/>
              <a:t>x</a:t>
            </a:r>
            <a:r>
              <a:rPr lang="en-US" altLang="en-US" dirty="0"/>
              <a:t>-</a:t>
            </a:r>
            <a:r>
              <a:rPr lang="en-US" altLang="en-US" i="1" dirty="0" err="1"/>
              <a:t>a</a:t>
            </a:r>
            <a:r>
              <a:rPr lang="en-US" altLang="en-US" baseline="-25000" dirty="0" err="1"/>
              <a:t>j</a:t>
            </a:r>
            <a:r>
              <a:rPr lang="en-US" altLang="en-US" dirty="0"/>
              <a:t>) </a:t>
            </a:r>
            <a:r>
              <a:rPr lang="en-US" altLang="en-US" i="1" dirty="0" err="1"/>
              <a:t>P</a:t>
            </a:r>
            <a:r>
              <a:rPr lang="en-US" altLang="en-US" baseline="-25000" dirty="0" err="1"/>
              <a:t>j</a:t>
            </a:r>
            <a:r>
              <a:rPr lang="en-US" altLang="en-US" dirty="0"/>
              <a:t>(x) – </a:t>
            </a:r>
            <a:r>
              <a:rPr lang="en-US" altLang="en-US" i="1" dirty="0" err="1"/>
              <a:t>b</a:t>
            </a:r>
            <a:r>
              <a:rPr lang="en-US" altLang="en-US" baseline="-25000" dirty="0" err="1"/>
              <a:t>j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baseline="-25000" dirty="0"/>
              <a:t>j-1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Example of Orthogonal Polynomials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With weight </a:t>
            </a:r>
            <a:r>
              <a:rPr lang="en-US" altLang="en-US" i="1"/>
              <a:t>W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1 in interval [-1,1], the corresponding orthogonal polynomials are the Legendre polynomials:</a:t>
            </a:r>
          </a:p>
          <a:p>
            <a:pPr eaLnBrk="1" hangingPunct="1"/>
            <a:endParaRPr lang="en-US" altLang="en-US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979488" y="3300413"/>
          <a:ext cx="5202237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5" name="Equation" r:id="rId4" imgW="2514600" imgH="1663700" progId="Equation.DSMT4">
                  <p:embed/>
                </p:oleObj>
              </mc:Choice>
              <mc:Fallback>
                <p:oleObj name="Equation" r:id="rId4" imgW="2514600" imgH="1663700" progId="Equation.DSMT4">
                  <p:embed/>
                  <p:pic>
                    <p:nvPicPr>
                      <p:cNvPr id="27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300413"/>
                        <a:ext cx="5202237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961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Abscissas in Gaussian Quadrature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74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en-US" dirty="0"/>
                  <a:t>For an </a:t>
                </a:r>
                <a:r>
                  <a:rPr lang="en-US" altLang="en-US" i="1" dirty="0"/>
                  <a:t>N</a:t>
                </a:r>
                <a:r>
                  <a:rPr lang="en-US" altLang="en-US" dirty="0"/>
                  <a:t>-point integration formula, choose the roots </a:t>
                </a:r>
                <a:r>
                  <a:rPr lang="en-US" altLang="en-US" i="1" dirty="0" err="1"/>
                  <a:t>x</a:t>
                </a:r>
                <a:r>
                  <a:rPr lang="en-US" altLang="en-US" baseline="-25000" dirty="0" err="1"/>
                  <a:t>j</a:t>
                </a:r>
                <a:r>
                  <a:rPr lang="en-US" altLang="en-US" dirty="0"/>
                  <a:t> of </a:t>
                </a:r>
                <a:r>
                  <a:rPr lang="en-US" altLang="en-US" i="1" dirty="0"/>
                  <a:t>N</a:t>
                </a:r>
                <a:r>
                  <a:rPr lang="en-US" altLang="en-US" dirty="0"/>
                  <a:t>-</a:t>
                </a:r>
                <a:r>
                  <a:rPr lang="en-US" altLang="en-US" dirty="0" err="1"/>
                  <a:t>th</a:t>
                </a:r>
                <a:r>
                  <a:rPr lang="en-US" altLang="en-US" dirty="0"/>
                  <a:t> orthogonal polynomial as the abscissas.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en-US" dirty="0"/>
                  <a:t>.</a:t>
                </a:r>
              </a:p>
              <a:p>
                <a:pPr eaLnBrk="1" hangingPunct="1"/>
                <a:r>
                  <a:rPr lang="en-US" altLang="en-US" dirty="0"/>
                  <a:t>Choose </a:t>
                </a:r>
                <a:r>
                  <a:rPr lang="en-US" altLang="en-US" i="1" dirty="0" err="1"/>
                  <a:t>w</a:t>
                </a:r>
                <a:r>
                  <a:rPr lang="en-US" altLang="en-US" baseline="-25000" dirty="0" err="1"/>
                  <a:t>j</a:t>
                </a:r>
                <a:r>
                  <a:rPr lang="en-US" altLang="en-US" dirty="0"/>
                  <a:t> to satisfy </a:t>
                </a:r>
              </a:p>
              <a:p>
                <a:pPr eaLnBrk="1" hangingPunct="1"/>
                <a:endParaRPr lang="en-US" altLang="en-US" dirty="0"/>
              </a:p>
            </p:txBody>
          </p:sp>
        </mc:Choice>
        <mc:Fallback>
          <p:sp>
            <p:nvSpPr>
              <p:cNvPr id="317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704" t="-1752" r="-1926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762000" y="3657600"/>
          <a:ext cx="7853363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Equation" r:id="rId4" imgW="3530600" imgH="736600" progId="Equation.DSMT4">
                  <p:embed/>
                </p:oleObj>
              </mc:Choice>
              <mc:Fallback>
                <p:oleObj name="Equation" r:id="rId4" imgW="3530600" imgH="736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7853363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762000" y="5715000"/>
            <a:ext cx="739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It turns out that the ‘integration equal to 0’ is true also for </a:t>
            </a:r>
            <a:r>
              <a:rPr lang="en-US" altLang="en-US" sz="2400" i="1"/>
              <a:t>i</a:t>
            </a:r>
            <a:r>
              <a:rPr lang="en-US" altLang="en-US" sz="2400"/>
              <a:t> up to 2</a:t>
            </a:r>
            <a:r>
              <a:rPr lang="en-US" altLang="en-US" sz="2400" i="1"/>
              <a:t>N</a:t>
            </a:r>
            <a:r>
              <a:rPr lang="en-US" altLang="en-US" sz="2400"/>
              <a:t>-1.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Gaussian integration formula is exact for all polynomials of degree 2</a:t>
            </a:r>
            <a:r>
              <a:rPr lang="en-US" altLang="en-US" sz="4000" i="1"/>
              <a:t>N</a:t>
            </a:r>
            <a:r>
              <a:rPr lang="en-US" altLang="en-US" sz="4000"/>
              <a:t>-1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034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dirty="0"/>
              <a:t>Let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be any polynomial of degree 2</a:t>
            </a:r>
            <a:r>
              <a:rPr lang="en-US" altLang="en-US" i="1" dirty="0"/>
              <a:t>N</a:t>
            </a:r>
            <a:r>
              <a:rPr lang="en-US" altLang="en-US" dirty="0"/>
              <a:t>-1, we can write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</a:t>
            </a:r>
            <a:r>
              <a:rPr lang="en-US" altLang="en-US" i="1" dirty="0"/>
              <a:t>q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</a:t>
            </a:r>
            <a:r>
              <a:rPr lang="en-US" altLang="en-US" i="1" dirty="0"/>
              <a:t>P</a:t>
            </a:r>
            <a:r>
              <a:rPr lang="en-US" altLang="en-US" i="1" baseline="-25000" dirty="0"/>
              <a:t>N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+ </a:t>
            </a:r>
            <a:r>
              <a:rPr lang="en-US" altLang="en-US" i="1" dirty="0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where </a:t>
            </a:r>
            <a:r>
              <a:rPr lang="en-US" altLang="en-US" i="1" dirty="0"/>
              <a:t>r</a:t>
            </a:r>
            <a:r>
              <a:rPr lang="en-US" altLang="en-US" dirty="0"/>
              <a:t>(x) and </a:t>
            </a:r>
            <a:r>
              <a:rPr lang="en-US" altLang="en-US" i="1" dirty="0"/>
              <a:t>q</a:t>
            </a:r>
            <a:r>
              <a:rPr lang="en-US" altLang="en-US" dirty="0"/>
              <a:t>(x) are degree </a:t>
            </a:r>
            <a:r>
              <a:rPr lang="en-US" altLang="en-US" i="1" dirty="0"/>
              <a:t>N</a:t>
            </a:r>
            <a:r>
              <a:rPr lang="en-US" altLang="en-US" dirty="0"/>
              <a:t>-1.  </a:t>
            </a:r>
          </a:p>
          <a:p>
            <a:pPr eaLnBrk="1" hangingPunct="1"/>
            <a:r>
              <a:rPr lang="en-US" altLang="en-US" dirty="0"/>
              <a:t>Considering the left- and right-hand side of the integration formula with function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), show that they are equal.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altLang="en-US" dirty="0"/>
              <a:t>It is sufficient to show validity for </a:t>
            </a:r>
            <a:r>
              <a:rPr lang="en-US" altLang="en-US" i="1" dirty="0"/>
              <a:t>f</a:t>
            </a:r>
            <a:r>
              <a:rPr lang="en-US" altLang="en-US" dirty="0"/>
              <a:t>(x) = P</a:t>
            </a:r>
            <a:r>
              <a:rPr lang="en-US" altLang="en-US" baseline="-25000" dirty="0"/>
              <a:t>0</a:t>
            </a:r>
            <a:r>
              <a:rPr lang="en-US" altLang="en-US" dirty="0"/>
              <a:t>=1,P</a:t>
            </a:r>
            <a:r>
              <a:rPr lang="en-US" altLang="en-US" baseline="-25000" dirty="0"/>
              <a:t>1</a:t>
            </a:r>
            <a:r>
              <a:rPr lang="en-US" altLang="en-US" dirty="0"/>
              <a:t>, …,P</a:t>
            </a:r>
            <a:r>
              <a:rPr lang="en-US" altLang="en-US" i="1" baseline="-25000" dirty="0"/>
              <a:t>N</a:t>
            </a:r>
            <a:r>
              <a:rPr lang="en-US" altLang="en-US" dirty="0"/>
              <a:t>, ..,P</a:t>
            </a:r>
            <a:r>
              <a:rPr lang="en-US" altLang="en-US" baseline="-25000" dirty="0"/>
              <a:t>2</a:t>
            </a:r>
            <a:r>
              <a:rPr lang="en-US" altLang="en-US" i="1" baseline="-25000" dirty="0"/>
              <a:t>N</a:t>
            </a:r>
            <a:r>
              <a:rPr lang="en-US" altLang="en-US" baseline="-25000" dirty="0"/>
              <a:t>-1</a:t>
            </a:r>
            <a:r>
              <a:rPr lang="en-US" altLang="en-US" dirty="0"/>
              <a:t>.  For 1 to </a:t>
            </a:r>
            <a:r>
              <a:rPr lang="en-US" altLang="en-US" i="1" dirty="0"/>
              <a:t>N</a:t>
            </a:r>
            <a:r>
              <a:rPr lang="en-US" altLang="en-US" dirty="0"/>
              <a:t>-1, it is equal to 0 by assumption.</a:t>
            </a:r>
          </a:p>
          <a:p>
            <a:r>
              <a:rPr lang="en-US" altLang="en-US" dirty="0"/>
              <a:t>For P</a:t>
            </a:r>
            <a:r>
              <a:rPr lang="en-US" altLang="en-US" i="1" baseline="-25000" dirty="0"/>
              <a:t>N</a:t>
            </a:r>
            <a:r>
              <a:rPr lang="en-US" altLang="en-US" dirty="0"/>
              <a:t>, since </a:t>
            </a:r>
            <a:r>
              <a:rPr lang="en-US" altLang="en-US" dirty="0" err="1"/>
              <a:t>x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is the roots of P</a:t>
            </a:r>
            <a:r>
              <a:rPr lang="en-US" altLang="en-US" i="1" baseline="-25000" dirty="0"/>
              <a:t>N</a:t>
            </a:r>
            <a:r>
              <a:rPr lang="en-US" altLang="en-US" dirty="0"/>
              <a:t>,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For </a:t>
            </a:r>
            <a:r>
              <a:rPr lang="en-US" altLang="en-US" dirty="0" err="1"/>
              <a:t>i</a:t>
            </a:r>
            <a:r>
              <a:rPr lang="en-US" altLang="en-US" dirty="0"/>
              <a:t> = </a:t>
            </a:r>
            <a:r>
              <a:rPr lang="en-US" altLang="en-US" i="1" dirty="0"/>
              <a:t>N</a:t>
            </a:r>
            <a:r>
              <a:rPr lang="en-US" altLang="en-US" dirty="0"/>
              <a:t>+1,</a:t>
            </a:r>
            <a:r>
              <a:rPr lang="en-US" altLang="en-US" i="1" dirty="0"/>
              <a:t>N</a:t>
            </a:r>
            <a:r>
              <a:rPr lang="en-US" altLang="en-US" dirty="0"/>
              <a:t>+2, …,2</a:t>
            </a:r>
            <a:r>
              <a:rPr lang="en-US" altLang="en-US" i="1" dirty="0"/>
              <a:t>N</a:t>
            </a:r>
            <a:r>
              <a:rPr lang="en-US" altLang="en-US" dirty="0"/>
              <a:t>-1, we write P</a:t>
            </a:r>
            <a:r>
              <a:rPr lang="en-US" altLang="en-US" baseline="-25000" dirty="0"/>
              <a:t>i</a:t>
            </a:r>
            <a:r>
              <a:rPr lang="en-US" altLang="en-US" dirty="0"/>
              <a:t>=</a:t>
            </a:r>
            <a:r>
              <a:rPr lang="en-US" altLang="en-US" dirty="0" err="1"/>
              <a:t>qP</a:t>
            </a:r>
            <a:r>
              <a:rPr lang="en-US" altLang="en-US" i="1" baseline="-25000" dirty="0" err="1"/>
              <a:t>N</a:t>
            </a:r>
            <a:r>
              <a:rPr lang="en-US" altLang="en-US" dirty="0" err="1"/>
              <a:t>+r</a:t>
            </a:r>
            <a:r>
              <a:rPr lang="en-US" altLang="en-US" dirty="0"/>
              <a:t>, the first term </a:t>
            </a:r>
            <a:r>
              <a:rPr lang="en-US" altLang="en-US" dirty="0" err="1"/>
              <a:t>qP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 is 0.  Expand r in terms of P</a:t>
            </a:r>
            <a:r>
              <a:rPr lang="en-US" altLang="en-US" baseline="-25000" dirty="0"/>
              <a:t>0</a:t>
            </a:r>
            <a:r>
              <a:rPr lang="en-US" altLang="en-US" dirty="0"/>
              <a:t>, P</a:t>
            </a:r>
            <a:r>
              <a:rPr lang="en-US" altLang="en-US" baseline="-25000" dirty="0"/>
              <a:t>1</a:t>
            </a:r>
            <a:r>
              <a:rPr lang="en-US" altLang="en-US" dirty="0"/>
              <a:t>, …, P</a:t>
            </a:r>
            <a:r>
              <a:rPr lang="en-US" altLang="en-US" i="1" baseline="-25000" dirty="0"/>
              <a:t>N</a:t>
            </a:r>
            <a:r>
              <a:rPr lang="en-US" altLang="en-US" baseline="-25000" dirty="0"/>
              <a:t>-1</a:t>
            </a:r>
            <a:r>
              <a:rPr lang="en-US" altLang="en-US" dirty="0"/>
              <a:t>.  We need to show coefficient for P</a:t>
            </a:r>
            <a:r>
              <a:rPr lang="en-US" altLang="en-US" baseline="-25000" dirty="0"/>
              <a:t>0</a:t>
            </a:r>
            <a:r>
              <a:rPr lang="en-US" altLang="en-US" dirty="0"/>
              <a:t> is the same on both sides of the equation.</a:t>
            </a:r>
          </a:p>
          <a:p>
            <a:r>
              <a:rPr lang="en-US" altLang="en-US" dirty="0"/>
              <a:t>Equality breaks down for P</a:t>
            </a:r>
            <a:r>
              <a:rPr lang="en-US" altLang="en-US" baseline="-25000" dirty="0"/>
              <a:t>2</a:t>
            </a:r>
            <a:r>
              <a:rPr lang="en-US" altLang="en-US" i="1" baseline="-25000" dirty="0"/>
              <a:t>N</a:t>
            </a:r>
          </a:p>
        </p:txBody>
      </p:sp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850900" y="2438400"/>
          <a:ext cx="5016500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6" name="Equation" r:id="rId4" imgW="2082800" imgH="482600" progId="Equation.DSMT4">
                  <p:embed/>
                </p:oleObj>
              </mc:Choice>
              <mc:Fallback>
                <p:oleObj name="Equation" r:id="rId4" imgW="20828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2438400"/>
                        <a:ext cx="5016500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for the Weight </a:t>
            </a:r>
            <a:r>
              <a:rPr lang="en-US" altLang="en-US" i="1"/>
              <a:t>w</a:t>
            </a:r>
            <a:r>
              <a:rPr lang="en-US" altLang="en-US" baseline="-25000"/>
              <a:t>j</a:t>
            </a:r>
          </a:p>
        </p:txBody>
      </p:sp>
      <p:graphicFrame>
        <p:nvGraphicFramePr>
          <p:cNvPr id="36867" name="Object 4"/>
          <p:cNvGraphicFramePr>
            <a:graphicFrameLocks noChangeAspect="1"/>
          </p:cNvGraphicFramePr>
          <p:nvPr/>
        </p:nvGraphicFramePr>
        <p:xfrm>
          <a:off x="2057400" y="1981200"/>
          <a:ext cx="4191000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4" imgW="1333500" imgH="469900" progId="Equation.DSMT4">
                  <p:embed/>
                </p:oleObj>
              </mc:Choice>
              <mc:Fallback>
                <p:oleObj name="Equation" r:id="rId4" imgW="1333500" imgH="469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81200"/>
                        <a:ext cx="4191000" cy="147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1981200" y="4343400"/>
            <a:ext cx="5029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This formula </a:t>
            </a:r>
            <a:r>
              <a:rPr lang="en-US" altLang="en-US" sz="1800" i="1">
                <a:solidFill>
                  <a:srgbClr val="C00000"/>
                </a:solidFill>
              </a:rPr>
              <a:t>assumes</a:t>
            </a:r>
            <a:r>
              <a:rPr lang="en-US" altLang="en-US" sz="1800">
                <a:solidFill>
                  <a:srgbClr val="C00000"/>
                </a:solidFill>
              </a:rPr>
              <a:t> that the polynomials are normalized according to Eqs.(4.5.6) &amp; (4.57), page 149 of NR.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Reading, References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Read Chapter 4 of NR.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For an in-depth treatment of numerical methods, see, e.g., J. </a:t>
            </a:r>
            <a:r>
              <a:rPr lang="en-US" altLang="en-US" dirty="0" err="1"/>
              <a:t>Stoer</a:t>
            </a:r>
            <a:r>
              <a:rPr lang="en-US" altLang="en-US" dirty="0"/>
              <a:t> and R. </a:t>
            </a:r>
            <a:r>
              <a:rPr lang="en-US" altLang="en-US" dirty="0" err="1"/>
              <a:t>Bulirsch</a:t>
            </a:r>
            <a:r>
              <a:rPr lang="en-US" altLang="en-US" dirty="0"/>
              <a:t>, “Introduction to Numerical Analysis”.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Problems for Lecture 4</a:t>
            </a:r>
            <a:br>
              <a:rPr lang="en-US" altLang="en-US" dirty="0"/>
            </a:br>
            <a:r>
              <a:rPr lang="en-US" altLang="en-US" sz="3600" dirty="0"/>
              <a:t>(due 3 Oct 2024)</a:t>
            </a:r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304800" y="1504454"/>
            <a:ext cx="8001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Times New Roman" panose="02020603050405020304" pitchFamily="18" charset="0"/>
              </a:rPr>
              <a:t>1</a:t>
            </a:r>
            <a:r>
              <a:rPr lang="en-US" altLang="en-US" sz="1800" dirty="0">
                <a:cs typeface="Times New Roman" panose="02020603050405020304" pitchFamily="18" charset="0"/>
              </a:rPr>
              <a:t>. Compute the Euler-Maclaurin summation formula for the first three terms, i.e.,</a:t>
            </a: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graphicFrame>
        <p:nvGraphicFramePr>
          <p:cNvPr id="39940" name="Object 5"/>
          <p:cNvGraphicFramePr>
            <a:graphicFrameLocks noChangeAspect="1"/>
          </p:cNvGraphicFramePr>
          <p:nvPr/>
        </p:nvGraphicFramePr>
        <p:xfrm>
          <a:off x="990600" y="2133600"/>
          <a:ext cx="5181600" cy="1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3" name="Equation" r:id="rId3" imgW="3238200" imgH="965160" progId="Equation.DSMT4">
                  <p:embed/>
                </p:oleObj>
              </mc:Choice>
              <mc:Fallback>
                <p:oleObj name="Equation" r:id="rId3" imgW="3238200" imgH="965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33600"/>
                        <a:ext cx="5181600" cy="153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457200" y="3620631"/>
            <a:ext cx="80010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</a:rPr>
              <a:t>where </a:t>
            </a:r>
            <a:r>
              <a:rPr lang="en-US" altLang="en-US" sz="1800" i="1" dirty="0">
                <a:cs typeface="Times New Roman" panose="02020603050405020304" pitchFamily="18" charset="0"/>
              </a:rPr>
              <a:t>h</a:t>
            </a:r>
            <a:r>
              <a:rPr lang="en-US" altLang="en-US" sz="1800" dirty="0">
                <a:cs typeface="Times New Roman" panose="02020603050405020304" pitchFamily="18" charset="0"/>
              </a:rPr>
              <a:t> = (</a:t>
            </a:r>
            <a:r>
              <a:rPr lang="en-US" altLang="en-US" sz="1800" i="1" dirty="0">
                <a:cs typeface="Times New Roman" panose="02020603050405020304" pitchFamily="18" charset="0"/>
              </a:rPr>
              <a:t>x</a:t>
            </a:r>
            <a:r>
              <a:rPr lang="en-US" altLang="en-US" sz="1800" baseline="-30000" dirty="0">
                <a:cs typeface="Times New Roman" panose="02020603050405020304" pitchFamily="18" charset="0"/>
              </a:rPr>
              <a:t>N</a:t>
            </a:r>
            <a:r>
              <a:rPr lang="en-US" altLang="en-US" sz="1800" dirty="0">
                <a:cs typeface="Times New Roman" panose="02020603050405020304" pitchFamily="18" charset="0"/>
              </a:rPr>
              <a:t>-</a:t>
            </a:r>
            <a:r>
              <a:rPr lang="en-US" altLang="en-US" sz="1800" i="1" dirty="0">
                <a:cs typeface="Times New Roman" panose="02020603050405020304" pitchFamily="18" charset="0"/>
              </a:rPr>
              <a:t>x</a:t>
            </a:r>
            <a:r>
              <a:rPr lang="en-US" altLang="en-US" sz="18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1800" dirty="0">
                <a:cs typeface="Times New Roman" panose="02020603050405020304" pitchFamily="18" charset="0"/>
              </a:rPr>
              <a:t>)/(</a:t>
            </a:r>
            <a:r>
              <a:rPr lang="en-US" altLang="en-US" sz="1800" i="1" dirty="0">
                <a:cs typeface="Times New Roman" panose="02020603050405020304" pitchFamily="18" charset="0"/>
              </a:rPr>
              <a:t>N-</a:t>
            </a:r>
            <a:r>
              <a:rPr lang="en-US" altLang="en-US" sz="1800" dirty="0">
                <a:cs typeface="Times New Roman" panose="02020603050405020304" pitchFamily="18" charset="0"/>
              </a:rPr>
              <a:t>1</a:t>
            </a:r>
            <a:r>
              <a:rPr lang="en-US" altLang="en-US" sz="1800" i="1" dirty="0">
                <a:cs typeface="Times New Roman" panose="02020603050405020304" pitchFamily="18" charset="0"/>
              </a:rPr>
              <a:t>)</a:t>
            </a:r>
            <a:r>
              <a:rPr lang="en-US" altLang="en-US" sz="1800" dirty="0">
                <a:cs typeface="Times New Roman" panose="02020603050405020304" pitchFamily="18" charset="0"/>
              </a:rPr>
              <a:t>.  (Hint: Taylor expand &amp; compute recursively.)</a:t>
            </a: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Times New Roman" panose="02020603050405020304" pitchFamily="18" charset="0"/>
              </a:rPr>
              <a:t>2</a:t>
            </a:r>
            <a:r>
              <a:rPr lang="en-US" altLang="en-US" sz="1800" dirty="0">
                <a:cs typeface="Times New Roman" panose="02020603050405020304" pitchFamily="18" charset="0"/>
              </a:rPr>
              <a:t>.  Use the theory of Gaussian quadrature to find a 3-point integration formula for the weight </a:t>
            </a:r>
            <a:r>
              <a:rPr lang="en-US" altLang="en-US" sz="1800" i="1" dirty="0">
                <a:cs typeface="Times New Roman" panose="02020603050405020304" pitchFamily="18" charset="0"/>
              </a:rPr>
              <a:t>W</a:t>
            </a:r>
            <a:r>
              <a:rPr lang="en-US" altLang="en-US" sz="1800" dirty="0">
                <a:cs typeface="Times New Roman" panose="02020603050405020304" pitchFamily="18" charset="0"/>
              </a:rPr>
              <a:t>(</a:t>
            </a:r>
            <a:r>
              <a:rPr lang="en-US" altLang="en-US" sz="1800" i="1" dirty="0">
                <a:cs typeface="Times New Roman" panose="02020603050405020304" pitchFamily="18" charset="0"/>
              </a:rPr>
              <a:t>x</a:t>
            </a:r>
            <a:r>
              <a:rPr lang="en-US" altLang="en-US" sz="1800" dirty="0">
                <a:cs typeface="Times New Roman" panose="02020603050405020304" pitchFamily="18" charset="0"/>
              </a:rPr>
              <a:t>) = 1 and interval [0, 1].  That is, find the abscissas </a:t>
            </a:r>
            <a:r>
              <a:rPr lang="en-US" altLang="en-US" sz="1800" i="1" dirty="0" err="1">
                <a:cs typeface="Times New Roman" panose="02020603050405020304" pitchFamily="18" charset="0"/>
              </a:rPr>
              <a:t>x</a:t>
            </a:r>
            <a:r>
              <a:rPr lang="en-US" altLang="en-US" sz="1800" baseline="-30000" dirty="0" err="1">
                <a:cs typeface="Times New Roman" panose="02020603050405020304" pitchFamily="18" charset="0"/>
              </a:rPr>
              <a:t>j</a:t>
            </a:r>
            <a:r>
              <a:rPr lang="en-US" altLang="en-US" sz="1800" dirty="0">
                <a:cs typeface="Times New Roman" panose="02020603050405020304" pitchFamily="18" charset="0"/>
              </a:rPr>
              <a:t> and weights </a:t>
            </a:r>
            <a:r>
              <a:rPr lang="en-US" altLang="en-US" sz="18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1800" baseline="-30000" dirty="0" err="1">
                <a:cs typeface="Times New Roman" panose="02020603050405020304" pitchFamily="18" charset="0"/>
              </a:rPr>
              <a:t>j</a:t>
            </a:r>
            <a:r>
              <a:rPr lang="en-US" altLang="en-US" sz="1800" dirty="0">
                <a:cs typeface="Times New Roman" panose="02020603050405020304" pitchFamily="18" charset="0"/>
              </a:rPr>
              <a:t> such that the formula below is exact for all polynomials of degree 5 or less. </a:t>
            </a: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graphicFrame>
        <p:nvGraphicFramePr>
          <p:cNvPr id="39942" name="Object 4"/>
          <p:cNvGraphicFramePr>
            <a:graphicFrameLocks noChangeAspect="1"/>
          </p:cNvGraphicFramePr>
          <p:nvPr/>
        </p:nvGraphicFramePr>
        <p:xfrm>
          <a:off x="1055688" y="5443538"/>
          <a:ext cx="3452812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4" name="Equation" r:id="rId5" imgW="1854200" imgH="482600" progId="Equation.DSMT4">
                  <p:embed/>
                </p:oleObj>
              </mc:Choice>
              <mc:Fallback>
                <p:oleObj name="Equation" r:id="rId5" imgW="18542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5443538"/>
                        <a:ext cx="3452812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Deriving Integration Formulas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altLang="en-US" dirty="0"/>
              <a:t>Given </a:t>
            </a:r>
            <a:r>
              <a:rPr lang="en-US" altLang="en-US" i="1" dirty="0"/>
              <a:t>N</a:t>
            </a:r>
            <a:r>
              <a:rPr lang="en-US" altLang="en-US" dirty="0"/>
              <a:t> function values </a:t>
            </a:r>
            <a:r>
              <a:rPr lang="en-US" altLang="en-US" i="1" dirty="0"/>
              <a:t>f</a:t>
            </a:r>
            <a:r>
              <a:rPr lang="en-US" altLang="en-US" baseline="-25000" dirty="0"/>
              <a:t>i</a:t>
            </a:r>
            <a:r>
              <a:rPr lang="en-US" altLang="en-US" dirty="0"/>
              <a:t>, </a:t>
            </a:r>
            <a:r>
              <a:rPr lang="en-US" altLang="en-US" dirty="0" err="1"/>
              <a:t>i</a:t>
            </a:r>
            <a:r>
              <a:rPr lang="en-US" altLang="en-US" dirty="0"/>
              <a:t>=1,2,…,</a:t>
            </a:r>
            <a:r>
              <a:rPr lang="en-US" altLang="en-US" i="1" dirty="0"/>
              <a:t>N</a:t>
            </a:r>
            <a:r>
              <a:rPr lang="en-US" altLang="en-US" dirty="0"/>
              <a:t>, at </a:t>
            </a:r>
            <a:r>
              <a:rPr lang="en-US" altLang="en-US" i="1" dirty="0"/>
              <a:t>x</a:t>
            </a:r>
            <a:r>
              <a:rPr lang="en-US" altLang="en-US" baseline="-25000" dirty="0"/>
              <a:t>i</a:t>
            </a:r>
            <a:r>
              <a:rPr lang="en-US" altLang="en-US" dirty="0"/>
              <a:t>, interpolate with </a:t>
            </a:r>
            <a:r>
              <a:rPr lang="en-US" altLang="en-US" i="1" dirty="0"/>
              <a:t>N</a:t>
            </a:r>
            <a:r>
              <a:rPr lang="en-US" altLang="en-US" dirty="0">
                <a:cs typeface="Arial" panose="020B0604020202020204" pitchFamily="34" charset="0"/>
              </a:rPr>
              <a:t>−</a:t>
            </a:r>
            <a:r>
              <a:rPr lang="en-US" altLang="en-US" dirty="0"/>
              <a:t>1 degree polynomial, and integrate the polynomial analytically.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endParaRPr lang="en-US" altLang="en-US" dirty="0"/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US" altLang="en-US" dirty="0"/>
              <a:t>Assuming a form </a:t>
            </a:r>
            <a:r>
              <a:rPr lang="el-GR" altLang="en-US" dirty="0">
                <a:cs typeface="Arial" panose="020B0604020202020204" pitchFamily="34" charset="0"/>
              </a:rPr>
              <a:t>Σ</a:t>
            </a:r>
            <a:r>
              <a:rPr lang="en-US" altLang="en-US" i="1" dirty="0" err="1">
                <a:cs typeface="Arial" panose="020B0604020202020204" pitchFamily="34" charset="0"/>
              </a:rPr>
              <a:t>w</a:t>
            </a:r>
            <a:r>
              <a:rPr lang="en-US" altLang="en-US" baseline="-25000" dirty="0" err="1">
                <a:cs typeface="Arial" panose="020B0604020202020204" pitchFamily="34" charset="0"/>
              </a:rPr>
              <a:t>i</a:t>
            </a:r>
            <a:r>
              <a:rPr lang="en-US" altLang="en-US" i="1" dirty="0" err="1">
                <a:cs typeface="Arial" panose="020B0604020202020204" pitchFamily="34" charset="0"/>
              </a:rPr>
              <a:t>f</a:t>
            </a:r>
            <a:r>
              <a:rPr lang="en-US" altLang="en-US" baseline="-25000" dirty="0" err="1">
                <a:cs typeface="Arial" panose="020B0604020202020204" pitchFamily="34" charset="0"/>
              </a:rPr>
              <a:t>i</a:t>
            </a:r>
            <a:r>
              <a:rPr lang="en-US" altLang="en-US" dirty="0">
                <a:cs typeface="Arial" panose="020B0604020202020204" pitchFamily="34" charset="0"/>
              </a:rPr>
              <a:t>, determine the weights </a:t>
            </a:r>
            <a:r>
              <a:rPr lang="en-US" altLang="en-US" i="1" dirty="0" err="1">
                <a:cs typeface="Arial" panose="020B0604020202020204" pitchFamily="34" charset="0"/>
              </a:rPr>
              <a:t>w</a:t>
            </a:r>
            <a:r>
              <a:rPr lang="en-US" altLang="en-US" baseline="-25000" dirty="0" err="1">
                <a:cs typeface="Arial" panose="020B0604020202020204" pitchFamily="34" charset="0"/>
              </a:rPr>
              <a:t>i</a:t>
            </a:r>
            <a:r>
              <a:rPr lang="en-US" altLang="en-US" dirty="0">
                <a:cs typeface="Arial" panose="020B0604020202020204" pitchFamily="34" charset="0"/>
              </a:rPr>
              <a:t> by requiring that all polynomials of degree </a:t>
            </a:r>
            <a:r>
              <a:rPr lang="en-US" altLang="en-US" i="1" dirty="0">
                <a:cs typeface="Arial" panose="020B0604020202020204" pitchFamily="34" charset="0"/>
              </a:rPr>
              <a:t>N−</a:t>
            </a:r>
            <a:r>
              <a:rPr lang="en-US" altLang="en-US" dirty="0">
                <a:cs typeface="Arial" panose="020B0604020202020204" pitchFamily="34" charset="0"/>
              </a:rPr>
              <a:t>1 or less integrate exactly.</a:t>
            </a:r>
            <a:endParaRPr lang="el-GR" altLang="en-US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Closed Newton-Cotes Formulas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Equally spaced abscissas, </a:t>
            </a:r>
            <a:r>
              <a:rPr lang="en-US" altLang="en-US" i="1"/>
              <a:t>x</a:t>
            </a:r>
            <a:r>
              <a:rPr lang="en-US" altLang="en-US" baseline="-25000"/>
              <a:t>j</a:t>
            </a:r>
            <a:r>
              <a:rPr lang="en-US" altLang="en-US"/>
              <a:t>=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/>
              <a:t>+(j-1)</a:t>
            </a:r>
            <a:r>
              <a:rPr lang="en-US" altLang="en-US" i="1"/>
              <a:t>h</a:t>
            </a:r>
          </a:p>
          <a:p>
            <a:pPr eaLnBrk="1" hangingPunct="1"/>
            <a:r>
              <a:rPr lang="en-US" altLang="en-US"/>
              <a:t>Lagrange’s interpolation formula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Integrating, gives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838200" y="2743200"/>
          <a:ext cx="38862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4" imgW="1536033" imgH="444307" progId="Equation.DSMT4">
                  <p:embed/>
                </p:oleObj>
              </mc:Choice>
              <mc:Fallback>
                <p:oleObj name="Equation" r:id="rId4" imgW="1536033" imgH="44430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743200"/>
                        <a:ext cx="3886200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016038"/>
              </p:ext>
            </p:extLst>
          </p:nvPr>
        </p:nvGraphicFramePr>
        <p:xfrm>
          <a:off x="795338" y="4572000"/>
          <a:ext cx="4429125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6" imgW="1981200" imgH="1016000" progId="Equation.DSMT4">
                  <p:embed/>
                </p:oleObj>
              </mc:Choice>
              <mc:Fallback>
                <p:oleObj name="Equation" r:id="rId6" imgW="1981200" imgH="1016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4572000"/>
                        <a:ext cx="4429125" cy="227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791200" y="2924175"/>
            <a:ext cx="2819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Where </a:t>
            </a:r>
            <a:r>
              <a:rPr lang="en-US" altLang="en-US" sz="1800" i="1" dirty="0" err="1"/>
              <a:t>l</a:t>
            </a:r>
            <a:r>
              <a:rPr lang="en-US" altLang="en-US" sz="1800" baseline="-25000" dirty="0" err="1"/>
              <a:t>j</a:t>
            </a:r>
            <a:r>
              <a:rPr lang="en-US" altLang="en-US" sz="1800" dirty="0"/>
              <a:t>(</a:t>
            </a:r>
            <a:r>
              <a:rPr lang="en-US" altLang="en-US" sz="1800" i="1" dirty="0"/>
              <a:t>x</a:t>
            </a:r>
            <a:r>
              <a:rPr lang="en-US" altLang="en-US" sz="1800" dirty="0"/>
              <a:t>) is a polynomial of degree</a:t>
            </a:r>
            <a:r>
              <a:rPr lang="en-US" altLang="en-US" sz="1800" i="1" dirty="0"/>
              <a:t> N</a:t>
            </a:r>
            <a:r>
              <a:rPr lang="en-US" altLang="en-US" sz="1800" dirty="0"/>
              <a:t>-1 such that </a:t>
            </a:r>
            <a:r>
              <a:rPr lang="en-US" altLang="en-US" sz="1800" i="1" dirty="0" err="1"/>
              <a:t>l</a:t>
            </a:r>
            <a:r>
              <a:rPr lang="en-US" altLang="en-US" sz="1800" baseline="-25000" dirty="0" err="1"/>
              <a:t>j</a:t>
            </a:r>
            <a:r>
              <a:rPr lang="en-US" altLang="en-US" sz="1800" dirty="0"/>
              <a:t>(</a:t>
            </a:r>
            <a:r>
              <a:rPr lang="en-US" altLang="en-US" sz="1800" i="1" dirty="0" err="1"/>
              <a:t>x</a:t>
            </a:r>
            <a:r>
              <a:rPr lang="en-US" altLang="en-US" sz="1800" baseline="-25000" dirty="0" err="1"/>
              <a:t>j</a:t>
            </a:r>
            <a:r>
              <a:rPr lang="en-US" altLang="en-US" sz="1800" dirty="0"/>
              <a:t>) = 1 and else </a:t>
            </a:r>
            <a:r>
              <a:rPr lang="en-US" altLang="en-US" sz="1800" i="1" dirty="0" err="1"/>
              <a:t>l</a:t>
            </a:r>
            <a:r>
              <a:rPr lang="en-US" altLang="en-US" sz="1800" baseline="-25000" dirty="0" err="1"/>
              <a:t>j</a:t>
            </a:r>
            <a:r>
              <a:rPr lang="en-US" altLang="en-US" sz="1800" dirty="0"/>
              <a:t>(</a:t>
            </a:r>
            <a:r>
              <a:rPr lang="en-US" altLang="en-US" sz="1800" i="1" dirty="0" err="1"/>
              <a:t>x</a:t>
            </a:r>
            <a:r>
              <a:rPr lang="en-US" altLang="en-US" sz="1800" baseline="-25000" dirty="0" err="1"/>
              <a:t>k</a:t>
            </a:r>
            <a:r>
              <a:rPr lang="en-US" altLang="en-US" sz="1800" dirty="0"/>
              <a:t>) = 0 if k </a:t>
            </a:r>
            <a:r>
              <a:rPr lang="en-US" altLang="en-US" sz="1800" dirty="0">
                <a:cs typeface="Arial" panose="020B0604020202020204" pitchFamily="34" charset="0"/>
              </a:rPr>
              <a:t>≠ j.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Special Cases, </a:t>
            </a:r>
            <a:r>
              <a:rPr lang="en-US" altLang="en-US" sz="4000" i="1"/>
              <a:t>N</a:t>
            </a:r>
            <a:r>
              <a:rPr lang="en-US" altLang="en-US" sz="4000"/>
              <a:t>=2,3,4 : the Integration Rules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Trapezoidal rule</a:t>
            </a:r>
          </a:p>
          <a:p>
            <a:pPr eaLnBrk="1" hangingPunct="1"/>
            <a:endParaRPr lang="en-US" altLang="en-US" sz="2800"/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Simpson’s rule</a:t>
            </a:r>
          </a:p>
          <a:p>
            <a:pPr eaLnBrk="1" hangingPunct="1"/>
            <a:endParaRPr lang="en-US" altLang="en-US" sz="2800"/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3/8 rule</a:t>
            </a:r>
          </a:p>
        </p:txBody>
      </p:sp>
      <p:graphicFrame>
        <p:nvGraphicFramePr>
          <p:cNvPr id="8196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28800" y="3657600"/>
          <a:ext cx="495300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Equation" r:id="rId4" imgW="2730500" imgH="495300" progId="Equation.DSMT4">
                  <p:embed/>
                </p:oleObj>
              </mc:Choice>
              <mc:Fallback>
                <p:oleObj name="Equation" r:id="rId4" imgW="2730500" imgH="495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4953000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1828800" y="2133600"/>
          <a:ext cx="41910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9" name="Equation" r:id="rId6" imgW="2273300" imgH="495300" progId="Equation.DSMT4">
                  <p:embed/>
                </p:oleObj>
              </mc:Choice>
              <mc:Fallback>
                <p:oleObj name="Equation" r:id="rId6" imgW="2273300" imgH="495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133600"/>
                        <a:ext cx="419100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828800" y="5181600"/>
          <a:ext cx="55626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0" name="Equation" r:id="rId8" imgW="3124200" imgH="495300" progId="Equation.DSMT4">
                  <p:embed/>
                </p:oleObj>
              </mc:Choice>
              <mc:Fallback>
                <p:oleObj name="Equation" r:id="rId8" imgW="3124200" imgH="4953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181600"/>
                        <a:ext cx="556260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6781800" y="3048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10"/>
          <p:cNvSpPr>
            <a:spLocks noChangeShapeType="1"/>
          </p:cNvSpPr>
          <p:nvPr/>
        </p:nvSpPr>
        <p:spPr bwMode="auto">
          <a:xfrm>
            <a:off x="7315200" y="220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>
            <a:off x="7772400" y="2057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 flipV="1">
            <a:off x="7315200" y="2057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>
            <a:off x="6858000" y="4648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4"/>
          <p:cNvSpPr>
            <a:spLocks noChangeShapeType="1"/>
          </p:cNvSpPr>
          <p:nvPr/>
        </p:nvSpPr>
        <p:spPr bwMode="auto">
          <a:xfrm>
            <a:off x="73152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Freeform 15"/>
          <p:cNvSpPr>
            <a:spLocks/>
          </p:cNvSpPr>
          <p:nvPr/>
        </p:nvSpPr>
        <p:spPr bwMode="auto">
          <a:xfrm>
            <a:off x="7315200" y="3632200"/>
            <a:ext cx="990600" cy="254000"/>
          </a:xfrm>
          <a:custGeom>
            <a:avLst/>
            <a:gdLst>
              <a:gd name="T0" fmla="*/ 0 w 624"/>
              <a:gd name="T1" fmla="*/ 2147483646 h 160"/>
              <a:gd name="T2" fmla="*/ 2147483646 w 624"/>
              <a:gd name="T3" fmla="*/ 2147483646 h 160"/>
              <a:gd name="T4" fmla="*/ 2147483646 w 624"/>
              <a:gd name="T5" fmla="*/ 2147483646 h 1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24" h="160">
                <a:moveTo>
                  <a:pt x="0" y="160"/>
                </a:moveTo>
                <a:cubicBezTo>
                  <a:pt x="92" y="96"/>
                  <a:pt x="184" y="32"/>
                  <a:pt x="288" y="16"/>
                </a:cubicBezTo>
                <a:cubicBezTo>
                  <a:pt x="392" y="0"/>
                  <a:pt x="568" y="56"/>
                  <a:pt x="624" y="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6"/>
          <p:cNvSpPr>
            <a:spLocks noChangeShapeType="1"/>
          </p:cNvSpPr>
          <p:nvPr/>
        </p:nvSpPr>
        <p:spPr bwMode="auto">
          <a:xfrm>
            <a:off x="77724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7"/>
          <p:cNvSpPr>
            <a:spLocks noChangeShapeType="1"/>
          </p:cNvSpPr>
          <p:nvPr/>
        </p:nvSpPr>
        <p:spPr bwMode="auto">
          <a:xfrm>
            <a:off x="8229600" y="3733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Text Box 18"/>
          <p:cNvSpPr txBox="1">
            <a:spLocks noChangeArrowheads="1"/>
          </p:cNvSpPr>
          <p:nvPr/>
        </p:nvSpPr>
        <p:spPr bwMode="auto">
          <a:xfrm>
            <a:off x="7239000" y="1447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solidFill>
                  <a:schemeClr val="accent2"/>
                </a:solidFill>
              </a:rPr>
              <a:t>linear interpolation</a:t>
            </a:r>
          </a:p>
        </p:txBody>
      </p:sp>
      <p:sp>
        <p:nvSpPr>
          <p:cNvPr id="8209" name="Text Box 19"/>
          <p:cNvSpPr txBox="1">
            <a:spLocks noChangeArrowheads="1"/>
          </p:cNvSpPr>
          <p:nvPr/>
        </p:nvSpPr>
        <p:spPr bwMode="auto">
          <a:xfrm>
            <a:off x="7239000" y="33528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chemeClr val="accent2"/>
                </a:solidFill>
              </a:rPr>
              <a:t>parabola</a:t>
            </a:r>
          </a:p>
        </p:txBody>
      </p:sp>
      <p:sp>
        <p:nvSpPr>
          <p:cNvPr id="2" name="Text Box 19">
            <a:extLst>
              <a:ext uri="{FF2B5EF4-FFF2-40B4-BE49-F238E27FC236}">
                <a16:creationId xmlns:a16="http://schemas.microsoft.com/office/drawing/2014/main" id="{B1700420-90F7-4D30-9DC2-BFB3EB8B1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35562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chemeClr val="accent2"/>
                </a:solidFill>
              </a:rPr>
              <a:t>cubic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Estimate the Error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Content Placeholder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Taylor expand the function </a:t>
                </a:r>
                <a:r>
                  <a:rPr lang="en-US" altLang="en-US" i="1" dirty="0"/>
                  <a:t>f</a:t>
                </a:r>
                <a:r>
                  <a:rPr lang="en-US" altLang="en-US" dirty="0"/>
                  <a:t>(</a:t>
                </a:r>
                <a:r>
                  <a:rPr lang="en-US" altLang="en-US" i="1" dirty="0"/>
                  <a:t>x</a:t>
                </a:r>
                <a:r>
                  <a:rPr lang="en-US" altLang="en-US" dirty="0"/>
                  <a:t>) around relevant points, e.g. for Trapezoidal rule:</a:t>
                </a:r>
              </a:p>
              <a:p>
                <a:endParaRPr lang="en-US" altLang="en-US" dirty="0"/>
              </a:p>
              <a:p>
                <a:endParaRPr lang="en-US" altLang="en-US" dirty="0"/>
              </a:p>
              <a:p>
                <a:endParaRPr lang="en-US" altLang="en-US" dirty="0"/>
              </a:p>
              <a:p>
                <a:r>
                  <a:rPr lang="en-US" altLang="en-US" dirty="0"/>
                  <a:t>Integrate both expressions, add the results and divide by two. Noting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h</m:t>
                    </m:r>
                    <m:sSubSup>
                      <m:sSub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b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/>
                  <a:t>, we get the trapezoidal rule with error, O(</a:t>
                </a:r>
                <a:r>
                  <a:rPr lang="en-US" altLang="en-US" i="1" dirty="0"/>
                  <a:t>h</a:t>
                </a:r>
                <a:r>
                  <a:rPr lang="en-US" altLang="en-US" baseline="30000" dirty="0"/>
                  <a:t>3</a:t>
                </a:r>
                <a:r>
                  <a:rPr lang="en-US" altLang="en-US" i="1" dirty="0"/>
                  <a:t>f’’</a:t>
                </a:r>
                <a:r>
                  <a:rPr lang="en-US" altLang="en-US" dirty="0"/>
                  <a:t>).</a:t>
                </a:r>
              </a:p>
            </p:txBody>
          </p:sp>
        </mc:Choice>
        <mc:Fallback xmlns="">
          <p:sp>
            <p:nvSpPr>
              <p:cNvPr id="10243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704" t="-1752" r="-2741" b="-11995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44" name="Object 7"/>
          <p:cNvGraphicFramePr>
            <a:graphicFrameLocks noChangeAspect="1"/>
          </p:cNvGraphicFramePr>
          <p:nvPr/>
        </p:nvGraphicFramePr>
        <p:xfrm>
          <a:off x="1139825" y="2667000"/>
          <a:ext cx="6846888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5" imgW="3175000" imgH="812800" progId="Equation.DSMT4">
                  <p:embed/>
                </p:oleObj>
              </mc:Choice>
              <mc:Fallback>
                <p:oleObj name="Equation" r:id="rId5" imgW="3175000" imgH="812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667000"/>
                        <a:ext cx="6846888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Open Formula in a Single Interval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676400"/>
            <a:ext cx="8305800" cy="4572000"/>
          </a:xfrm>
        </p:spPr>
        <p:txBody>
          <a:bodyPr/>
          <a:lstStyle/>
          <a:p>
            <a:pPr eaLnBrk="1" hangingPunct="1"/>
            <a:r>
              <a:rPr lang="en-US" altLang="en-US" sz="2800"/>
              <a:t>These formulas are useful to construct extended formulas with open interval</a:t>
            </a:r>
          </a:p>
          <a:p>
            <a:pPr eaLnBrk="1" hangingPunct="1"/>
            <a:endParaRPr lang="en-US" altLang="en-US" sz="2800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914400" y="2743200"/>
          <a:ext cx="47244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9" name="Equation" r:id="rId3" imgW="2273300" imgH="1016000" progId="Equation.DSMT4">
                  <p:embed/>
                </p:oleObj>
              </mc:Choice>
              <mc:Fallback>
                <p:oleObj name="Equation" r:id="rId3" imgW="2273300" imgH="1016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43200"/>
                        <a:ext cx="4724400" cy="211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38200" y="5257800"/>
            <a:ext cx="403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Open formulas are useful for integrals where the end-point is singular, e.g., </a:t>
            </a:r>
          </a:p>
        </p:txBody>
      </p:sp>
      <p:graphicFrame>
        <p:nvGraphicFramePr>
          <p:cNvPr id="1229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5083175" y="5181600"/>
          <a:ext cx="9366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Equation" r:id="rId5" imgW="444307" imgH="393529" progId="Equation.DSMT4">
                  <p:embed/>
                </p:oleObj>
              </mc:Choice>
              <mc:Fallback>
                <p:oleObj name="Equation" r:id="rId5" imgW="444307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3175" y="5181600"/>
                        <a:ext cx="93662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Line 13"/>
          <p:cNvSpPr>
            <a:spLocks noChangeShapeType="1"/>
          </p:cNvSpPr>
          <p:nvPr/>
        </p:nvSpPr>
        <p:spPr bwMode="auto">
          <a:xfrm>
            <a:off x="6324600" y="4800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16"/>
          <p:cNvSpPr>
            <a:spLocks noChangeShapeType="1"/>
          </p:cNvSpPr>
          <p:nvPr/>
        </p:nvSpPr>
        <p:spPr bwMode="auto">
          <a:xfrm>
            <a:off x="7239000" y="3733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17"/>
          <p:cNvSpPr>
            <a:spLocks noChangeShapeType="1"/>
          </p:cNvSpPr>
          <p:nvPr/>
        </p:nvSpPr>
        <p:spPr bwMode="auto">
          <a:xfrm>
            <a:off x="7696200" y="3886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6781800" y="3581400"/>
            <a:ext cx="0" cy="12192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endCxn id="12297" idx="0"/>
          </p:cNvCxnSpPr>
          <p:nvPr/>
        </p:nvCxnSpPr>
        <p:spPr>
          <a:xfrm>
            <a:off x="6781800" y="3581400"/>
            <a:ext cx="914400" cy="3048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6813550" y="3721100"/>
            <a:ext cx="114300" cy="25400"/>
          </a:xfrm>
          <a:custGeom>
            <a:avLst/>
            <a:gdLst>
              <a:gd name="connsiteX0" fmla="*/ 0 w 114300"/>
              <a:gd name="connsiteY0" fmla="*/ 25448 h 25448"/>
              <a:gd name="connsiteX1" fmla="*/ 114300 w 114300"/>
              <a:gd name="connsiteY1" fmla="*/ 48 h 25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300" h="25448">
                <a:moveTo>
                  <a:pt x="0" y="25448"/>
                </a:moveTo>
                <a:cubicBezTo>
                  <a:pt x="97041" y="-2278"/>
                  <a:pt x="58081" y="48"/>
                  <a:pt x="114300" y="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832600" y="3790950"/>
            <a:ext cx="304800" cy="114300"/>
          </a:xfrm>
          <a:custGeom>
            <a:avLst/>
            <a:gdLst>
              <a:gd name="connsiteX0" fmla="*/ 0 w 304800"/>
              <a:gd name="connsiteY0" fmla="*/ 114715 h 114715"/>
              <a:gd name="connsiteX1" fmla="*/ 247650 w 304800"/>
              <a:gd name="connsiteY1" fmla="*/ 6765 h 114715"/>
              <a:gd name="connsiteX2" fmla="*/ 279400 w 304800"/>
              <a:gd name="connsiteY2" fmla="*/ 415 h 114715"/>
              <a:gd name="connsiteX3" fmla="*/ 304800 w 304800"/>
              <a:gd name="connsiteY3" fmla="*/ 415 h 11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" h="114715">
                <a:moveTo>
                  <a:pt x="0" y="114715"/>
                </a:moveTo>
                <a:cubicBezTo>
                  <a:pt x="82550" y="78732"/>
                  <a:pt x="164303" y="40862"/>
                  <a:pt x="247650" y="6765"/>
                </a:cubicBezTo>
                <a:cubicBezTo>
                  <a:pt x="257639" y="2678"/>
                  <a:pt x="268673" y="1607"/>
                  <a:pt x="279400" y="415"/>
                </a:cubicBezTo>
                <a:cubicBezTo>
                  <a:pt x="287815" y="-520"/>
                  <a:pt x="296333" y="415"/>
                  <a:pt x="304800" y="41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826250" y="3987800"/>
            <a:ext cx="368300" cy="120650"/>
          </a:xfrm>
          <a:custGeom>
            <a:avLst/>
            <a:gdLst>
              <a:gd name="connsiteX0" fmla="*/ 0 w 368300"/>
              <a:gd name="connsiteY0" fmla="*/ 120650 h 120650"/>
              <a:gd name="connsiteX1" fmla="*/ 285750 w 368300"/>
              <a:gd name="connsiteY1" fmla="*/ 19050 h 120650"/>
              <a:gd name="connsiteX2" fmla="*/ 304800 w 368300"/>
              <a:gd name="connsiteY2" fmla="*/ 12700 h 120650"/>
              <a:gd name="connsiteX3" fmla="*/ 368300 w 368300"/>
              <a:gd name="connsiteY3" fmla="*/ 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120650">
                <a:moveTo>
                  <a:pt x="0" y="120650"/>
                </a:moveTo>
                <a:lnTo>
                  <a:pt x="285750" y="19050"/>
                </a:lnTo>
                <a:cubicBezTo>
                  <a:pt x="292059" y="16815"/>
                  <a:pt x="298236" y="14013"/>
                  <a:pt x="304800" y="12700"/>
                </a:cubicBezTo>
                <a:lnTo>
                  <a:pt x="3683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807200" y="4260850"/>
            <a:ext cx="419100" cy="107950"/>
          </a:xfrm>
          <a:custGeom>
            <a:avLst/>
            <a:gdLst>
              <a:gd name="connsiteX0" fmla="*/ 0 w 419100"/>
              <a:gd name="connsiteY0" fmla="*/ 107950 h 107950"/>
              <a:gd name="connsiteX1" fmla="*/ 419100 w 419100"/>
              <a:gd name="connsiteY1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9100" h="107950">
                <a:moveTo>
                  <a:pt x="0" y="107950"/>
                </a:moveTo>
                <a:lnTo>
                  <a:pt x="4191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838950" y="4451350"/>
            <a:ext cx="381000" cy="127000"/>
          </a:xfrm>
          <a:custGeom>
            <a:avLst/>
            <a:gdLst>
              <a:gd name="connsiteX0" fmla="*/ 0 w 381000"/>
              <a:gd name="connsiteY0" fmla="*/ 127000 h 127000"/>
              <a:gd name="connsiteX1" fmla="*/ 279400 w 381000"/>
              <a:gd name="connsiteY1" fmla="*/ 12700 h 127000"/>
              <a:gd name="connsiteX2" fmla="*/ 361950 w 381000"/>
              <a:gd name="connsiteY2" fmla="*/ 6350 h 127000"/>
              <a:gd name="connsiteX3" fmla="*/ 381000 w 381000"/>
              <a:gd name="connsiteY3" fmla="*/ 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00" h="127000">
                <a:moveTo>
                  <a:pt x="0" y="127000"/>
                </a:moveTo>
                <a:cubicBezTo>
                  <a:pt x="93133" y="88900"/>
                  <a:pt x="183939" y="44520"/>
                  <a:pt x="279400" y="12700"/>
                </a:cubicBezTo>
                <a:cubicBezTo>
                  <a:pt x="305582" y="3973"/>
                  <a:pt x="334565" y="9773"/>
                  <a:pt x="361950" y="6350"/>
                </a:cubicBezTo>
                <a:cubicBezTo>
                  <a:pt x="368592" y="5520"/>
                  <a:pt x="381000" y="0"/>
                  <a:pt x="3810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959600" y="4629150"/>
            <a:ext cx="228600" cy="107950"/>
          </a:xfrm>
          <a:custGeom>
            <a:avLst/>
            <a:gdLst>
              <a:gd name="connsiteX0" fmla="*/ 0 w 228616"/>
              <a:gd name="connsiteY0" fmla="*/ 107950 h 107950"/>
              <a:gd name="connsiteX1" fmla="*/ 190500 w 228616"/>
              <a:gd name="connsiteY1" fmla="*/ 19050 h 107950"/>
              <a:gd name="connsiteX2" fmla="*/ 228600 w 228616"/>
              <a:gd name="connsiteY2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16" h="107950">
                <a:moveTo>
                  <a:pt x="0" y="107950"/>
                </a:moveTo>
                <a:cubicBezTo>
                  <a:pt x="63500" y="78317"/>
                  <a:pt x="126465" y="47510"/>
                  <a:pt x="190500" y="19050"/>
                </a:cubicBezTo>
                <a:cubicBezTo>
                  <a:pt x="230608" y="1224"/>
                  <a:pt x="228600" y="20442"/>
                  <a:pt x="2286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06" name="TextBox 16"/>
          <p:cNvSpPr txBox="1">
            <a:spLocks noChangeArrowheads="1"/>
          </p:cNvSpPr>
          <p:nvPr/>
        </p:nvSpPr>
        <p:spPr bwMode="auto">
          <a:xfrm>
            <a:off x="6616700" y="4876800"/>
            <a:ext cx="1308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0</a:t>
            </a:r>
            <a:r>
              <a:rPr lang="en-US" altLang="en-US" sz="1800"/>
              <a:t>   x</a:t>
            </a:r>
            <a:r>
              <a:rPr lang="en-US" altLang="en-US" sz="1800" baseline="-25000"/>
              <a:t>1</a:t>
            </a:r>
            <a:r>
              <a:rPr lang="en-US" altLang="en-US" sz="1800"/>
              <a:t>    x</a:t>
            </a:r>
            <a:r>
              <a:rPr lang="en-US" altLang="en-US" sz="1800" baseline="-25000"/>
              <a:t>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Extended Formulas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62200"/>
            <a:ext cx="8077200" cy="4495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Using trapezoidal rule in intervals [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], [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,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], [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,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4</a:t>
            </a:r>
            <a:r>
              <a:rPr lang="en-US" altLang="en-US" sz="2800" dirty="0"/>
              <a:t>], …, and [</a:t>
            </a:r>
            <a:r>
              <a:rPr lang="en-US" altLang="en-US" sz="2800" i="1" dirty="0"/>
              <a:t>x</a:t>
            </a:r>
            <a:r>
              <a:rPr lang="en-US" altLang="en-US" sz="2800" i="1" baseline="-25000" dirty="0"/>
              <a:t>N</a:t>
            </a:r>
            <a:r>
              <a:rPr lang="en-US" altLang="en-US" sz="2800" baseline="-25000" dirty="0"/>
              <a:t>-1</a:t>
            </a:r>
            <a:r>
              <a:rPr lang="en-US" altLang="en-US" sz="2800" dirty="0"/>
              <a:t>,</a:t>
            </a:r>
            <a:r>
              <a:rPr lang="en-US" altLang="en-US" sz="2800" i="1" dirty="0"/>
              <a:t>x</a:t>
            </a:r>
            <a:r>
              <a:rPr lang="en-US" altLang="en-US" sz="2800" i="1" baseline="-25000" dirty="0"/>
              <a:t>N</a:t>
            </a:r>
            <a:r>
              <a:rPr lang="en-US" altLang="en-US" sz="2800" dirty="0"/>
              <a:t> ], we get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Using Simpson’s rule in intervals [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], [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,</a:t>
            </a:r>
            <a:r>
              <a:rPr lang="en-US" altLang="en-US" sz="2800" i="1" dirty="0"/>
              <a:t>x</a:t>
            </a:r>
            <a:r>
              <a:rPr lang="en-US" altLang="en-US" sz="2800" baseline="-25000" dirty="0"/>
              <a:t>5</a:t>
            </a:r>
            <a:r>
              <a:rPr lang="en-US" altLang="en-US" sz="2800" dirty="0"/>
              <a:t>], </a:t>
            </a:r>
            <a:r>
              <a:rPr lang="en-US" altLang="en-US" sz="2800" dirty="0" err="1"/>
              <a:t>etc</a:t>
            </a:r>
            <a:r>
              <a:rPr lang="en-US" altLang="en-US" sz="2800" dirty="0"/>
              <a:t>, we get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066800" y="16002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7"/>
          <p:cNvSpPr>
            <a:spLocks noChangeShapeType="1"/>
          </p:cNvSpPr>
          <p:nvPr/>
        </p:nvSpPr>
        <p:spPr bwMode="auto">
          <a:xfrm>
            <a:off x="10668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>
            <a:off x="1600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20574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>
            <a:off x="25908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1"/>
          <p:cNvSpPr>
            <a:spLocks noChangeShapeType="1"/>
          </p:cNvSpPr>
          <p:nvPr/>
        </p:nvSpPr>
        <p:spPr bwMode="auto">
          <a:xfrm>
            <a:off x="3124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2"/>
          <p:cNvSpPr>
            <a:spLocks noChangeShapeType="1"/>
          </p:cNvSpPr>
          <p:nvPr/>
        </p:nvSpPr>
        <p:spPr bwMode="auto">
          <a:xfrm>
            <a:off x="8077200" y="152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3"/>
          <p:cNvSpPr txBox="1">
            <a:spLocks noChangeArrowheads="1"/>
          </p:cNvSpPr>
          <p:nvPr/>
        </p:nvSpPr>
        <p:spPr bwMode="auto">
          <a:xfrm>
            <a:off x="914400" y="1752600"/>
            <a:ext cx="739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x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     x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    x</a:t>
            </a:r>
            <a:r>
              <a:rPr lang="en-US" altLang="en-US" sz="1800" baseline="-25000" dirty="0"/>
              <a:t>3 </a:t>
            </a:r>
            <a:r>
              <a:rPr lang="en-US" altLang="en-US" sz="1800" dirty="0"/>
              <a:t>     x</a:t>
            </a:r>
            <a:r>
              <a:rPr lang="en-US" altLang="en-US" sz="1800" baseline="-25000" dirty="0"/>
              <a:t>4</a:t>
            </a:r>
            <a:r>
              <a:rPr lang="en-US" altLang="en-US" sz="1800" dirty="0"/>
              <a:t>                 …                                                              </a:t>
            </a:r>
            <a:r>
              <a:rPr lang="en-US" altLang="en-US" sz="1800" dirty="0" err="1"/>
              <a:t>x</a:t>
            </a:r>
            <a:r>
              <a:rPr lang="en-US" altLang="en-US" sz="1800" i="1" baseline="-25000" dirty="0" err="1"/>
              <a:t>N</a:t>
            </a:r>
            <a:endParaRPr lang="en-US" altLang="en-US" sz="1800" i="1" dirty="0"/>
          </a:p>
        </p:txBody>
      </p:sp>
      <p:graphicFrame>
        <p:nvGraphicFramePr>
          <p:cNvPr id="13324" name="Object 14"/>
          <p:cNvGraphicFramePr>
            <a:graphicFrameLocks noChangeAspect="1"/>
          </p:cNvGraphicFramePr>
          <p:nvPr/>
        </p:nvGraphicFramePr>
        <p:xfrm>
          <a:off x="814388" y="3276600"/>
          <a:ext cx="76676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4" imgW="4076700" imgH="495300" progId="Equation.DSMT4">
                  <p:embed/>
                </p:oleObj>
              </mc:Choice>
              <mc:Fallback>
                <p:oleObj name="Equation" r:id="rId4" imgW="4076700" imgH="4953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276600"/>
                        <a:ext cx="76676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15"/>
          <p:cNvGraphicFramePr>
            <a:graphicFrameLocks noGrp="1" noChangeAspect="1"/>
          </p:cNvGraphicFramePr>
          <p:nvPr>
            <p:ph sz="half" idx="2"/>
          </p:nvPr>
        </p:nvGraphicFramePr>
        <p:xfrm>
          <a:off x="838200" y="5411788"/>
          <a:ext cx="73914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6" imgW="4267200" imgH="495300" progId="Equation.DSMT4">
                  <p:embed/>
                </p:oleObj>
              </mc:Choice>
              <mc:Fallback>
                <p:oleObj name="Equation" r:id="rId6" imgW="4267200" imgH="4953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11788"/>
                        <a:ext cx="73914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Trapezoidal Routine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Sequence of points for each iteration </a:t>
            </a:r>
            <a:r>
              <a:rPr lang="en-US" altLang="en-US" i="1"/>
              <a:t>n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7315200" y="25146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n</a:t>
            </a:r>
            <a:r>
              <a:rPr lang="en-US" altLang="en-US" sz="1800"/>
              <a:t> = 1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315200" y="30622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n</a:t>
            </a:r>
            <a:r>
              <a:rPr lang="en-US" altLang="en-US" sz="1800"/>
              <a:t> = 2</a:t>
            </a:r>
          </a:p>
        </p:txBody>
      </p:sp>
      <p:sp>
        <p:nvSpPr>
          <p:cNvPr id="15366" name="Line 11"/>
          <p:cNvSpPr>
            <a:spLocks noChangeShapeType="1"/>
          </p:cNvSpPr>
          <p:nvPr/>
        </p:nvSpPr>
        <p:spPr bwMode="auto">
          <a:xfrm>
            <a:off x="1676400" y="4495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12"/>
          <p:cNvSpPr>
            <a:spLocks noChangeShapeType="1"/>
          </p:cNvSpPr>
          <p:nvPr/>
        </p:nvSpPr>
        <p:spPr bwMode="auto">
          <a:xfrm>
            <a:off x="3048000" y="4495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13"/>
          <p:cNvSpPr>
            <a:spLocks noChangeShapeType="1"/>
          </p:cNvSpPr>
          <p:nvPr/>
        </p:nvSpPr>
        <p:spPr bwMode="auto">
          <a:xfrm>
            <a:off x="4419600" y="4495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14"/>
          <p:cNvSpPr>
            <a:spLocks noChangeShapeType="1"/>
          </p:cNvSpPr>
          <p:nvPr/>
        </p:nvSpPr>
        <p:spPr bwMode="auto">
          <a:xfrm>
            <a:off x="9906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5"/>
          <p:cNvSpPr>
            <a:spLocks noChangeShapeType="1"/>
          </p:cNvSpPr>
          <p:nvPr/>
        </p:nvSpPr>
        <p:spPr bwMode="auto">
          <a:xfrm>
            <a:off x="57912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6"/>
          <p:cNvSpPr>
            <a:spLocks noChangeShapeType="1"/>
          </p:cNvSpPr>
          <p:nvPr/>
        </p:nvSpPr>
        <p:spPr bwMode="auto">
          <a:xfrm>
            <a:off x="990600" y="3886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9"/>
          <p:cNvSpPr>
            <a:spLocks noChangeShapeType="1"/>
          </p:cNvSpPr>
          <p:nvPr/>
        </p:nvSpPr>
        <p:spPr bwMode="auto">
          <a:xfrm>
            <a:off x="5105400" y="3886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20"/>
          <p:cNvSpPr>
            <a:spLocks noChangeShapeType="1"/>
          </p:cNvSpPr>
          <p:nvPr/>
        </p:nvSpPr>
        <p:spPr bwMode="auto">
          <a:xfrm>
            <a:off x="990600" y="32766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21"/>
          <p:cNvSpPr>
            <a:spLocks noChangeShapeType="1"/>
          </p:cNvSpPr>
          <p:nvPr/>
        </p:nvSpPr>
        <p:spPr bwMode="auto">
          <a:xfrm>
            <a:off x="3733800" y="32766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22"/>
          <p:cNvSpPr>
            <a:spLocks noChangeShapeType="1"/>
          </p:cNvSpPr>
          <p:nvPr/>
        </p:nvSpPr>
        <p:spPr bwMode="auto">
          <a:xfrm>
            <a:off x="990600" y="2743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Text Box 24"/>
          <p:cNvSpPr txBox="1">
            <a:spLocks noChangeArrowheads="1"/>
          </p:cNvSpPr>
          <p:nvPr/>
        </p:nvSpPr>
        <p:spPr bwMode="auto">
          <a:xfrm>
            <a:off x="7315200" y="365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n</a:t>
            </a:r>
            <a:r>
              <a:rPr lang="en-US" altLang="en-US" sz="1800"/>
              <a:t> = 3</a:t>
            </a:r>
          </a:p>
        </p:txBody>
      </p:sp>
      <p:sp>
        <p:nvSpPr>
          <p:cNvPr id="15377" name="Text Box 25"/>
          <p:cNvSpPr txBox="1">
            <a:spLocks noChangeArrowheads="1"/>
          </p:cNvSpPr>
          <p:nvPr/>
        </p:nvSpPr>
        <p:spPr bwMode="auto">
          <a:xfrm>
            <a:off x="7315200" y="4205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n</a:t>
            </a:r>
            <a:r>
              <a:rPr lang="en-US" altLang="en-US" sz="1800"/>
              <a:t> = 4</a:t>
            </a:r>
          </a:p>
        </p:txBody>
      </p:sp>
      <p:sp>
        <p:nvSpPr>
          <p:cNvPr id="15378" name="Line 26"/>
          <p:cNvSpPr>
            <a:spLocks noChangeShapeType="1"/>
          </p:cNvSpPr>
          <p:nvPr/>
        </p:nvSpPr>
        <p:spPr bwMode="auto">
          <a:xfrm>
            <a:off x="2362200" y="3886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Text Box 27"/>
          <p:cNvSpPr txBox="1">
            <a:spLocks noChangeArrowheads="1"/>
          </p:cNvSpPr>
          <p:nvPr/>
        </p:nvSpPr>
        <p:spPr bwMode="auto">
          <a:xfrm>
            <a:off x="914400" y="5638800"/>
            <a:ext cx="548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Subdivide the intervals and compute </a:t>
            </a:r>
            <a:r>
              <a:rPr lang="en-US" altLang="en-US" sz="1800" i="1" dirty="0"/>
              <a:t>f</a:t>
            </a:r>
            <a:r>
              <a:rPr lang="en-US" altLang="en-US" sz="1800" baseline="-25000" dirty="0"/>
              <a:t>i</a:t>
            </a:r>
            <a:r>
              <a:rPr lang="en-US" altLang="en-US" sz="1800" dirty="0"/>
              <a:t> only at points that have not been computed before.</a:t>
            </a:r>
          </a:p>
        </p:txBody>
      </p:sp>
      <p:sp>
        <p:nvSpPr>
          <p:cNvPr id="15380" name="Text Box 28"/>
          <p:cNvSpPr txBox="1">
            <a:spLocks noChangeArrowheads="1"/>
          </p:cNvSpPr>
          <p:nvPr/>
        </p:nvSpPr>
        <p:spPr bwMode="auto">
          <a:xfrm>
            <a:off x="73152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n</a:t>
            </a:r>
            <a:r>
              <a:rPr lang="en-US" altLang="en-US" sz="1800"/>
              <a:t> = …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0459E92-151F-4CD4-B7AF-AA2BCD4E6483}"/>
              </a:ext>
            </a:extLst>
          </p:cNvPr>
          <p:cNvCxnSpPr/>
          <p:nvPr/>
        </p:nvCxnSpPr>
        <p:spPr>
          <a:xfrm>
            <a:off x="1676400" y="4205288"/>
            <a:ext cx="0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F2D7C3-6C2C-4060-82F3-B93ABCCF2ECF}"/>
              </a:ext>
            </a:extLst>
          </p:cNvPr>
          <p:cNvCxnSpPr/>
          <p:nvPr/>
        </p:nvCxnSpPr>
        <p:spPr>
          <a:xfrm>
            <a:off x="3048000" y="4205288"/>
            <a:ext cx="0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6A72C5C-E16F-4DE4-A0ED-37AA05ACC839}"/>
              </a:ext>
            </a:extLst>
          </p:cNvPr>
          <p:cNvCxnSpPr>
            <a:cxnSpLocks/>
          </p:cNvCxnSpPr>
          <p:nvPr/>
        </p:nvCxnSpPr>
        <p:spPr>
          <a:xfrm>
            <a:off x="1676400" y="4738688"/>
            <a:ext cx="137160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638A595-2928-4D9C-A18C-0DB74D6D63A4}"/>
              </a:ext>
            </a:extLst>
          </p:cNvPr>
          <p:cNvSpPr txBox="1"/>
          <p:nvPr/>
        </p:nvSpPr>
        <p:spPr>
          <a:xfrm>
            <a:off x="2133600" y="4736068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2h</a:t>
            </a:r>
            <a:r>
              <a:rPr lang="en-US" baseline="-25000" dirty="0"/>
              <a:t>n</a:t>
            </a:r>
            <a:endParaRPr lang="en-S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1651</Words>
  <Application>Microsoft Office PowerPoint</Application>
  <PresentationFormat>On-screen Show (4:3)</PresentationFormat>
  <Paragraphs>191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Cambria Math</vt:lpstr>
      <vt:lpstr>Courier New</vt:lpstr>
      <vt:lpstr>Times New Roman</vt:lpstr>
      <vt:lpstr>Default Design</vt:lpstr>
      <vt:lpstr>Equation</vt:lpstr>
      <vt:lpstr>Chapter 4,   Integration of Functions</vt:lpstr>
      <vt:lpstr>Open and Closed Formulas</vt:lpstr>
      <vt:lpstr>Deriving Integration Formulas</vt:lpstr>
      <vt:lpstr>Closed Newton-Cotes Formulas</vt:lpstr>
      <vt:lpstr>Special Cases, N=2,3,4 : the Integration Rules</vt:lpstr>
      <vt:lpstr>Estimate the Error</vt:lpstr>
      <vt:lpstr>Open Formula in a Single Interval</vt:lpstr>
      <vt:lpstr>Extended Formulas</vt:lpstr>
      <vt:lpstr>Trapezoidal Routine</vt:lpstr>
      <vt:lpstr>Recursive Computation of Trapezoidal Sum</vt:lpstr>
      <vt:lpstr>trapzd( )</vt:lpstr>
      <vt:lpstr>qtrap(..) call trapzd(..) until convergence</vt:lpstr>
      <vt:lpstr>Romberg Integration</vt:lpstr>
      <vt:lpstr>Euler-Maclaurin Summation Formula</vt:lpstr>
      <vt:lpstr>PowerPoint Presentation</vt:lpstr>
      <vt:lpstr>Integration Use Scipy</vt:lpstr>
      <vt:lpstr>Theory of Gaussian Quadrature</vt:lpstr>
      <vt:lpstr>Example, 3 points, weight W(x)=1, exact for polynomials up to x5</vt:lpstr>
      <vt:lpstr>Orthogonal Polynomials</vt:lpstr>
      <vt:lpstr>Constructing Orthogonal Polynomials</vt:lpstr>
      <vt:lpstr>Example of Orthogonal Polynomials</vt:lpstr>
      <vt:lpstr>Abscissas in Gaussian Quadrature</vt:lpstr>
      <vt:lpstr>Gaussian integration formula is exact for all polynomials of degree 2N-1 </vt:lpstr>
      <vt:lpstr>PowerPoint Presentation</vt:lpstr>
      <vt:lpstr>Solution for the Weight wj</vt:lpstr>
      <vt:lpstr>Reading, References</vt:lpstr>
      <vt:lpstr>Problems for Lecture 4 (due 3 Oct 2024)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4, Numerical Integration</dc:title>
  <dc:creator>Wang Jian-Sheng</dc:creator>
  <cp:lastModifiedBy>Wang Jian-Sheng</cp:lastModifiedBy>
  <cp:revision>93</cp:revision>
  <dcterms:created xsi:type="dcterms:W3CDTF">2004-07-22T06:03:45Z</dcterms:created>
  <dcterms:modified xsi:type="dcterms:W3CDTF">2024-09-06T02:32:40Z</dcterms:modified>
</cp:coreProperties>
</file>