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4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1FCD3B-013E-4448-B2EA-FE9F461D33D6}" v="78" dt="2024-04-01T03:20:20.9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151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g Jian-Sheng" userId="7d25d710-0931-49a3-acef-49192cec40f2" providerId="ADAL" clId="{371FCD3B-013E-4448-B2EA-FE9F461D33D6}"/>
    <pc:docChg chg="custSel modSld">
      <pc:chgData name="Wang Jian-Sheng" userId="7d25d710-0931-49a3-acef-49192cec40f2" providerId="ADAL" clId="{371FCD3B-013E-4448-B2EA-FE9F461D33D6}" dt="2024-04-01T03:20:51.982" v="158" actId="1037"/>
      <pc:docMkLst>
        <pc:docMk/>
      </pc:docMkLst>
      <pc:sldChg chg="modSp mod">
        <pc:chgData name="Wang Jian-Sheng" userId="7d25d710-0931-49a3-acef-49192cec40f2" providerId="ADAL" clId="{371FCD3B-013E-4448-B2EA-FE9F461D33D6}" dt="2024-04-01T02:49:14.909" v="2" actId="20577"/>
        <pc:sldMkLst>
          <pc:docMk/>
          <pc:sldMk cId="2153188837" sldId="258"/>
        </pc:sldMkLst>
        <pc:spChg chg="mod">
          <ac:chgData name="Wang Jian-Sheng" userId="7d25d710-0931-49a3-acef-49192cec40f2" providerId="ADAL" clId="{371FCD3B-013E-4448-B2EA-FE9F461D33D6}" dt="2024-04-01T02:49:14.909" v="2" actId="20577"/>
          <ac:spMkLst>
            <pc:docMk/>
            <pc:sldMk cId="2153188837" sldId="258"/>
            <ac:spMk id="4" creationId="{FE2F1026-AD94-4412-BD4F-59BB80E5138D}"/>
          </ac:spMkLst>
        </pc:spChg>
      </pc:sldChg>
      <pc:sldChg chg="modSp">
        <pc:chgData name="Wang Jian-Sheng" userId="7d25d710-0931-49a3-acef-49192cec40f2" providerId="ADAL" clId="{371FCD3B-013E-4448-B2EA-FE9F461D33D6}" dt="2024-04-01T03:19:07.283" v="85" actId="20577"/>
        <pc:sldMkLst>
          <pc:docMk/>
          <pc:sldMk cId="3854544622" sldId="263"/>
        </pc:sldMkLst>
        <pc:spChg chg="mod">
          <ac:chgData name="Wang Jian-Sheng" userId="7d25d710-0931-49a3-acef-49192cec40f2" providerId="ADAL" clId="{371FCD3B-013E-4448-B2EA-FE9F461D33D6}" dt="2024-04-01T03:19:07.283" v="85" actId="20577"/>
          <ac:spMkLst>
            <pc:docMk/>
            <pc:sldMk cId="3854544622" sldId="263"/>
            <ac:spMk id="3" creationId="{7C1EACC9-775C-469D-988F-83BCB3CAB2FD}"/>
          </ac:spMkLst>
        </pc:spChg>
      </pc:sldChg>
      <pc:sldChg chg="modSp mod">
        <pc:chgData name="Wang Jian-Sheng" userId="7d25d710-0931-49a3-acef-49192cec40f2" providerId="ADAL" clId="{371FCD3B-013E-4448-B2EA-FE9F461D33D6}" dt="2024-04-01T03:08:28.464" v="73" actId="20577"/>
        <pc:sldMkLst>
          <pc:docMk/>
          <pc:sldMk cId="1918330816" sldId="265"/>
        </pc:sldMkLst>
        <pc:spChg chg="mod">
          <ac:chgData name="Wang Jian-Sheng" userId="7d25d710-0931-49a3-acef-49192cec40f2" providerId="ADAL" clId="{371FCD3B-013E-4448-B2EA-FE9F461D33D6}" dt="2024-04-01T03:08:28.464" v="73" actId="20577"/>
          <ac:spMkLst>
            <pc:docMk/>
            <pc:sldMk cId="1918330816" sldId="265"/>
            <ac:spMk id="14" creationId="{78E9FF0D-A51E-406C-BE28-A9BA900BD79D}"/>
          </ac:spMkLst>
        </pc:spChg>
      </pc:sldChg>
      <pc:sldChg chg="modSp mod">
        <pc:chgData name="Wang Jian-Sheng" userId="7d25d710-0931-49a3-acef-49192cec40f2" providerId="ADAL" clId="{371FCD3B-013E-4448-B2EA-FE9F461D33D6}" dt="2024-04-01T03:03:39.862" v="46" actId="20577"/>
        <pc:sldMkLst>
          <pc:docMk/>
          <pc:sldMk cId="3590471547" sldId="266"/>
        </pc:sldMkLst>
        <pc:spChg chg="mod">
          <ac:chgData name="Wang Jian-Sheng" userId="7d25d710-0931-49a3-acef-49192cec40f2" providerId="ADAL" clId="{371FCD3B-013E-4448-B2EA-FE9F461D33D6}" dt="2024-04-01T02:56:54.910" v="22" actId="20577"/>
          <ac:spMkLst>
            <pc:docMk/>
            <pc:sldMk cId="3590471547" sldId="266"/>
            <ac:spMk id="3" creationId="{7C1EACC9-775C-469D-988F-83BCB3CAB2FD}"/>
          </ac:spMkLst>
        </pc:spChg>
        <pc:spChg chg="mod">
          <ac:chgData name="Wang Jian-Sheng" userId="7d25d710-0931-49a3-acef-49192cec40f2" providerId="ADAL" clId="{371FCD3B-013E-4448-B2EA-FE9F461D33D6}" dt="2024-04-01T03:03:39.862" v="46" actId="20577"/>
          <ac:spMkLst>
            <pc:docMk/>
            <pc:sldMk cId="3590471547" sldId="266"/>
            <ac:spMk id="16" creationId="{902F98CE-3BBB-4766-9DA3-DD290CBF3E11}"/>
          </ac:spMkLst>
        </pc:spChg>
      </pc:sldChg>
      <pc:sldChg chg="modSp">
        <pc:chgData name="Wang Jian-Sheng" userId="7d25d710-0931-49a3-acef-49192cec40f2" providerId="ADAL" clId="{371FCD3B-013E-4448-B2EA-FE9F461D33D6}" dt="2024-04-01T03:07:04.178" v="48" actId="20577"/>
        <pc:sldMkLst>
          <pc:docMk/>
          <pc:sldMk cId="212945918" sldId="267"/>
        </pc:sldMkLst>
        <pc:spChg chg="mod">
          <ac:chgData name="Wang Jian-Sheng" userId="7d25d710-0931-49a3-acef-49192cec40f2" providerId="ADAL" clId="{371FCD3B-013E-4448-B2EA-FE9F461D33D6}" dt="2024-04-01T03:07:04.178" v="48" actId="20577"/>
          <ac:spMkLst>
            <pc:docMk/>
            <pc:sldMk cId="212945918" sldId="267"/>
            <ac:spMk id="3" creationId="{EDAC37A5-885F-456A-8B9F-C9A2A420A9DA}"/>
          </ac:spMkLst>
        </pc:spChg>
      </pc:sldChg>
      <pc:sldChg chg="addSp modSp mod">
        <pc:chgData name="Wang Jian-Sheng" userId="7d25d710-0931-49a3-acef-49192cec40f2" providerId="ADAL" clId="{371FCD3B-013E-4448-B2EA-FE9F461D33D6}" dt="2024-04-01T03:20:51.982" v="158" actId="1037"/>
        <pc:sldMkLst>
          <pc:docMk/>
          <pc:sldMk cId="3800120753" sldId="268"/>
        </pc:sldMkLst>
        <pc:spChg chg="add mod">
          <ac:chgData name="Wang Jian-Sheng" userId="7d25d710-0931-49a3-acef-49192cec40f2" providerId="ADAL" clId="{371FCD3B-013E-4448-B2EA-FE9F461D33D6}" dt="2024-04-01T03:20:51.982" v="158" actId="1037"/>
          <ac:spMkLst>
            <pc:docMk/>
            <pc:sldMk cId="3800120753" sldId="268"/>
            <ac:spMk id="13" creationId="{CA93527C-C531-A1EB-6406-2ECE05D3F7F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5311A-5F4A-4C27-A6DF-FFA8F282248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4712E-843F-467F-BF38-250FC0910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69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7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2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9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8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3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4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3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97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6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9F94C-8A6A-45FE-82A9-DD9AF81D1AD4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8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2F1026-AD94-4412-BD4F-59BB80E51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811463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Week 11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Quantum Statistics</a:t>
            </a:r>
          </a:p>
        </p:txBody>
      </p:sp>
    </p:spTree>
    <p:extLst>
      <p:ext uri="{BB962C8B-B14F-4D97-AF65-F5344CB8AC3E}">
        <p14:creationId xmlns:p14="http://schemas.microsoft.com/office/powerpoint/2010/main" val="2153188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8BE2551-69AF-4F92-927D-C54637898A1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When Boltzmann counting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/>
                  <a:t> is valid?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8BE2551-69AF-4F92-927D-C54637898A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05" t="-17051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031EB7-8362-441E-BB45-1FA456F51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6097" y="2032947"/>
                <a:ext cx="7886700" cy="406948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0" dirty="0"/>
                  <a:t>When we have much more states than balls, each state has very low probability of occupation.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𝑚𝑘𝑇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031EB7-8362-441E-BB45-1FA456F51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6097" y="2032947"/>
                <a:ext cx="7886700" cy="4069484"/>
              </a:xfrm>
              <a:blipFill>
                <a:blip r:embed="rId3"/>
                <a:stretch>
                  <a:fillRect l="-1159" t="-3293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486DCC5-14A6-47CA-9462-DDD2B66566B2}"/>
              </a:ext>
            </a:extLst>
          </p:cNvPr>
          <p:cNvSpPr/>
          <p:nvPr/>
        </p:nvSpPr>
        <p:spPr>
          <a:xfrm>
            <a:off x="3529897" y="3560619"/>
            <a:ext cx="1988127" cy="1988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C359421-E94F-414C-A7F3-F803B83151E7}"/>
              </a:ext>
            </a:extLst>
          </p:cNvPr>
          <p:cNvSpPr/>
          <p:nvPr/>
        </p:nvSpPr>
        <p:spPr>
          <a:xfrm>
            <a:off x="3723860" y="381692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C9E088A-E92A-41CB-8EE4-05447667CDA2}"/>
              </a:ext>
            </a:extLst>
          </p:cNvPr>
          <p:cNvSpPr/>
          <p:nvPr/>
        </p:nvSpPr>
        <p:spPr>
          <a:xfrm>
            <a:off x="3945533" y="373380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07EFE45-8CAE-4B32-B50B-4E74EF7FD075}"/>
              </a:ext>
            </a:extLst>
          </p:cNvPr>
          <p:cNvSpPr/>
          <p:nvPr/>
        </p:nvSpPr>
        <p:spPr>
          <a:xfrm>
            <a:off x="4797588" y="369916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C3772E1-7F17-44C4-9F34-0F8D85D68234}"/>
              </a:ext>
            </a:extLst>
          </p:cNvPr>
          <p:cNvSpPr/>
          <p:nvPr/>
        </p:nvSpPr>
        <p:spPr>
          <a:xfrm>
            <a:off x="5310206" y="380999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587D0A8-DB7F-4BD4-A80C-33952183B535}"/>
              </a:ext>
            </a:extLst>
          </p:cNvPr>
          <p:cNvSpPr/>
          <p:nvPr/>
        </p:nvSpPr>
        <p:spPr>
          <a:xfrm>
            <a:off x="3786206" y="410787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896A1BE-AF19-43F0-BBA0-FCDC233A9257}"/>
              </a:ext>
            </a:extLst>
          </p:cNvPr>
          <p:cNvSpPr/>
          <p:nvPr/>
        </p:nvSpPr>
        <p:spPr>
          <a:xfrm>
            <a:off x="4631333" y="396240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CB5C2BC-2E86-4083-8F80-0471D3A4F614}"/>
              </a:ext>
            </a:extLst>
          </p:cNvPr>
          <p:cNvSpPr/>
          <p:nvPr/>
        </p:nvSpPr>
        <p:spPr>
          <a:xfrm>
            <a:off x="4229551" y="407323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2E603C2-97D0-430C-9713-D57A9EEF8C87}"/>
              </a:ext>
            </a:extLst>
          </p:cNvPr>
          <p:cNvSpPr/>
          <p:nvPr/>
        </p:nvSpPr>
        <p:spPr>
          <a:xfrm>
            <a:off x="3876260" y="444038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B97939A-4A7C-4631-BC39-A7E4904224ED}"/>
              </a:ext>
            </a:extLst>
          </p:cNvPr>
          <p:cNvSpPr/>
          <p:nvPr/>
        </p:nvSpPr>
        <p:spPr>
          <a:xfrm>
            <a:off x="3619951" y="474518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3F9F6FF-0474-45CE-BA8A-9D5441234212}"/>
              </a:ext>
            </a:extLst>
          </p:cNvPr>
          <p:cNvSpPr/>
          <p:nvPr/>
        </p:nvSpPr>
        <p:spPr>
          <a:xfrm>
            <a:off x="3820843" y="5327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C656D48-E93B-49EE-8CD9-74B4C8F6F692}"/>
              </a:ext>
            </a:extLst>
          </p:cNvPr>
          <p:cNvSpPr/>
          <p:nvPr/>
        </p:nvSpPr>
        <p:spPr>
          <a:xfrm>
            <a:off x="4070224" y="489758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114B75C-9BC8-4728-A1E1-6EB6D1D2136F}"/>
              </a:ext>
            </a:extLst>
          </p:cNvPr>
          <p:cNvSpPr/>
          <p:nvPr/>
        </p:nvSpPr>
        <p:spPr>
          <a:xfrm>
            <a:off x="5012332" y="405245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A5E623C-B273-449A-A106-D35359036D38}"/>
              </a:ext>
            </a:extLst>
          </p:cNvPr>
          <p:cNvSpPr/>
          <p:nvPr/>
        </p:nvSpPr>
        <p:spPr>
          <a:xfrm>
            <a:off x="4444297" y="446809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D08086C-0BE9-409C-9CCF-E091F4EE6DB0}"/>
              </a:ext>
            </a:extLst>
          </p:cNvPr>
          <p:cNvSpPr/>
          <p:nvPr/>
        </p:nvSpPr>
        <p:spPr>
          <a:xfrm>
            <a:off x="5074678" y="466898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51304DE-D148-4F0E-9A84-21CB1221FC8E}"/>
              </a:ext>
            </a:extLst>
          </p:cNvPr>
          <p:cNvSpPr/>
          <p:nvPr/>
        </p:nvSpPr>
        <p:spPr>
          <a:xfrm>
            <a:off x="4839151" y="450965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0BBEA49-0DFF-43AC-984F-83A332E1C9FE}"/>
              </a:ext>
            </a:extLst>
          </p:cNvPr>
          <p:cNvSpPr/>
          <p:nvPr/>
        </p:nvSpPr>
        <p:spPr>
          <a:xfrm>
            <a:off x="4416588" y="520238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6D2DDEF-3E2E-44AE-8C4C-51A95AFBDBE2}"/>
              </a:ext>
            </a:extLst>
          </p:cNvPr>
          <p:cNvSpPr/>
          <p:nvPr/>
        </p:nvSpPr>
        <p:spPr>
          <a:xfrm>
            <a:off x="5005405" y="503612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B37E698-82BB-4CC7-ABC6-D795C0D1E7AF}"/>
              </a:ext>
            </a:extLst>
          </p:cNvPr>
          <p:cNvSpPr/>
          <p:nvPr/>
        </p:nvSpPr>
        <p:spPr>
          <a:xfrm>
            <a:off x="4610552" y="478674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F445E0A-DA0C-47DD-8C73-2FAE30D4A048}"/>
              </a:ext>
            </a:extLst>
          </p:cNvPr>
          <p:cNvSpPr/>
          <p:nvPr/>
        </p:nvSpPr>
        <p:spPr>
          <a:xfrm>
            <a:off x="5234006" y="54032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CB56A84-9507-47B7-8BFC-E128E7BCC3E8}"/>
              </a:ext>
            </a:extLst>
          </p:cNvPr>
          <p:cNvSpPr/>
          <p:nvPr/>
        </p:nvSpPr>
        <p:spPr>
          <a:xfrm>
            <a:off x="5372552" y="428798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6E3CAC9-DE7C-47AE-A962-6134300488C0}"/>
              </a:ext>
            </a:extLst>
          </p:cNvPr>
          <p:cNvSpPr/>
          <p:nvPr/>
        </p:nvSpPr>
        <p:spPr>
          <a:xfrm>
            <a:off x="4693679" y="536863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9CFEB2A-0EE6-4480-870B-EED4BD45F114}"/>
              </a:ext>
            </a:extLst>
          </p:cNvPr>
          <p:cNvSpPr/>
          <p:nvPr/>
        </p:nvSpPr>
        <p:spPr>
          <a:xfrm>
            <a:off x="3876260" y="396932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7031AC-950D-4B4A-B370-C5138770E507}"/>
              </a:ext>
            </a:extLst>
          </p:cNvPr>
          <p:cNvSpPr/>
          <p:nvPr/>
        </p:nvSpPr>
        <p:spPr>
          <a:xfrm>
            <a:off x="6238465" y="3560619"/>
            <a:ext cx="1988127" cy="1988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C43FD72-6FB7-47E9-B4D9-77E956508F58}"/>
              </a:ext>
            </a:extLst>
          </p:cNvPr>
          <p:cNvGrpSpPr/>
          <p:nvPr/>
        </p:nvGrpSpPr>
        <p:grpSpPr>
          <a:xfrm>
            <a:off x="6914563" y="3592476"/>
            <a:ext cx="349136" cy="349136"/>
            <a:chOff x="4603865" y="6093227"/>
            <a:chExt cx="349136" cy="34913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EE57AF4-BA31-448E-857B-7272117B0486}"/>
                </a:ext>
              </a:extLst>
            </p:cNvPr>
            <p:cNvSpPr/>
            <p:nvPr/>
          </p:nvSpPr>
          <p:spPr>
            <a:xfrm>
              <a:off x="4603865" y="6093227"/>
              <a:ext cx="349136" cy="349136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537E54F-673C-4E58-949D-566D6D379F15}"/>
                </a:ext>
              </a:extLst>
            </p:cNvPr>
            <p:cNvSpPr/>
            <p:nvPr/>
          </p:nvSpPr>
          <p:spPr>
            <a:xfrm>
              <a:off x="4755573" y="624978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95EB1CC-8B77-4661-9BFA-19A03F8E364E}"/>
              </a:ext>
            </a:extLst>
          </p:cNvPr>
          <p:cNvGrpSpPr/>
          <p:nvPr/>
        </p:nvGrpSpPr>
        <p:grpSpPr>
          <a:xfrm>
            <a:off x="6249543" y="3987332"/>
            <a:ext cx="349136" cy="349136"/>
            <a:chOff x="4603865" y="6093227"/>
            <a:chExt cx="349136" cy="349136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88F5A40-3BD2-426B-AB28-6C392A16A560}"/>
                </a:ext>
              </a:extLst>
            </p:cNvPr>
            <p:cNvSpPr/>
            <p:nvPr/>
          </p:nvSpPr>
          <p:spPr>
            <a:xfrm>
              <a:off x="4603865" y="6093227"/>
              <a:ext cx="349136" cy="349136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ED1E990-E108-4AC8-9397-33D973F34ABB}"/>
                </a:ext>
              </a:extLst>
            </p:cNvPr>
            <p:cNvSpPr/>
            <p:nvPr/>
          </p:nvSpPr>
          <p:spPr>
            <a:xfrm>
              <a:off x="4755573" y="624978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04F5BDC-63DC-421B-9DDA-12E7D3F0FBEE}"/>
              </a:ext>
            </a:extLst>
          </p:cNvPr>
          <p:cNvGrpSpPr/>
          <p:nvPr/>
        </p:nvGrpSpPr>
        <p:grpSpPr>
          <a:xfrm>
            <a:off x="6561269" y="4132808"/>
            <a:ext cx="349136" cy="349136"/>
            <a:chOff x="4603865" y="6093227"/>
            <a:chExt cx="349136" cy="349136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3C09488-DFB0-4CFB-9407-4264EC324A73}"/>
                </a:ext>
              </a:extLst>
            </p:cNvPr>
            <p:cNvSpPr/>
            <p:nvPr/>
          </p:nvSpPr>
          <p:spPr>
            <a:xfrm>
              <a:off x="4603865" y="6093227"/>
              <a:ext cx="349136" cy="349136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0B8FCC6-4358-4755-99ED-F853AAC91A09}"/>
                </a:ext>
              </a:extLst>
            </p:cNvPr>
            <p:cNvSpPr/>
            <p:nvPr/>
          </p:nvSpPr>
          <p:spPr>
            <a:xfrm>
              <a:off x="4755573" y="624978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05F8AA3-A846-4396-89B7-7DD9477BC173}"/>
              </a:ext>
            </a:extLst>
          </p:cNvPr>
          <p:cNvGrpSpPr/>
          <p:nvPr/>
        </p:nvGrpSpPr>
        <p:grpSpPr>
          <a:xfrm>
            <a:off x="6263398" y="4347558"/>
            <a:ext cx="349136" cy="349136"/>
            <a:chOff x="4603865" y="6093227"/>
            <a:chExt cx="349136" cy="349136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D7D0DD9-8A36-4532-A5BA-3D390CE99F62}"/>
                </a:ext>
              </a:extLst>
            </p:cNvPr>
            <p:cNvSpPr/>
            <p:nvPr/>
          </p:nvSpPr>
          <p:spPr>
            <a:xfrm>
              <a:off x="4603865" y="6093227"/>
              <a:ext cx="349136" cy="349136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78C11C0-4612-442C-9548-9998F9254C04}"/>
                </a:ext>
              </a:extLst>
            </p:cNvPr>
            <p:cNvSpPr/>
            <p:nvPr/>
          </p:nvSpPr>
          <p:spPr>
            <a:xfrm>
              <a:off x="4755573" y="624978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3C0FA8F-CD5F-4257-8358-2A404F5370F2}"/>
              </a:ext>
            </a:extLst>
          </p:cNvPr>
          <p:cNvGrpSpPr/>
          <p:nvPr/>
        </p:nvGrpSpPr>
        <p:grpSpPr>
          <a:xfrm>
            <a:off x="7060036" y="5088774"/>
            <a:ext cx="349136" cy="349136"/>
            <a:chOff x="4603865" y="6093227"/>
            <a:chExt cx="349136" cy="349136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D919544-BF9A-4C38-A08D-1AFDEC6121B9}"/>
                </a:ext>
              </a:extLst>
            </p:cNvPr>
            <p:cNvSpPr/>
            <p:nvPr/>
          </p:nvSpPr>
          <p:spPr>
            <a:xfrm>
              <a:off x="4603865" y="6093227"/>
              <a:ext cx="349136" cy="349136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A584DF3-5F74-44AC-A3E8-8B83444154C5}"/>
                </a:ext>
              </a:extLst>
            </p:cNvPr>
            <p:cNvSpPr/>
            <p:nvPr/>
          </p:nvSpPr>
          <p:spPr>
            <a:xfrm>
              <a:off x="4755573" y="624978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A9DF6DC-0D3B-4BE2-B660-5FF5EEC3648F}"/>
              </a:ext>
            </a:extLst>
          </p:cNvPr>
          <p:cNvGrpSpPr/>
          <p:nvPr/>
        </p:nvGrpSpPr>
        <p:grpSpPr>
          <a:xfrm>
            <a:off x="6256470" y="5026427"/>
            <a:ext cx="349136" cy="349136"/>
            <a:chOff x="4603865" y="6093227"/>
            <a:chExt cx="349136" cy="349136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FF409C8-0F09-49C7-A1DB-6E829F160324}"/>
                </a:ext>
              </a:extLst>
            </p:cNvPr>
            <p:cNvSpPr/>
            <p:nvPr/>
          </p:nvSpPr>
          <p:spPr>
            <a:xfrm>
              <a:off x="4603865" y="6093227"/>
              <a:ext cx="349136" cy="349136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4410F0A-86E9-4934-BCEF-99BC8EFDFFD7}"/>
                </a:ext>
              </a:extLst>
            </p:cNvPr>
            <p:cNvSpPr/>
            <p:nvPr/>
          </p:nvSpPr>
          <p:spPr>
            <a:xfrm>
              <a:off x="4755573" y="624978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21885D5-F72A-473F-A4FE-EEA9DA6B8C53}"/>
              </a:ext>
            </a:extLst>
          </p:cNvPr>
          <p:cNvGrpSpPr/>
          <p:nvPr/>
        </p:nvGrpSpPr>
        <p:grpSpPr>
          <a:xfrm>
            <a:off x="6685962" y="5151117"/>
            <a:ext cx="349136" cy="349136"/>
            <a:chOff x="4603865" y="6093227"/>
            <a:chExt cx="349136" cy="349136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FE1D329-9D59-40DC-A233-6886B4422681}"/>
                </a:ext>
              </a:extLst>
            </p:cNvPr>
            <p:cNvSpPr/>
            <p:nvPr/>
          </p:nvSpPr>
          <p:spPr>
            <a:xfrm>
              <a:off x="4603865" y="6093227"/>
              <a:ext cx="349136" cy="349136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C0D0D66-313E-4EA5-B29F-FA94F9E508D9}"/>
                </a:ext>
              </a:extLst>
            </p:cNvPr>
            <p:cNvSpPr/>
            <p:nvPr/>
          </p:nvSpPr>
          <p:spPr>
            <a:xfrm>
              <a:off x="4755573" y="624978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D424C18-524D-4ED5-9A61-0E59E9033359}"/>
              </a:ext>
            </a:extLst>
          </p:cNvPr>
          <p:cNvGrpSpPr/>
          <p:nvPr/>
        </p:nvGrpSpPr>
        <p:grpSpPr>
          <a:xfrm>
            <a:off x="6485070" y="3592477"/>
            <a:ext cx="349136" cy="349136"/>
            <a:chOff x="4603865" y="6093227"/>
            <a:chExt cx="349136" cy="349136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84EB831-41B0-4CAD-8210-ECEBCB1432A3}"/>
                </a:ext>
              </a:extLst>
            </p:cNvPr>
            <p:cNvSpPr/>
            <p:nvPr/>
          </p:nvSpPr>
          <p:spPr>
            <a:xfrm>
              <a:off x="4603865" y="6093227"/>
              <a:ext cx="349136" cy="349136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35A2A6F-9994-41B9-98EA-7951704224E3}"/>
                </a:ext>
              </a:extLst>
            </p:cNvPr>
            <p:cNvSpPr/>
            <p:nvPr/>
          </p:nvSpPr>
          <p:spPr>
            <a:xfrm>
              <a:off x="4755573" y="624978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1592DE7-F808-41B9-BD1A-603045D02719}"/>
              </a:ext>
            </a:extLst>
          </p:cNvPr>
          <p:cNvGrpSpPr/>
          <p:nvPr/>
        </p:nvGrpSpPr>
        <p:grpSpPr>
          <a:xfrm>
            <a:off x="6997690" y="4534589"/>
            <a:ext cx="349136" cy="349136"/>
            <a:chOff x="4603865" y="6093227"/>
            <a:chExt cx="349136" cy="349136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E59F589-78A9-4513-8811-5B6CDFF0DA4C}"/>
                </a:ext>
              </a:extLst>
            </p:cNvPr>
            <p:cNvSpPr/>
            <p:nvPr/>
          </p:nvSpPr>
          <p:spPr>
            <a:xfrm>
              <a:off x="4603865" y="6093227"/>
              <a:ext cx="349136" cy="349136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EABC572-4303-41B6-8B66-E9F030EB6318}"/>
                </a:ext>
              </a:extLst>
            </p:cNvPr>
            <p:cNvSpPr/>
            <p:nvPr/>
          </p:nvSpPr>
          <p:spPr>
            <a:xfrm>
              <a:off x="4755573" y="624978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7FD41CE-073F-4D95-AC53-7B993211C880}"/>
              </a:ext>
            </a:extLst>
          </p:cNvPr>
          <p:cNvGrpSpPr/>
          <p:nvPr/>
        </p:nvGrpSpPr>
        <p:grpSpPr>
          <a:xfrm>
            <a:off x="7621147" y="5151118"/>
            <a:ext cx="349136" cy="349136"/>
            <a:chOff x="4603865" y="6093227"/>
            <a:chExt cx="349136" cy="349136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3973F5B-299C-4A74-9419-780C845B8F51}"/>
                </a:ext>
              </a:extLst>
            </p:cNvPr>
            <p:cNvSpPr/>
            <p:nvPr/>
          </p:nvSpPr>
          <p:spPr>
            <a:xfrm>
              <a:off x="4603865" y="6093227"/>
              <a:ext cx="349136" cy="349136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55BBD07-26C4-4422-B380-4035D353D45C}"/>
                </a:ext>
              </a:extLst>
            </p:cNvPr>
            <p:cNvSpPr/>
            <p:nvPr/>
          </p:nvSpPr>
          <p:spPr>
            <a:xfrm>
              <a:off x="4755573" y="624978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C130B6-C89F-433F-A154-AEEA94CE093D}"/>
              </a:ext>
            </a:extLst>
          </p:cNvPr>
          <p:cNvGrpSpPr/>
          <p:nvPr/>
        </p:nvGrpSpPr>
        <p:grpSpPr>
          <a:xfrm>
            <a:off x="7780475" y="4818608"/>
            <a:ext cx="349136" cy="349136"/>
            <a:chOff x="4603865" y="6093227"/>
            <a:chExt cx="349136" cy="349136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E607393-64EA-4BEB-844E-4DE193C05C24}"/>
                </a:ext>
              </a:extLst>
            </p:cNvPr>
            <p:cNvSpPr/>
            <p:nvPr/>
          </p:nvSpPr>
          <p:spPr>
            <a:xfrm>
              <a:off x="4603865" y="6093227"/>
              <a:ext cx="349136" cy="349136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6B84F4B4-6B4C-4320-ACBA-7E6697FFFD69}"/>
                </a:ext>
              </a:extLst>
            </p:cNvPr>
            <p:cNvSpPr/>
            <p:nvPr/>
          </p:nvSpPr>
          <p:spPr>
            <a:xfrm>
              <a:off x="4755573" y="624978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7386ED7-2E53-4180-B666-D9C2EC2ED150}"/>
              </a:ext>
            </a:extLst>
          </p:cNvPr>
          <p:cNvGrpSpPr/>
          <p:nvPr/>
        </p:nvGrpSpPr>
        <p:grpSpPr>
          <a:xfrm>
            <a:off x="6408869" y="4666207"/>
            <a:ext cx="349136" cy="349136"/>
            <a:chOff x="4603865" y="6093227"/>
            <a:chExt cx="349136" cy="349136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5547F52-4F7F-4D35-911A-FF6B482BF99C}"/>
                </a:ext>
              </a:extLst>
            </p:cNvPr>
            <p:cNvSpPr/>
            <p:nvPr/>
          </p:nvSpPr>
          <p:spPr>
            <a:xfrm>
              <a:off x="4603865" y="6093227"/>
              <a:ext cx="349136" cy="349136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427ACB3-26BE-44DA-9098-317146B862ED}"/>
                </a:ext>
              </a:extLst>
            </p:cNvPr>
            <p:cNvSpPr/>
            <p:nvPr/>
          </p:nvSpPr>
          <p:spPr>
            <a:xfrm>
              <a:off x="4755573" y="624978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628625C-5087-46DC-ACF1-0DBEA9D94B01}"/>
              </a:ext>
            </a:extLst>
          </p:cNvPr>
          <p:cNvGrpSpPr/>
          <p:nvPr/>
        </p:nvGrpSpPr>
        <p:grpSpPr>
          <a:xfrm>
            <a:off x="7267855" y="4797827"/>
            <a:ext cx="349136" cy="349136"/>
            <a:chOff x="4603865" y="6093227"/>
            <a:chExt cx="349136" cy="349136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B8DB465-C36D-4DD5-8760-856372779CCE}"/>
                </a:ext>
              </a:extLst>
            </p:cNvPr>
            <p:cNvSpPr/>
            <p:nvPr/>
          </p:nvSpPr>
          <p:spPr>
            <a:xfrm>
              <a:off x="4603865" y="6093227"/>
              <a:ext cx="349136" cy="349136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F0B4F29-9C58-4BA9-BE30-E87A8E003604}"/>
                </a:ext>
              </a:extLst>
            </p:cNvPr>
            <p:cNvSpPr/>
            <p:nvPr/>
          </p:nvSpPr>
          <p:spPr>
            <a:xfrm>
              <a:off x="4755573" y="624978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924D00A-F6C3-4641-8B97-472A45493394}"/>
              </a:ext>
            </a:extLst>
          </p:cNvPr>
          <p:cNvGrpSpPr/>
          <p:nvPr/>
        </p:nvGrpSpPr>
        <p:grpSpPr>
          <a:xfrm>
            <a:off x="6852217" y="3911132"/>
            <a:ext cx="349136" cy="349136"/>
            <a:chOff x="4603865" y="6093227"/>
            <a:chExt cx="349136" cy="349136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003D9B6-3EEE-4062-A627-17A46B436933}"/>
                </a:ext>
              </a:extLst>
            </p:cNvPr>
            <p:cNvSpPr/>
            <p:nvPr/>
          </p:nvSpPr>
          <p:spPr>
            <a:xfrm>
              <a:off x="4603865" y="6093227"/>
              <a:ext cx="349136" cy="349136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5C9ABFD-CA0F-4730-B36B-50FEF1765232}"/>
                </a:ext>
              </a:extLst>
            </p:cNvPr>
            <p:cNvSpPr/>
            <p:nvPr/>
          </p:nvSpPr>
          <p:spPr>
            <a:xfrm>
              <a:off x="4755573" y="624978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7DD2E2C-BD6F-43F2-8815-9E1941EA156B}"/>
              </a:ext>
            </a:extLst>
          </p:cNvPr>
          <p:cNvGrpSpPr/>
          <p:nvPr/>
        </p:nvGrpSpPr>
        <p:grpSpPr>
          <a:xfrm>
            <a:off x="7184725" y="4229786"/>
            <a:ext cx="349136" cy="349136"/>
            <a:chOff x="4603865" y="6093227"/>
            <a:chExt cx="349136" cy="349136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DA8664A-7D8D-4BAD-9A05-01799AEE628C}"/>
                </a:ext>
              </a:extLst>
            </p:cNvPr>
            <p:cNvSpPr/>
            <p:nvPr/>
          </p:nvSpPr>
          <p:spPr>
            <a:xfrm>
              <a:off x="4603865" y="6093227"/>
              <a:ext cx="349136" cy="349136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C8059CA-5805-4D6C-B0AE-2FCB744E3524}"/>
                </a:ext>
              </a:extLst>
            </p:cNvPr>
            <p:cNvSpPr/>
            <p:nvPr/>
          </p:nvSpPr>
          <p:spPr>
            <a:xfrm>
              <a:off x="4755573" y="624978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3E24812-7EF0-4A00-A5D9-6746F1A1FF0D}"/>
              </a:ext>
            </a:extLst>
          </p:cNvPr>
          <p:cNvGrpSpPr/>
          <p:nvPr/>
        </p:nvGrpSpPr>
        <p:grpSpPr>
          <a:xfrm>
            <a:off x="7344055" y="3627112"/>
            <a:ext cx="349136" cy="349136"/>
            <a:chOff x="4603865" y="6093227"/>
            <a:chExt cx="349136" cy="349136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526F9FE-51F9-4089-B6D1-649BCD04038B}"/>
                </a:ext>
              </a:extLst>
            </p:cNvPr>
            <p:cNvSpPr/>
            <p:nvPr/>
          </p:nvSpPr>
          <p:spPr>
            <a:xfrm>
              <a:off x="4603865" y="6093227"/>
              <a:ext cx="349136" cy="349136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77E2E66-BFF1-4DD5-B3FC-B8DA772D03C8}"/>
                </a:ext>
              </a:extLst>
            </p:cNvPr>
            <p:cNvSpPr/>
            <p:nvPr/>
          </p:nvSpPr>
          <p:spPr>
            <a:xfrm>
              <a:off x="4755573" y="624978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FE55777-6811-4F7B-90D0-D3173D760716}"/>
              </a:ext>
            </a:extLst>
          </p:cNvPr>
          <p:cNvGrpSpPr/>
          <p:nvPr/>
        </p:nvGrpSpPr>
        <p:grpSpPr>
          <a:xfrm>
            <a:off x="7745838" y="3606331"/>
            <a:ext cx="349136" cy="349136"/>
            <a:chOff x="4603865" y="6093227"/>
            <a:chExt cx="349136" cy="349136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846BA5F-7002-422D-A4B0-D1EBE7FBCD8F}"/>
                </a:ext>
              </a:extLst>
            </p:cNvPr>
            <p:cNvSpPr/>
            <p:nvPr/>
          </p:nvSpPr>
          <p:spPr>
            <a:xfrm>
              <a:off x="4603865" y="6093227"/>
              <a:ext cx="349136" cy="349136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5FE59A55-E291-4A13-99EE-50E50AFF021E}"/>
                </a:ext>
              </a:extLst>
            </p:cNvPr>
            <p:cNvSpPr/>
            <p:nvPr/>
          </p:nvSpPr>
          <p:spPr>
            <a:xfrm>
              <a:off x="4755573" y="624978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DA0C269-CD66-4A7C-9418-B1ABEEAA7291}"/>
              </a:ext>
            </a:extLst>
          </p:cNvPr>
          <p:cNvGrpSpPr/>
          <p:nvPr/>
        </p:nvGrpSpPr>
        <p:grpSpPr>
          <a:xfrm>
            <a:off x="7461816" y="3994262"/>
            <a:ext cx="349136" cy="349136"/>
            <a:chOff x="4603865" y="6093227"/>
            <a:chExt cx="349136" cy="349136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AE70E025-BCC1-45A3-B864-0618AF892432}"/>
                </a:ext>
              </a:extLst>
            </p:cNvPr>
            <p:cNvSpPr/>
            <p:nvPr/>
          </p:nvSpPr>
          <p:spPr>
            <a:xfrm>
              <a:off x="4603865" y="6093227"/>
              <a:ext cx="349136" cy="349136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2029182-2CA0-43AD-BEF4-4746E18E4A19}"/>
                </a:ext>
              </a:extLst>
            </p:cNvPr>
            <p:cNvSpPr/>
            <p:nvPr/>
          </p:nvSpPr>
          <p:spPr>
            <a:xfrm>
              <a:off x="4755573" y="624978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E640286-2CFE-42A8-A0D9-E4AD9EBED58B}"/>
              </a:ext>
            </a:extLst>
          </p:cNvPr>
          <p:cNvGrpSpPr/>
          <p:nvPr/>
        </p:nvGrpSpPr>
        <p:grpSpPr>
          <a:xfrm>
            <a:off x="7600365" y="4409897"/>
            <a:ext cx="349136" cy="349136"/>
            <a:chOff x="4603865" y="6093227"/>
            <a:chExt cx="349136" cy="349136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EE5B989-C922-4A59-BF71-689E19C6FDB6}"/>
                </a:ext>
              </a:extLst>
            </p:cNvPr>
            <p:cNvSpPr/>
            <p:nvPr/>
          </p:nvSpPr>
          <p:spPr>
            <a:xfrm>
              <a:off x="4603865" y="6093227"/>
              <a:ext cx="349136" cy="349136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EBBA69C-9C4F-4E51-A20E-E706280E00CC}"/>
                </a:ext>
              </a:extLst>
            </p:cNvPr>
            <p:cNvSpPr/>
            <p:nvPr/>
          </p:nvSpPr>
          <p:spPr>
            <a:xfrm>
              <a:off x="4755573" y="624978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089759C-34BD-421B-876B-4C2331284F8E}"/>
              </a:ext>
            </a:extLst>
          </p:cNvPr>
          <p:cNvGrpSpPr/>
          <p:nvPr/>
        </p:nvGrpSpPr>
        <p:grpSpPr>
          <a:xfrm>
            <a:off x="7835893" y="4257497"/>
            <a:ext cx="349136" cy="349136"/>
            <a:chOff x="4603865" y="6093227"/>
            <a:chExt cx="349136" cy="349136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5230614-102C-4C43-9F79-146D6D17071B}"/>
                </a:ext>
              </a:extLst>
            </p:cNvPr>
            <p:cNvSpPr/>
            <p:nvPr/>
          </p:nvSpPr>
          <p:spPr>
            <a:xfrm>
              <a:off x="4603865" y="6093227"/>
              <a:ext cx="349136" cy="349136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71A688F5-D306-4506-9017-28FE900E00AC}"/>
                </a:ext>
              </a:extLst>
            </p:cNvPr>
            <p:cNvSpPr/>
            <p:nvPr/>
          </p:nvSpPr>
          <p:spPr>
            <a:xfrm>
              <a:off x="4755573" y="624978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A25E8560-D1B9-4BDB-B967-8E5B43927DDC}"/>
                  </a:ext>
                </a:extLst>
              </p:cNvPr>
              <p:cNvSpPr txBox="1"/>
              <p:nvPr/>
            </p:nvSpPr>
            <p:spPr>
              <a:xfrm>
                <a:off x="3335932" y="5763491"/>
                <a:ext cx="2389909" cy="484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Normal gas,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A25E8560-D1B9-4BDB-B967-8E5B43927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932" y="5763491"/>
                <a:ext cx="2389909" cy="484172"/>
              </a:xfrm>
              <a:prstGeom prst="rect">
                <a:avLst/>
              </a:prstGeom>
              <a:blipFill>
                <a:blip r:embed="rId4"/>
                <a:stretch>
                  <a:fillRect l="-2041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EA97002-96D6-453C-86D6-928DC047CEED}"/>
                  </a:ext>
                </a:extLst>
              </p:cNvPr>
              <p:cNvSpPr txBox="1"/>
              <p:nvPr/>
            </p:nvSpPr>
            <p:spPr>
              <a:xfrm>
                <a:off x="6092992" y="5763493"/>
                <a:ext cx="2701632" cy="484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Quantum gas,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EA97002-96D6-453C-86D6-928DC047C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992" y="5763493"/>
                <a:ext cx="2701632" cy="484172"/>
              </a:xfrm>
              <a:prstGeom prst="rect">
                <a:avLst/>
              </a:prstGeom>
              <a:blipFill>
                <a:blip r:embed="rId5"/>
                <a:stretch>
                  <a:fillRect l="-2032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277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5DD70-85AE-46E1-857E-1F751AE96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number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FD5B66-BE68-4075-BE07-F1D48E9813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4877344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probability of a particular state with energy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is occupied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particles,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1, …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𝒵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=0,1,⋯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FD5B66-BE68-4075-BE07-F1D48E9813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4877344" cy="4351338"/>
              </a:xfrm>
              <a:blipFill>
                <a:blip r:embed="rId2"/>
                <a:stretch>
                  <a:fillRect l="-2250" t="-238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BAB93CF-1B20-46F8-92F4-4BEF29C2B1BB}"/>
              </a:ext>
            </a:extLst>
          </p:cNvPr>
          <p:cNvSpPr/>
          <p:nvPr/>
        </p:nvSpPr>
        <p:spPr>
          <a:xfrm>
            <a:off x="6766560" y="2795451"/>
            <a:ext cx="770709" cy="77070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073CF1-049F-409F-9D61-10C45445A6FC}"/>
              </a:ext>
            </a:extLst>
          </p:cNvPr>
          <p:cNvSpPr/>
          <p:nvPr/>
        </p:nvSpPr>
        <p:spPr>
          <a:xfrm>
            <a:off x="6766561" y="4118559"/>
            <a:ext cx="770709" cy="77070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C487D4-4D7A-45A7-A10D-319757894572}"/>
              </a:ext>
            </a:extLst>
          </p:cNvPr>
          <p:cNvSpPr/>
          <p:nvPr/>
        </p:nvSpPr>
        <p:spPr>
          <a:xfrm>
            <a:off x="6766559" y="5455521"/>
            <a:ext cx="770709" cy="77070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91D3F5-A7EB-4BB5-8F8B-C3A237B7CAD7}"/>
              </a:ext>
            </a:extLst>
          </p:cNvPr>
          <p:cNvSpPr/>
          <p:nvPr/>
        </p:nvSpPr>
        <p:spPr>
          <a:xfrm>
            <a:off x="7031181" y="4384964"/>
            <a:ext cx="230540" cy="2305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44BE16-58DE-4DB1-A261-02EC9D149F2C}"/>
              </a:ext>
            </a:extLst>
          </p:cNvPr>
          <p:cNvSpPr/>
          <p:nvPr/>
        </p:nvSpPr>
        <p:spPr>
          <a:xfrm>
            <a:off x="6885707" y="5714999"/>
            <a:ext cx="230540" cy="2305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4E95FD9-9FAB-4A39-A964-59737AA506E8}"/>
              </a:ext>
            </a:extLst>
          </p:cNvPr>
          <p:cNvSpPr/>
          <p:nvPr/>
        </p:nvSpPr>
        <p:spPr>
          <a:xfrm>
            <a:off x="7183580" y="5721925"/>
            <a:ext cx="230540" cy="2305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319326-49EF-42D5-AE51-00937E6F87D0}"/>
                  </a:ext>
                </a:extLst>
              </p:cNvPr>
              <p:cNvSpPr txBox="1"/>
              <p:nvPr/>
            </p:nvSpPr>
            <p:spPr>
              <a:xfrm>
                <a:off x="7751618" y="2712325"/>
                <a:ext cx="12053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State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600" dirty="0"/>
                  <a:t>, no particles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319326-49EF-42D5-AE51-00937E6F8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618" y="2712325"/>
                <a:ext cx="1205345" cy="830997"/>
              </a:xfrm>
              <a:prstGeom prst="rect">
                <a:avLst/>
              </a:prstGeom>
              <a:blipFill>
                <a:blip r:embed="rId3"/>
                <a:stretch>
                  <a:fillRect l="-3046" t="-22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835CAA-CD07-4A46-A7A9-A7C828C1CEB8}"/>
                  </a:ext>
                </a:extLst>
              </p:cNvPr>
              <p:cNvSpPr txBox="1"/>
              <p:nvPr/>
            </p:nvSpPr>
            <p:spPr>
              <a:xfrm>
                <a:off x="7786255" y="4056215"/>
                <a:ext cx="12053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State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600" dirty="0"/>
                  <a:t>, one particle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835CAA-CD07-4A46-A7A9-A7C828C1C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255" y="4056215"/>
                <a:ext cx="1205345" cy="830997"/>
              </a:xfrm>
              <a:prstGeom prst="rect">
                <a:avLst/>
              </a:prstGeom>
              <a:blipFill>
                <a:blip r:embed="rId4"/>
                <a:stretch>
                  <a:fillRect l="-2525" t="-2190" b="-8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403B70D-027C-4C8F-B722-BB9F333DF1FE}"/>
              </a:ext>
            </a:extLst>
          </p:cNvPr>
          <p:cNvSpPr txBox="1"/>
          <p:nvPr/>
        </p:nvSpPr>
        <p:spPr>
          <a:xfrm>
            <a:off x="7820890" y="5365475"/>
            <a:ext cx="1205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etc</a:t>
            </a:r>
            <a:endParaRPr lang="en-US" sz="1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D89A6A-C70E-4EF4-A3ED-4D1FB1CEA2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7406" y="153073"/>
            <a:ext cx="3669988" cy="16725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93527C-C531-A1EB-6406-2ECE05D3F7F8}"/>
              </a:ext>
            </a:extLst>
          </p:cNvPr>
          <p:cNvSpPr txBox="1"/>
          <p:nvPr/>
        </p:nvSpPr>
        <p:spPr>
          <a:xfrm>
            <a:off x="172217" y="5059959"/>
            <a:ext cx="1217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grand partition function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800120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5DD70-85AE-46E1-857E-1F751AE96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Fermi-Dirac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FD5B66-BE68-4075-BE07-F1D48E9813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4877344" cy="4762211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and 1 only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𝒵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(1) 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𝒵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=0⋅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𝑘𝑇</m:t>
                                </m:r>
                              </m:den>
                            </m:f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𝑘𝑇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𝑘𝑇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FD5B66-BE68-4075-BE07-F1D48E9813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4877344" cy="4762211"/>
              </a:xfrm>
              <a:blipFill>
                <a:blip r:embed="rId2"/>
                <a:stretch>
                  <a:fillRect l="-1875" t="-204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BAB93CF-1B20-46F8-92F4-4BEF29C2B1BB}"/>
              </a:ext>
            </a:extLst>
          </p:cNvPr>
          <p:cNvSpPr/>
          <p:nvPr/>
        </p:nvSpPr>
        <p:spPr>
          <a:xfrm>
            <a:off x="6766560" y="2795451"/>
            <a:ext cx="770709" cy="77070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073CF1-049F-409F-9D61-10C45445A6FC}"/>
              </a:ext>
            </a:extLst>
          </p:cNvPr>
          <p:cNvSpPr/>
          <p:nvPr/>
        </p:nvSpPr>
        <p:spPr>
          <a:xfrm>
            <a:off x="6766561" y="4118559"/>
            <a:ext cx="770709" cy="77070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C487D4-4D7A-45A7-A10D-319757894572}"/>
              </a:ext>
            </a:extLst>
          </p:cNvPr>
          <p:cNvSpPr/>
          <p:nvPr/>
        </p:nvSpPr>
        <p:spPr>
          <a:xfrm>
            <a:off x="6766559" y="5455521"/>
            <a:ext cx="770709" cy="77070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91D3F5-A7EB-4BB5-8F8B-C3A237B7CAD7}"/>
              </a:ext>
            </a:extLst>
          </p:cNvPr>
          <p:cNvSpPr/>
          <p:nvPr/>
        </p:nvSpPr>
        <p:spPr>
          <a:xfrm>
            <a:off x="7031181" y="4384964"/>
            <a:ext cx="230540" cy="2305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44BE16-58DE-4DB1-A261-02EC9D149F2C}"/>
              </a:ext>
            </a:extLst>
          </p:cNvPr>
          <p:cNvSpPr/>
          <p:nvPr/>
        </p:nvSpPr>
        <p:spPr>
          <a:xfrm>
            <a:off x="6885707" y="5714999"/>
            <a:ext cx="230540" cy="2305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4E95FD9-9FAB-4A39-A964-59737AA506E8}"/>
              </a:ext>
            </a:extLst>
          </p:cNvPr>
          <p:cNvSpPr/>
          <p:nvPr/>
        </p:nvSpPr>
        <p:spPr>
          <a:xfrm>
            <a:off x="7183580" y="5721925"/>
            <a:ext cx="230540" cy="2305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319326-49EF-42D5-AE51-00937E6F87D0}"/>
                  </a:ext>
                </a:extLst>
              </p:cNvPr>
              <p:cNvSpPr txBox="1"/>
              <p:nvPr/>
            </p:nvSpPr>
            <p:spPr>
              <a:xfrm>
                <a:off x="7751618" y="2712325"/>
                <a:ext cx="12053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State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600" dirty="0"/>
                  <a:t>, no particles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319326-49EF-42D5-AE51-00937E6F8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618" y="2712325"/>
                <a:ext cx="1205345" cy="830997"/>
              </a:xfrm>
              <a:prstGeom prst="rect">
                <a:avLst/>
              </a:prstGeom>
              <a:blipFill>
                <a:blip r:embed="rId3"/>
                <a:stretch>
                  <a:fillRect l="-3046" t="-22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835CAA-CD07-4A46-A7A9-A7C828C1CEB8}"/>
                  </a:ext>
                </a:extLst>
              </p:cNvPr>
              <p:cNvSpPr txBox="1"/>
              <p:nvPr/>
            </p:nvSpPr>
            <p:spPr>
              <a:xfrm>
                <a:off x="7786255" y="4056215"/>
                <a:ext cx="12053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State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600" dirty="0"/>
                  <a:t>, one particle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835CAA-CD07-4A46-A7A9-A7C828C1C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255" y="4056215"/>
                <a:ext cx="1205345" cy="830997"/>
              </a:xfrm>
              <a:prstGeom prst="rect">
                <a:avLst/>
              </a:prstGeom>
              <a:blipFill>
                <a:blip r:embed="rId4"/>
                <a:stretch>
                  <a:fillRect l="-2525" t="-2190" b="-8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403B70D-027C-4C8F-B722-BB9F333DF1FE}"/>
              </a:ext>
            </a:extLst>
          </p:cNvPr>
          <p:cNvSpPr txBox="1"/>
          <p:nvPr/>
        </p:nvSpPr>
        <p:spPr>
          <a:xfrm>
            <a:off x="7820890" y="5365475"/>
            <a:ext cx="1205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 allowed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6025D7-E186-4097-A292-96EA8CE6784E}"/>
              </a:ext>
            </a:extLst>
          </p:cNvPr>
          <p:cNvCxnSpPr/>
          <p:nvPr/>
        </p:nvCxnSpPr>
        <p:spPr>
          <a:xfrm>
            <a:off x="6532418" y="5313218"/>
            <a:ext cx="1288472" cy="11291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035CF8-845B-4ECC-94CD-9BF71BAD535E}"/>
              </a:ext>
            </a:extLst>
          </p:cNvPr>
          <p:cNvCxnSpPr/>
          <p:nvPr/>
        </p:nvCxnSpPr>
        <p:spPr>
          <a:xfrm flipH="1">
            <a:off x="6296891" y="5313218"/>
            <a:ext cx="1828800" cy="12122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097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8E2D1-33B2-4D7A-95E3-339CFF1EA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Fermi-Dirac distribution for fermions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112B47-FD87-425D-B04D-EA6D93EAEB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114407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FD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112B47-FD87-425D-B04D-EA6D93EAEB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114407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9FE5E20-5EBB-40EA-982D-1ED0CB402316}"/>
              </a:ext>
            </a:extLst>
          </p:cNvPr>
          <p:cNvCxnSpPr/>
          <p:nvPr/>
        </p:nvCxnSpPr>
        <p:spPr>
          <a:xfrm>
            <a:off x="1357745" y="6165273"/>
            <a:ext cx="6470073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DED1E84-C8C2-4900-8DBE-677A28C9436A}"/>
              </a:ext>
            </a:extLst>
          </p:cNvPr>
          <p:cNvCxnSpPr/>
          <p:nvPr/>
        </p:nvCxnSpPr>
        <p:spPr>
          <a:xfrm flipV="1">
            <a:off x="1447800" y="3429000"/>
            <a:ext cx="0" cy="286096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9E4CA0C-FAB8-4FCD-8607-B6011047C3EE}"/>
              </a:ext>
            </a:extLst>
          </p:cNvPr>
          <p:cNvSpPr/>
          <p:nvPr/>
        </p:nvSpPr>
        <p:spPr>
          <a:xfrm>
            <a:off x="1440873" y="3685309"/>
            <a:ext cx="6158345" cy="2486891"/>
          </a:xfrm>
          <a:custGeom>
            <a:avLst/>
            <a:gdLst>
              <a:gd name="connsiteX0" fmla="*/ 0 w 6158345"/>
              <a:gd name="connsiteY0" fmla="*/ 6927 h 2486891"/>
              <a:gd name="connsiteX1" fmla="*/ 1586345 w 6158345"/>
              <a:gd name="connsiteY1" fmla="*/ 0 h 2486891"/>
              <a:gd name="connsiteX2" fmla="*/ 2639291 w 6158345"/>
              <a:gd name="connsiteY2" fmla="*/ 20782 h 2486891"/>
              <a:gd name="connsiteX3" fmla="*/ 2791691 w 6158345"/>
              <a:gd name="connsiteY3" fmla="*/ 27709 h 2486891"/>
              <a:gd name="connsiteX4" fmla="*/ 2888672 w 6158345"/>
              <a:gd name="connsiteY4" fmla="*/ 110836 h 2486891"/>
              <a:gd name="connsiteX5" fmla="*/ 2971800 w 6158345"/>
              <a:gd name="connsiteY5" fmla="*/ 353291 h 2486891"/>
              <a:gd name="connsiteX6" fmla="*/ 3041072 w 6158345"/>
              <a:gd name="connsiteY6" fmla="*/ 796636 h 2486891"/>
              <a:gd name="connsiteX7" fmla="*/ 3117272 w 6158345"/>
              <a:gd name="connsiteY7" fmla="*/ 1461655 h 2486891"/>
              <a:gd name="connsiteX8" fmla="*/ 3158836 w 6158345"/>
              <a:gd name="connsiteY8" fmla="*/ 1877291 h 2486891"/>
              <a:gd name="connsiteX9" fmla="*/ 3214254 w 6158345"/>
              <a:gd name="connsiteY9" fmla="*/ 2154382 h 2486891"/>
              <a:gd name="connsiteX10" fmla="*/ 3262745 w 6158345"/>
              <a:gd name="connsiteY10" fmla="*/ 2376055 h 2486891"/>
              <a:gd name="connsiteX11" fmla="*/ 3345872 w 6158345"/>
              <a:gd name="connsiteY11" fmla="*/ 2445327 h 2486891"/>
              <a:gd name="connsiteX12" fmla="*/ 3622963 w 6158345"/>
              <a:gd name="connsiteY12" fmla="*/ 2473036 h 2486891"/>
              <a:gd name="connsiteX13" fmla="*/ 6158345 w 6158345"/>
              <a:gd name="connsiteY13" fmla="*/ 2486891 h 248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58345" h="2486891">
                <a:moveTo>
                  <a:pt x="0" y="6927"/>
                </a:moveTo>
                <a:lnTo>
                  <a:pt x="1586345" y="0"/>
                </a:lnTo>
                <a:cubicBezTo>
                  <a:pt x="2026227" y="2309"/>
                  <a:pt x="2438400" y="16164"/>
                  <a:pt x="2639291" y="20782"/>
                </a:cubicBezTo>
                <a:cubicBezTo>
                  <a:pt x="2840182" y="25400"/>
                  <a:pt x="2750128" y="12700"/>
                  <a:pt x="2791691" y="27709"/>
                </a:cubicBezTo>
                <a:cubicBezTo>
                  <a:pt x="2833254" y="42718"/>
                  <a:pt x="2858654" y="56572"/>
                  <a:pt x="2888672" y="110836"/>
                </a:cubicBezTo>
                <a:cubicBezTo>
                  <a:pt x="2918690" y="165100"/>
                  <a:pt x="2946400" y="238991"/>
                  <a:pt x="2971800" y="353291"/>
                </a:cubicBezTo>
                <a:cubicBezTo>
                  <a:pt x="2997200" y="467591"/>
                  <a:pt x="3016827" y="611909"/>
                  <a:pt x="3041072" y="796636"/>
                </a:cubicBezTo>
                <a:cubicBezTo>
                  <a:pt x="3065317" y="981363"/>
                  <a:pt x="3097645" y="1281546"/>
                  <a:pt x="3117272" y="1461655"/>
                </a:cubicBezTo>
                <a:cubicBezTo>
                  <a:pt x="3136899" y="1641764"/>
                  <a:pt x="3142672" y="1761837"/>
                  <a:pt x="3158836" y="1877291"/>
                </a:cubicBezTo>
                <a:cubicBezTo>
                  <a:pt x="3175000" y="1992746"/>
                  <a:pt x="3196936" y="2071255"/>
                  <a:pt x="3214254" y="2154382"/>
                </a:cubicBezTo>
                <a:cubicBezTo>
                  <a:pt x="3231572" y="2237509"/>
                  <a:pt x="3240809" y="2327564"/>
                  <a:pt x="3262745" y="2376055"/>
                </a:cubicBezTo>
                <a:cubicBezTo>
                  <a:pt x="3284681" y="2424546"/>
                  <a:pt x="3285836" y="2429164"/>
                  <a:pt x="3345872" y="2445327"/>
                </a:cubicBezTo>
                <a:cubicBezTo>
                  <a:pt x="3405908" y="2461490"/>
                  <a:pt x="3622963" y="2473036"/>
                  <a:pt x="3622963" y="2473036"/>
                </a:cubicBezTo>
                <a:lnTo>
                  <a:pt x="6158345" y="2486891"/>
                </a:ln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F272C1-52AB-4030-BD04-397BE240F788}"/>
              </a:ext>
            </a:extLst>
          </p:cNvPr>
          <p:cNvSpPr/>
          <p:nvPr/>
        </p:nvSpPr>
        <p:spPr>
          <a:xfrm>
            <a:off x="1440873" y="3699164"/>
            <a:ext cx="6096000" cy="2479963"/>
          </a:xfrm>
          <a:custGeom>
            <a:avLst/>
            <a:gdLst>
              <a:gd name="connsiteX0" fmla="*/ 0 w 6096000"/>
              <a:gd name="connsiteY0" fmla="*/ 0 h 2479963"/>
              <a:gd name="connsiteX1" fmla="*/ 942109 w 6096000"/>
              <a:gd name="connsiteY1" fmla="*/ 0 h 2479963"/>
              <a:gd name="connsiteX2" fmla="*/ 1870363 w 6096000"/>
              <a:gd name="connsiteY2" fmla="*/ 13854 h 2479963"/>
              <a:gd name="connsiteX3" fmla="*/ 2202872 w 6096000"/>
              <a:gd name="connsiteY3" fmla="*/ 34636 h 2479963"/>
              <a:gd name="connsiteX4" fmla="*/ 2417618 w 6096000"/>
              <a:gd name="connsiteY4" fmla="*/ 96981 h 2479963"/>
              <a:gd name="connsiteX5" fmla="*/ 2639291 w 6096000"/>
              <a:gd name="connsiteY5" fmla="*/ 242454 h 2479963"/>
              <a:gd name="connsiteX6" fmla="*/ 2819400 w 6096000"/>
              <a:gd name="connsiteY6" fmla="*/ 533400 h 2479963"/>
              <a:gd name="connsiteX7" fmla="*/ 2957945 w 6096000"/>
              <a:gd name="connsiteY7" fmla="*/ 838200 h 2479963"/>
              <a:gd name="connsiteX8" fmla="*/ 3096491 w 6096000"/>
              <a:gd name="connsiteY8" fmla="*/ 1219200 h 2479963"/>
              <a:gd name="connsiteX9" fmla="*/ 3276600 w 6096000"/>
              <a:gd name="connsiteY9" fmla="*/ 1731818 h 2479963"/>
              <a:gd name="connsiteX10" fmla="*/ 3435927 w 6096000"/>
              <a:gd name="connsiteY10" fmla="*/ 2092036 h 2479963"/>
              <a:gd name="connsiteX11" fmla="*/ 3574472 w 6096000"/>
              <a:gd name="connsiteY11" fmla="*/ 2258291 h 2479963"/>
              <a:gd name="connsiteX12" fmla="*/ 3706091 w 6096000"/>
              <a:gd name="connsiteY12" fmla="*/ 2348345 h 2479963"/>
              <a:gd name="connsiteX13" fmla="*/ 3962400 w 6096000"/>
              <a:gd name="connsiteY13" fmla="*/ 2445327 h 2479963"/>
              <a:gd name="connsiteX14" fmla="*/ 4301836 w 6096000"/>
              <a:gd name="connsiteY14" fmla="*/ 2466109 h 2479963"/>
              <a:gd name="connsiteX15" fmla="*/ 6096000 w 6096000"/>
              <a:gd name="connsiteY15" fmla="*/ 2479963 h 2479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96000" h="2479963">
                <a:moveTo>
                  <a:pt x="0" y="0"/>
                </a:moveTo>
                <a:lnTo>
                  <a:pt x="942109" y="0"/>
                </a:lnTo>
                <a:lnTo>
                  <a:pt x="1870363" y="13854"/>
                </a:lnTo>
                <a:cubicBezTo>
                  <a:pt x="2080490" y="19627"/>
                  <a:pt x="2111663" y="20782"/>
                  <a:pt x="2202872" y="34636"/>
                </a:cubicBezTo>
                <a:cubicBezTo>
                  <a:pt x="2294081" y="48490"/>
                  <a:pt x="2344881" y="62345"/>
                  <a:pt x="2417618" y="96981"/>
                </a:cubicBezTo>
                <a:cubicBezTo>
                  <a:pt x="2490355" y="131617"/>
                  <a:pt x="2572327" y="169718"/>
                  <a:pt x="2639291" y="242454"/>
                </a:cubicBezTo>
                <a:cubicBezTo>
                  <a:pt x="2706255" y="315190"/>
                  <a:pt x="2766291" y="434109"/>
                  <a:pt x="2819400" y="533400"/>
                </a:cubicBezTo>
                <a:cubicBezTo>
                  <a:pt x="2872509" y="632691"/>
                  <a:pt x="2911763" y="723900"/>
                  <a:pt x="2957945" y="838200"/>
                </a:cubicBezTo>
                <a:cubicBezTo>
                  <a:pt x="3004127" y="952500"/>
                  <a:pt x="3043382" y="1070264"/>
                  <a:pt x="3096491" y="1219200"/>
                </a:cubicBezTo>
                <a:cubicBezTo>
                  <a:pt x="3149600" y="1368136"/>
                  <a:pt x="3220027" y="1586345"/>
                  <a:pt x="3276600" y="1731818"/>
                </a:cubicBezTo>
                <a:cubicBezTo>
                  <a:pt x="3333173" y="1877291"/>
                  <a:pt x="3386282" y="2004290"/>
                  <a:pt x="3435927" y="2092036"/>
                </a:cubicBezTo>
                <a:cubicBezTo>
                  <a:pt x="3485572" y="2179782"/>
                  <a:pt x="3529445" y="2215573"/>
                  <a:pt x="3574472" y="2258291"/>
                </a:cubicBezTo>
                <a:cubicBezTo>
                  <a:pt x="3619499" y="2301009"/>
                  <a:pt x="3641436" y="2317172"/>
                  <a:pt x="3706091" y="2348345"/>
                </a:cubicBezTo>
                <a:cubicBezTo>
                  <a:pt x="3770746" y="2379518"/>
                  <a:pt x="3863109" y="2425700"/>
                  <a:pt x="3962400" y="2445327"/>
                </a:cubicBezTo>
                <a:cubicBezTo>
                  <a:pt x="4061691" y="2464954"/>
                  <a:pt x="4301836" y="2466109"/>
                  <a:pt x="4301836" y="2466109"/>
                </a:cubicBezTo>
                <a:lnTo>
                  <a:pt x="6096000" y="2479963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55993D3-5E93-4EDE-9062-957CE5AB4A81}"/>
              </a:ext>
            </a:extLst>
          </p:cNvPr>
          <p:cNvSpPr/>
          <p:nvPr/>
        </p:nvSpPr>
        <p:spPr>
          <a:xfrm>
            <a:off x="1440873" y="3713018"/>
            <a:ext cx="6109854" cy="2466109"/>
          </a:xfrm>
          <a:custGeom>
            <a:avLst/>
            <a:gdLst>
              <a:gd name="connsiteX0" fmla="*/ 0 w 6109854"/>
              <a:gd name="connsiteY0" fmla="*/ 0 h 2466109"/>
              <a:gd name="connsiteX1" fmla="*/ 665018 w 6109854"/>
              <a:gd name="connsiteY1" fmla="*/ 41564 h 2466109"/>
              <a:gd name="connsiteX2" fmla="*/ 1191491 w 6109854"/>
              <a:gd name="connsiteY2" fmla="*/ 103909 h 2466109"/>
              <a:gd name="connsiteX3" fmla="*/ 1579418 w 6109854"/>
              <a:gd name="connsiteY3" fmla="*/ 193964 h 2466109"/>
              <a:gd name="connsiteX4" fmla="*/ 1911927 w 6109854"/>
              <a:gd name="connsiteY4" fmla="*/ 297873 h 2466109"/>
              <a:gd name="connsiteX5" fmla="*/ 2452254 w 6109854"/>
              <a:gd name="connsiteY5" fmla="*/ 637309 h 2466109"/>
              <a:gd name="connsiteX6" fmla="*/ 2784763 w 6109854"/>
              <a:gd name="connsiteY6" fmla="*/ 914400 h 2466109"/>
              <a:gd name="connsiteX7" fmla="*/ 3061854 w 6109854"/>
              <a:gd name="connsiteY7" fmla="*/ 1191491 h 2466109"/>
              <a:gd name="connsiteX8" fmla="*/ 3429000 w 6109854"/>
              <a:gd name="connsiteY8" fmla="*/ 1537855 h 2466109"/>
              <a:gd name="connsiteX9" fmla="*/ 3851563 w 6109854"/>
              <a:gd name="connsiteY9" fmla="*/ 1905000 h 2466109"/>
              <a:gd name="connsiteX10" fmla="*/ 4059382 w 6109854"/>
              <a:gd name="connsiteY10" fmla="*/ 2036618 h 2466109"/>
              <a:gd name="connsiteX11" fmla="*/ 4433454 w 6109854"/>
              <a:gd name="connsiteY11" fmla="*/ 2182091 h 2466109"/>
              <a:gd name="connsiteX12" fmla="*/ 4675909 w 6109854"/>
              <a:gd name="connsiteY12" fmla="*/ 2272146 h 2466109"/>
              <a:gd name="connsiteX13" fmla="*/ 5015345 w 6109854"/>
              <a:gd name="connsiteY13" fmla="*/ 2355273 h 2466109"/>
              <a:gd name="connsiteX14" fmla="*/ 5687291 w 6109854"/>
              <a:gd name="connsiteY14" fmla="*/ 2424546 h 2466109"/>
              <a:gd name="connsiteX15" fmla="*/ 6109854 w 6109854"/>
              <a:gd name="connsiteY15" fmla="*/ 2466109 h 2466109"/>
              <a:gd name="connsiteX0" fmla="*/ 0 w 6109854"/>
              <a:gd name="connsiteY0" fmla="*/ 0 h 2466109"/>
              <a:gd name="connsiteX1" fmla="*/ 665018 w 6109854"/>
              <a:gd name="connsiteY1" fmla="*/ 41564 h 2466109"/>
              <a:gd name="connsiteX2" fmla="*/ 1191491 w 6109854"/>
              <a:gd name="connsiteY2" fmla="*/ 103909 h 2466109"/>
              <a:gd name="connsiteX3" fmla="*/ 1579418 w 6109854"/>
              <a:gd name="connsiteY3" fmla="*/ 193964 h 2466109"/>
              <a:gd name="connsiteX4" fmla="*/ 1911927 w 6109854"/>
              <a:gd name="connsiteY4" fmla="*/ 297873 h 2466109"/>
              <a:gd name="connsiteX5" fmla="*/ 2452254 w 6109854"/>
              <a:gd name="connsiteY5" fmla="*/ 637309 h 2466109"/>
              <a:gd name="connsiteX6" fmla="*/ 2784763 w 6109854"/>
              <a:gd name="connsiteY6" fmla="*/ 914400 h 2466109"/>
              <a:gd name="connsiteX7" fmla="*/ 3061854 w 6109854"/>
              <a:gd name="connsiteY7" fmla="*/ 1191491 h 2466109"/>
              <a:gd name="connsiteX8" fmla="*/ 3429000 w 6109854"/>
              <a:gd name="connsiteY8" fmla="*/ 1537855 h 2466109"/>
              <a:gd name="connsiteX9" fmla="*/ 3851563 w 6109854"/>
              <a:gd name="connsiteY9" fmla="*/ 1905000 h 2466109"/>
              <a:gd name="connsiteX10" fmla="*/ 4059382 w 6109854"/>
              <a:gd name="connsiteY10" fmla="*/ 2036618 h 2466109"/>
              <a:gd name="connsiteX11" fmla="*/ 4454236 w 6109854"/>
              <a:gd name="connsiteY11" fmla="*/ 2209800 h 2466109"/>
              <a:gd name="connsiteX12" fmla="*/ 4675909 w 6109854"/>
              <a:gd name="connsiteY12" fmla="*/ 2272146 h 2466109"/>
              <a:gd name="connsiteX13" fmla="*/ 5015345 w 6109854"/>
              <a:gd name="connsiteY13" fmla="*/ 2355273 h 2466109"/>
              <a:gd name="connsiteX14" fmla="*/ 5687291 w 6109854"/>
              <a:gd name="connsiteY14" fmla="*/ 2424546 h 2466109"/>
              <a:gd name="connsiteX15" fmla="*/ 6109854 w 6109854"/>
              <a:gd name="connsiteY15" fmla="*/ 2466109 h 246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09854" h="2466109">
                <a:moveTo>
                  <a:pt x="0" y="0"/>
                </a:moveTo>
                <a:cubicBezTo>
                  <a:pt x="233218" y="12123"/>
                  <a:pt x="466436" y="24246"/>
                  <a:pt x="665018" y="41564"/>
                </a:cubicBezTo>
                <a:cubicBezTo>
                  <a:pt x="863600" y="58882"/>
                  <a:pt x="1039091" y="78509"/>
                  <a:pt x="1191491" y="103909"/>
                </a:cubicBezTo>
                <a:cubicBezTo>
                  <a:pt x="1343891" y="129309"/>
                  <a:pt x="1459345" y="161637"/>
                  <a:pt x="1579418" y="193964"/>
                </a:cubicBezTo>
                <a:cubicBezTo>
                  <a:pt x="1699491" y="226291"/>
                  <a:pt x="1766454" y="223982"/>
                  <a:pt x="1911927" y="297873"/>
                </a:cubicBezTo>
                <a:cubicBezTo>
                  <a:pt x="2057400" y="371764"/>
                  <a:pt x="2306781" y="534555"/>
                  <a:pt x="2452254" y="637309"/>
                </a:cubicBezTo>
                <a:cubicBezTo>
                  <a:pt x="2597727" y="740063"/>
                  <a:pt x="2683163" y="822036"/>
                  <a:pt x="2784763" y="914400"/>
                </a:cubicBezTo>
                <a:cubicBezTo>
                  <a:pt x="2886363" y="1006764"/>
                  <a:pt x="2954481" y="1087582"/>
                  <a:pt x="3061854" y="1191491"/>
                </a:cubicBezTo>
                <a:cubicBezTo>
                  <a:pt x="3169227" y="1295400"/>
                  <a:pt x="3297382" y="1418937"/>
                  <a:pt x="3429000" y="1537855"/>
                </a:cubicBezTo>
                <a:cubicBezTo>
                  <a:pt x="3560618" y="1656773"/>
                  <a:pt x="3746499" y="1821873"/>
                  <a:pt x="3851563" y="1905000"/>
                </a:cubicBezTo>
                <a:cubicBezTo>
                  <a:pt x="3956627" y="1988127"/>
                  <a:pt x="3958937" y="1985818"/>
                  <a:pt x="4059382" y="2036618"/>
                </a:cubicBezTo>
                <a:cubicBezTo>
                  <a:pt x="4159827" y="2087418"/>
                  <a:pt x="4351482" y="2170545"/>
                  <a:pt x="4454236" y="2209800"/>
                </a:cubicBezTo>
                <a:cubicBezTo>
                  <a:pt x="4556990" y="2249055"/>
                  <a:pt x="4582391" y="2247901"/>
                  <a:pt x="4675909" y="2272146"/>
                </a:cubicBezTo>
                <a:cubicBezTo>
                  <a:pt x="4769427" y="2296391"/>
                  <a:pt x="4846781" y="2329873"/>
                  <a:pt x="5015345" y="2355273"/>
                </a:cubicBezTo>
                <a:cubicBezTo>
                  <a:pt x="5183909" y="2380673"/>
                  <a:pt x="5687291" y="2424546"/>
                  <a:pt x="5687291" y="2424546"/>
                </a:cubicBezTo>
                <a:lnTo>
                  <a:pt x="6109854" y="2466109"/>
                </a:lnTo>
              </a:path>
            </a:pathLst>
          </a:cu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529998A-63F6-41E6-9B97-2584F1618986}"/>
                  </a:ext>
                </a:extLst>
              </p:cNvPr>
              <p:cNvSpPr txBox="1"/>
              <p:nvPr/>
            </p:nvSpPr>
            <p:spPr>
              <a:xfrm>
                <a:off x="4786745" y="3664527"/>
                <a:ext cx="10737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529998A-63F6-41E6-9B97-2584F1618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745" y="3664527"/>
                <a:ext cx="1073723" cy="369332"/>
              </a:xfrm>
              <a:prstGeom prst="rect">
                <a:avLst/>
              </a:prstGeom>
              <a:blipFill>
                <a:blip r:embed="rId3"/>
                <a:stretch>
                  <a:fillRect l="-454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C744D1-07FE-45D4-BD8E-4F273E824AE8}"/>
                  </a:ext>
                </a:extLst>
              </p:cNvPr>
              <p:cNvSpPr txBox="1"/>
              <p:nvPr/>
            </p:nvSpPr>
            <p:spPr>
              <a:xfrm>
                <a:off x="5929746" y="5285510"/>
                <a:ext cx="10737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High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C744D1-07FE-45D4-BD8E-4F273E824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746" y="5285510"/>
                <a:ext cx="1073723" cy="369332"/>
              </a:xfrm>
              <a:prstGeom prst="rect">
                <a:avLst/>
              </a:prstGeom>
              <a:blipFill>
                <a:blip r:embed="rId4"/>
                <a:stretch>
                  <a:fillRect l="-511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05AE3C2-4F3E-4724-B6F3-AE19F5E4D94E}"/>
              </a:ext>
            </a:extLst>
          </p:cNvPr>
          <p:cNvCxnSpPr/>
          <p:nvPr/>
        </p:nvCxnSpPr>
        <p:spPr>
          <a:xfrm flipH="1">
            <a:off x="4433455" y="3888298"/>
            <a:ext cx="346363" cy="157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93685D8-3785-4A65-AA76-0D90DAC29CFB}"/>
              </a:ext>
            </a:extLst>
          </p:cNvPr>
          <p:cNvCxnSpPr>
            <a:endCxn id="12" idx="11"/>
          </p:cNvCxnSpPr>
          <p:nvPr/>
        </p:nvCxnSpPr>
        <p:spPr>
          <a:xfrm flipH="1">
            <a:off x="5895109" y="5654842"/>
            <a:ext cx="180109" cy="267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155921-464F-46B1-A124-B05E2CED89CC}"/>
                  </a:ext>
                </a:extLst>
              </p:cNvPr>
              <p:cNvSpPr txBox="1"/>
              <p:nvPr/>
            </p:nvSpPr>
            <p:spPr>
              <a:xfrm>
                <a:off x="7890162" y="5950528"/>
                <a:ext cx="2770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155921-464F-46B1-A124-B05E2CED8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162" y="5950528"/>
                <a:ext cx="27708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2258EFB-5754-4F3A-98B1-DE311843F875}"/>
              </a:ext>
            </a:extLst>
          </p:cNvPr>
          <p:cNvCxnSpPr/>
          <p:nvPr/>
        </p:nvCxnSpPr>
        <p:spPr>
          <a:xfrm>
            <a:off x="4523509" y="6082145"/>
            <a:ext cx="0" cy="2078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D92BA61-F766-4502-8354-AEC4DF504EE2}"/>
                  </a:ext>
                </a:extLst>
              </p:cNvPr>
              <p:cNvSpPr txBox="1"/>
              <p:nvPr/>
            </p:nvSpPr>
            <p:spPr>
              <a:xfrm>
                <a:off x="4184073" y="6215952"/>
                <a:ext cx="6650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D92BA61-F766-4502-8354-AEC4DF504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073" y="6215952"/>
                <a:ext cx="665019" cy="369332"/>
              </a:xfrm>
              <a:prstGeom prst="rect">
                <a:avLst/>
              </a:prstGeom>
              <a:blipFill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8828E0E-4DE5-4AA5-AA34-F8DB053B10E1}"/>
                  </a:ext>
                </a:extLst>
              </p:cNvPr>
              <p:cNvSpPr txBox="1"/>
              <p:nvPr/>
            </p:nvSpPr>
            <p:spPr>
              <a:xfrm rot="16200000">
                <a:off x="-290944" y="4710551"/>
                <a:ext cx="2202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FD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occupancy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8828E0E-4DE5-4AA5-AA34-F8DB053B1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90944" y="4710551"/>
                <a:ext cx="2202872" cy="369332"/>
              </a:xfrm>
              <a:prstGeom prst="rect">
                <a:avLst/>
              </a:prstGeom>
              <a:blipFill>
                <a:blip r:embed="rId7"/>
                <a:stretch>
                  <a:fillRect l="-10000" r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A244FF9-981F-44F4-87C8-657775FD40CA}"/>
              </a:ext>
            </a:extLst>
          </p:cNvPr>
          <p:cNvSpPr txBox="1"/>
          <p:nvPr/>
        </p:nvSpPr>
        <p:spPr>
          <a:xfrm>
            <a:off x="1057502" y="3505200"/>
            <a:ext cx="320325" cy="383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7B8B89-04E4-4CD2-B8E2-940A08088B50}"/>
              </a:ext>
            </a:extLst>
          </p:cNvPr>
          <p:cNvSpPr txBox="1"/>
          <p:nvPr/>
        </p:nvSpPr>
        <p:spPr>
          <a:xfrm>
            <a:off x="1064429" y="5978239"/>
            <a:ext cx="320325" cy="383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9256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5DD70-85AE-46E1-857E-1F751AE96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Bose-Einstein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FD5B66-BE68-4075-BE07-F1D48E9813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4"/>
                <a:ext cx="5862361" cy="476221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1, 2, 3, …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𝒵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BE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+⋯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𝑘𝑇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FD5B66-BE68-4075-BE07-F1D48E9813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4"/>
                <a:ext cx="5862361" cy="4762211"/>
              </a:xfrm>
              <a:blipFill>
                <a:blip r:embed="rId2"/>
                <a:stretch>
                  <a:fillRect l="-1871" t="-230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BAB93CF-1B20-46F8-92F4-4BEF29C2B1BB}"/>
              </a:ext>
            </a:extLst>
          </p:cNvPr>
          <p:cNvSpPr/>
          <p:nvPr/>
        </p:nvSpPr>
        <p:spPr>
          <a:xfrm>
            <a:off x="6766560" y="2795451"/>
            <a:ext cx="770709" cy="77070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073CF1-049F-409F-9D61-10C45445A6FC}"/>
              </a:ext>
            </a:extLst>
          </p:cNvPr>
          <p:cNvSpPr/>
          <p:nvPr/>
        </p:nvSpPr>
        <p:spPr>
          <a:xfrm>
            <a:off x="6766561" y="4118559"/>
            <a:ext cx="770709" cy="77070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C487D4-4D7A-45A7-A10D-319757894572}"/>
              </a:ext>
            </a:extLst>
          </p:cNvPr>
          <p:cNvSpPr/>
          <p:nvPr/>
        </p:nvSpPr>
        <p:spPr>
          <a:xfrm>
            <a:off x="6766559" y="5455521"/>
            <a:ext cx="770709" cy="77070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91D3F5-A7EB-4BB5-8F8B-C3A237B7CAD7}"/>
              </a:ext>
            </a:extLst>
          </p:cNvPr>
          <p:cNvSpPr/>
          <p:nvPr/>
        </p:nvSpPr>
        <p:spPr>
          <a:xfrm>
            <a:off x="7031181" y="4384964"/>
            <a:ext cx="230540" cy="2305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44BE16-58DE-4DB1-A261-02EC9D149F2C}"/>
              </a:ext>
            </a:extLst>
          </p:cNvPr>
          <p:cNvSpPr/>
          <p:nvPr/>
        </p:nvSpPr>
        <p:spPr>
          <a:xfrm>
            <a:off x="6885707" y="5714999"/>
            <a:ext cx="230540" cy="2305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4E95FD9-9FAB-4A39-A964-59737AA506E8}"/>
              </a:ext>
            </a:extLst>
          </p:cNvPr>
          <p:cNvSpPr/>
          <p:nvPr/>
        </p:nvSpPr>
        <p:spPr>
          <a:xfrm>
            <a:off x="7183580" y="5721925"/>
            <a:ext cx="230540" cy="2305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319326-49EF-42D5-AE51-00937E6F87D0}"/>
                  </a:ext>
                </a:extLst>
              </p:cNvPr>
              <p:cNvSpPr txBox="1"/>
              <p:nvPr/>
            </p:nvSpPr>
            <p:spPr>
              <a:xfrm>
                <a:off x="7751618" y="2712325"/>
                <a:ext cx="12053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State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600" dirty="0"/>
                  <a:t>, no particles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319326-49EF-42D5-AE51-00937E6F8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618" y="2712325"/>
                <a:ext cx="1205345" cy="830997"/>
              </a:xfrm>
              <a:prstGeom prst="rect">
                <a:avLst/>
              </a:prstGeom>
              <a:blipFill>
                <a:blip r:embed="rId3"/>
                <a:stretch>
                  <a:fillRect l="-3046" t="-22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835CAA-CD07-4A46-A7A9-A7C828C1CEB8}"/>
                  </a:ext>
                </a:extLst>
              </p:cNvPr>
              <p:cNvSpPr txBox="1"/>
              <p:nvPr/>
            </p:nvSpPr>
            <p:spPr>
              <a:xfrm>
                <a:off x="7786255" y="4056215"/>
                <a:ext cx="12053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State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600" dirty="0"/>
                  <a:t>, one particle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835CAA-CD07-4A46-A7A9-A7C828C1C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255" y="4056215"/>
                <a:ext cx="1205345" cy="830997"/>
              </a:xfrm>
              <a:prstGeom prst="rect">
                <a:avLst/>
              </a:prstGeom>
              <a:blipFill>
                <a:blip r:embed="rId4"/>
                <a:stretch>
                  <a:fillRect l="-2525" t="-2190" b="-8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403B70D-027C-4C8F-B722-BB9F333DF1FE}"/>
              </a:ext>
            </a:extLst>
          </p:cNvPr>
          <p:cNvSpPr txBox="1"/>
          <p:nvPr/>
        </p:nvSpPr>
        <p:spPr>
          <a:xfrm>
            <a:off x="7820890" y="5365475"/>
            <a:ext cx="1205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etc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6552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4D11ED9-62D2-4DC1-938E-909B1F2BCE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Compute the average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4D11ED9-62D2-4DC1-938E-909B1F2BC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28DE79-6D1D-409A-8D84-0FC065E48F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𝑘𝑇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, then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+⋯</m:t>
                    </m:r>
                  </m:oMath>
                </a14:m>
                <a:r>
                  <a:rPr lang="en-US" dirty="0"/>
                  <a:t>,  multiplying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and subtract,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den>
                            </m:f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d>
                          </m:e>
                        </m:nary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𝑘𝑇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28DE79-6D1D-409A-8D84-0FC065E48F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096" t="-980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750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6667E-2661-40FF-93DE-B0D417F52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Boltzmann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FFA65-DBAF-492F-9B9D-65989933F2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3440011" cy="4351338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𝑘𝑇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Average occupation number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𝑘𝑇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𝑘𝑇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Boltzmann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𝑘𝑇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FFA65-DBAF-492F-9B9D-65989933F2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3440011" cy="4351338"/>
              </a:xfrm>
              <a:blipFill>
                <a:blip r:embed="rId2"/>
                <a:stretch>
                  <a:fillRect l="-2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F2979BD-4B0B-4B9A-A765-9D9968A74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744" y="2172671"/>
            <a:ext cx="4982361" cy="34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80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185AD-3FEA-45D7-8AD6-3F89FDA6D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1569"/>
            <a:ext cx="7886700" cy="1325563"/>
          </a:xfrm>
        </p:spPr>
        <p:txBody>
          <a:bodyPr/>
          <a:lstStyle/>
          <a:p>
            <a:r>
              <a:rPr lang="en-US" dirty="0"/>
              <a:t>Tutorial problems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BADFF4-8523-4EFE-A990-E91E582B1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81" y="1027907"/>
            <a:ext cx="9144000" cy="592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00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B3A83-446F-4896-98D8-955EAF585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problem 6.44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FD2A60-8F10-4A7E-9304-A1440DF27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89" y="2667000"/>
            <a:ext cx="8978462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23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F00225-DA65-4405-B8C6-214496134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781" y="0"/>
            <a:ext cx="60364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78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93A9C-0595-44C1-B569-C25740BBF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Gibbs factor/grand canonical ensemble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1E0A2A-6ADB-4E77-A0C2-4539F9271F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607877" cy="4869089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𝑘𝑇</m:t>
                                </m:r>
                              </m:den>
                            </m:f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𝑘𝑇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𝒵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𝑘𝑇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𝑘𝑇</m:t>
                                </m:r>
                              </m:den>
                            </m:f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1E0A2A-6ADB-4E77-A0C2-4539F9271F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607877" cy="486908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3AEC493-4BE8-4BF9-B86B-2852E86E8A14}"/>
              </a:ext>
            </a:extLst>
          </p:cNvPr>
          <p:cNvSpPr/>
          <p:nvPr/>
        </p:nvSpPr>
        <p:spPr>
          <a:xfrm>
            <a:off x="4846320" y="3951514"/>
            <a:ext cx="2259874" cy="2037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D719A0-E732-4531-BC13-71ED29C65A65}"/>
              </a:ext>
            </a:extLst>
          </p:cNvPr>
          <p:cNvSpPr/>
          <p:nvPr/>
        </p:nvSpPr>
        <p:spPr>
          <a:xfrm>
            <a:off x="4985658" y="4103914"/>
            <a:ext cx="1970314" cy="17743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D6CD2D-6BF3-4811-8CF6-C3F59D0F3DC5}"/>
              </a:ext>
            </a:extLst>
          </p:cNvPr>
          <p:cNvSpPr/>
          <p:nvPr/>
        </p:nvSpPr>
        <p:spPr>
          <a:xfrm>
            <a:off x="6954981" y="4558145"/>
            <a:ext cx="845127" cy="81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DC2F21-3C78-4BD1-8733-936F92B45DCD}"/>
              </a:ext>
            </a:extLst>
          </p:cNvPr>
          <p:cNvSpPr/>
          <p:nvPr/>
        </p:nvSpPr>
        <p:spPr>
          <a:xfrm>
            <a:off x="6948054" y="4682838"/>
            <a:ext cx="720438" cy="595746"/>
          </a:xfrm>
          <a:prstGeom prst="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BA15B5A-9CB7-4F0D-B171-A1A5C944916B}"/>
              </a:ext>
            </a:extLst>
          </p:cNvPr>
          <p:cNvCxnSpPr/>
          <p:nvPr/>
        </p:nvCxnSpPr>
        <p:spPr>
          <a:xfrm flipH="1">
            <a:off x="6670964" y="4814455"/>
            <a:ext cx="435230" cy="55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095096-8281-41D8-ACDA-99E0D8DFB6F6}"/>
              </a:ext>
            </a:extLst>
          </p:cNvPr>
          <p:cNvCxnSpPr/>
          <p:nvPr/>
        </p:nvCxnSpPr>
        <p:spPr>
          <a:xfrm>
            <a:off x="6670964" y="4987636"/>
            <a:ext cx="435230" cy="207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62AAEB-5C33-4226-A8C6-A5340173D65C}"/>
                  </a:ext>
                </a:extLst>
              </p:cNvPr>
              <p:cNvSpPr txBox="1"/>
              <p:nvPr/>
            </p:nvSpPr>
            <p:spPr>
              <a:xfrm>
                <a:off x="5119255" y="4419599"/>
                <a:ext cx="153785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“Reservoir”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62AAEB-5C33-4226-A8C6-A5340173D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255" y="4419599"/>
                <a:ext cx="1537856" cy="923330"/>
              </a:xfrm>
              <a:prstGeom prst="rect">
                <a:avLst/>
              </a:prstGeom>
              <a:blipFill>
                <a:blip r:embed="rId3"/>
                <a:stretch>
                  <a:fillRect l="-3571" t="-3311" r="-3968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1508D31-E353-4ABF-9A27-7AB88C7845AF}"/>
                  </a:ext>
                </a:extLst>
              </p:cNvPr>
              <p:cNvSpPr txBox="1"/>
              <p:nvPr/>
            </p:nvSpPr>
            <p:spPr>
              <a:xfrm>
                <a:off x="7883236" y="4641274"/>
                <a:ext cx="11014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System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1508D31-E353-4ABF-9A27-7AB88C784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236" y="4641274"/>
                <a:ext cx="1101436" cy="646331"/>
              </a:xfrm>
              <a:prstGeom prst="rect">
                <a:avLst/>
              </a:prstGeom>
              <a:blipFill>
                <a:blip r:embed="rId4"/>
                <a:stretch>
                  <a:fillRect l="-442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E52495-D534-401D-9F69-F01F7631310B}"/>
                  </a:ext>
                </a:extLst>
              </p:cNvPr>
              <p:cNvSpPr txBox="1"/>
              <p:nvPr/>
            </p:nvSpPr>
            <p:spPr>
              <a:xfrm>
                <a:off x="5119255" y="6499383"/>
                <a:ext cx="37253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const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const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E52495-D534-401D-9F69-F01F76313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255" y="6499383"/>
                <a:ext cx="3725358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030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A0722-7006-43C8-A74D-8E8E924CA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Hemoglobin with O</a:t>
            </a:r>
            <a:r>
              <a:rPr lang="en-US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843DF2-24C8-464D-964A-598F4064A8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2940917"/>
                <a:ext cx="8285105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𝑘𝑇</m:t>
                        </m:r>
                      </m:sup>
                    </m:sSup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=−0.7</m:t>
                    </m:r>
                  </m:oMath>
                </a14:m>
                <a:r>
                  <a:rPr lang="en-US" b="0" dirty="0"/>
                  <a:t> eV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𝑘𝑇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int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≈−0.6</m:t>
                        </m:r>
                      </m:e>
                    </m:func>
                  </m:oMath>
                </a14:m>
                <a:r>
                  <a:rPr lang="en-US" b="0" dirty="0"/>
                  <a:t> eV at 310 K 0.2 atm.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(0.1 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≈40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Probability of any given site being occupied by oxygen: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𝑘𝑇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𝒵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1+40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=98</m:t>
                    </m:r>
                  </m:oMath>
                </a14:m>
                <a:r>
                  <a:rPr lang="en-US" b="0" dirty="0"/>
                  <a:t>%</a:t>
                </a:r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843DF2-24C8-464D-964A-598F4064A8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2940917"/>
                <a:ext cx="8285105" cy="4351338"/>
              </a:xfrm>
              <a:blipFill>
                <a:blip r:embed="rId2"/>
                <a:stretch>
                  <a:fillRect l="-1325" t="-2101" r="-294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0DFAF99-DE6C-4F7D-83F8-0D4B292AD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913" y="1362292"/>
            <a:ext cx="4911437" cy="13292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541C9E-F98A-427C-B007-A53EDABF9F32}"/>
              </a:ext>
            </a:extLst>
          </p:cNvPr>
          <p:cNvSpPr/>
          <p:nvPr/>
        </p:nvSpPr>
        <p:spPr>
          <a:xfrm>
            <a:off x="7065220" y="1362292"/>
            <a:ext cx="1572242" cy="1473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550D18-7491-4F0F-802C-24E9A94A12E9}"/>
                  </a:ext>
                </a:extLst>
              </p:cNvPr>
              <p:cNvSpPr txBox="1"/>
              <p:nvPr/>
            </p:nvSpPr>
            <p:spPr>
              <a:xfrm>
                <a:off x="3824416" y="1446048"/>
                <a:ext cx="883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550D18-7491-4F0F-802C-24E9A94A1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416" y="1446048"/>
                <a:ext cx="88350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48B330-2A4D-4071-990C-687BE1931CF4}"/>
                  </a:ext>
                </a:extLst>
              </p:cNvPr>
              <p:cNvSpPr txBox="1"/>
              <p:nvPr/>
            </p:nvSpPr>
            <p:spPr>
              <a:xfrm>
                <a:off x="6460521" y="1443989"/>
                <a:ext cx="883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48B330-2A4D-4071-990C-687BE1931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521" y="1443989"/>
                <a:ext cx="88350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7256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A0722-7006-43C8-A74D-8E8E924CA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monoxide poisoning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843DF2-24C8-464D-964A-598F4064A8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2940917"/>
                <a:ext cx="7999535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𝑘𝑇</m:t>
                        </m:r>
                      </m:sup>
                    </m:sSup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′=−0.85</m:t>
                    </m:r>
                  </m:oMath>
                </a14:m>
                <a:r>
                  <a:rPr lang="en-US" b="0" dirty="0"/>
                  <a:t> eV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𝑘𝑇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=−0.72</m:t>
                    </m:r>
                  </m:oMath>
                </a14:m>
                <a:r>
                  <a:rPr lang="en-US" b="0" dirty="0"/>
                  <a:t> eV.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′)/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(0.13 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≈120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Probability of any given site being occupied by oxygen:</a:t>
                </a:r>
              </a:p>
              <a:p>
                <a:pPr marL="0" indent="0"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𝑘𝑇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𝒵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1+40+120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US" b="0" dirty="0"/>
                  <a:t>%</a:t>
                </a:r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843DF2-24C8-464D-964A-598F4064A8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2940917"/>
                <a:ext cx="7999535" cy="4351338"/>
              </a:xfrm>
              <a:blipFill>
                <a:blip r:embed="rId2"/>
                <a:stretch>
                  <a:fillRect l="-1372" t="-2101" r="-129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0DFAF99-DE6C-4F7D-83F8-0D4B292AD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913" y="1362292"/>
            <a:ext cx="4911437" cy="13292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0BC19E-3AC0-4ACE-8E8A-9C730306CB58}"/>
              </a:ext>
            </a:extLst>
          </p:cNvPr>
          <p:cNvSpPr txBox="1"/>
          <p:nvPr/>
        </p:nvSpPr>
        <p:spPr>
          <a:xfrm>
            <a:off x="7349260" y="714381"/>
            <a:ext cx="1278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 1/100</a:t>
            </a:r>
            <a:r>
              <a:rPr lang="en-US" sz="1400" baseline="30000" dirty="0"/>
              <a:t>th</a:t>
            </a:r>
            <a:r>
              <a:rPr lang="en-US" sz="1400" dirty="0"/>
              <a:t> of CO</a:t>
            </a:r>
            <a:r>
              <a:rPr lang="en-US" sz="1400" baseline="-25000" dirty="0"/>
              <a:t>2</a:t>
            </a:r>
            <a:endParaRPr lang="en-SG" sz="1400" baseline="-25000" dirty="0"/>
          </a:p>
        </p:txBody>
      </p:sp>
    </p:spTree>
    <p:extLst>
      <p:ext uri="{BB962C8B-B14F-4D97-AF65-F5344CB8AC3E}">
        <p14:creationId xmlns:p14="http://schemas.microsoft.com/office/powerpoint/2010/main" val="2454928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1C462-5DF7-436C-B0CD-2EF07F389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potential of ideal gas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C66F4A-B8A8-46D8-9877-2BCCC43F30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𝑘𝑇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int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𝑚𝑘𝑇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𝑁𝑘𝑇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𝑘𝑇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Partial pressure of O</a:t>
                </a:r>
                <a:r>
                  <a:rPr lang="en-US" baseline="-25000" dirty="0"/>
                  <a:t>2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1/5 atm</a:t>
                </a:r>
              </a:p>
              <a:p>
                <a:r>
                  <a:rPr lang="en-US" dirty="0"/>
                  <a:t>Partial pressure of CO 1/5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1/100</m:t>
                    </m:r>
                  </m:oMath>
                </a14:m>
                <a:r>
                  <a:rPr lang="en-US" dirty="0"/>
                  <a:t> atm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C66F4A-B8A8-46D8-9877-2BCCC43F30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968DA3-4652-46D4-84D0-7F82443509C5}"/>
                  </a:ext>
                </a:extLst>
              </p:cNvPr>
              <p:cNvSpPr txBox="1"/>
              <p:nvPr/>
            </p:nvSpPr>
            <p:spPr>
              <a:xfrm>
                <a:off x="2766224" y="5404653"/>
                <a:ext cx="3611551" cy="1453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=0.175×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</m:sup>
                    </m:sSup>
                  </m:oMath>
                </a14:m>
                <a:r>
                  <a:rPr lang="en-US" dirty="0"/>
                  <a:t>m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𝑘𝑇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=−0.466</m:t>
                        </m:r>
                      </m:e>
                    </m:func>
                  </m:oMath>
                </a14:m>
                <a:r>
                  <a:rPr lang="en-US" dirty="0"/>
                  <a:t> eV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int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rot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𝑘𝑇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=74.2 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=0.00018 </m:t>
                    </m:r>
                  </m:oMath>
                </a14:m>
                <a:r>
                  <a:rPr lang="en-US" sz="1400" dirty="0"/>
                  <a:t>eV) from problem 6.24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968DA3-4652-46D4-84D0-7F8244350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224" y="5404653"/>
                <a:ext cx="3611551" cy="1453347"/>
              </a:xfrm>
              <a:prstGeom prst="rect">
                <a:avLst/>
              </a:prstGeom>
              <a:blipFill>
                <a:blip r:embed="rId3"/>
                <a:stretch>
                  <a:fillRect t="-2521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186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881F6-2B5C-47C8-A623-DD104ECBC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Boltzmann statistics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1EACC9-775C-469D-988F-83BCB3CAB2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202593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/>
                  <a:t>  </a:t>
                </a:r>
              </a:p>
              <a:p>
                <a:r>
                  <a:rPr lang="en-US" b="0" dirty="0"/>
                  <a:t>Putting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b="0" dirty="0"/>
                  <a:t> identical balls without labels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) different states (with same energy)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1EACC9-775C-469D-988F-83BCB3CAB2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2025939"/>
              </a:xfrm>
              <a:blipFill>
                <a:blip r:embed="rId2"/>
                <a:stretch>
                  <a:fillRect l="-1391" b="-270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8E965FFC-BFD4-415F-8CF9-67069DF1A56C}"/>
              </a:ext>
            </a:extLst>
          </p:cNvPr>
          <p:cNvSpPr/>
          <p:nvPr/>
        </p:nvSpPr>
        <p:spPr>
          <a:xfrm>
            <a:off x="2431473" y="5223164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B33A4D-BE6A-47E7-98BC-43ABAE134137}"/>
              </a:ext>
            </a:extLst>
          </p:cNvPr>
          <p:cNvSpPr/>
          <p:nvPr/>
        </p:nvSpPr>
        <p:spPr>
          <a:xfrm>
            <a:off x="3034145" y="5223163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AA5368-DE49-4F67-8516-1B9738496833}"/>
              </a:ext>
            </a:extLst>
          </p:cNvPr>
          <p:cNvSpPr/>
          <p:nvPr/>
        </p:nvSpPr>
        <p:spPr>
          <a:xfrm>
            <a:off x="3657600" y="522316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B8753-5687-4FEF-B247-74768A2CE10C}"/>
              </a:ext>
            </a:extLst>
          </p:cNvPr>
          <p:cNvSpPr/>
          <p:nvPr/>
        </p:nvSpPr>
        <p:spPr>
          <a:xfrm>
            <a:off x="4267201" y="5230091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82BAFF-85C4-4DBF-93A0-5F2892788C14}"/>
              </a:ext>
            </a:extLst>
          </p:cNvPr>
          <p:cNvSpPr/>
          <p:nvPr/>
        </p:nvSpPr>
        <p:spPr>
          <a:xfrm>
            <a:off x="4869873" y="5230090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59CE70-99A7-4C7E-89AB-5B9817848FED}"/>
              </a:ext>
            </a:extLst>
          </p:cNvPr>
          <p:cNvSpPr txBox="1"/>
          <p:nvPr/>
        </p:nvSpPr>
        <p:spPr>
          <a:xfrm>
            <a:off x="2237509" y="5818909"/>
            <a:ext cx="3387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1     2      3      4      5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7331827-B7AE-4684-B161-8788D94C8BD2}"/>
              </a:ext>
            </a:extLst>
          </p:cNvPr>
          <p:cNvSpPr/>
          <p:nvPr/>
        </p:nvSpPr>
        <p:spPr>
          <a:xfrm>
            <a:off x="1863436" y="4156364"/>
            <a:ext cx="304800" cy="3048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AFD0EF-FBE3-4E67-88BB-5BEE08EF2CB5}"/>
              </a:ext>
            </a:extLst>
          </p:cNvPr>
          <p:cNvSpPr/>
          <p:nvPr/>
        </p:nvSpPr>
        <p:spPr>
          <a:xfrm>
            <a:off x="2410691" y="4156364"/>
            <a:ext cx="304800" cy="3048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4417C8D3-7C03-4C06-ACE9-5D56C1AB6989}"/>
              </a:ext>
            </a:extLst>
          </p:cNvPr>
          <p:cNvSpPr/>
          <p:nvPr/>
        </p:nvSpPr>
        <p:spPr>
          <a:xfrm>
            <a:off x="2452253" y="4294909"/>
            <a:ext cx="1323110" cy="914400"/>
          </a:xfrm>
          <a:prstGeom prst="arc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E9FF0D-A51E-406C-BE28-A9BA900BD79D}"/>
              </a:ext>
            </a:extLst>
          </p:cNvPr>
          <p:cNvSpPr txBox="1"/>
          <p:nvPr/>
        </p:nvSpPr>
        <p:spPr>
          <a:xfrm>
            <a:off x="6248400" y="4052455"/>
            <a:ext cx="22669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Boxes have labels – they are different states.</a:t>
            </a:r>
          </a:p>
          <a:p>
            <a:endParaRPr lang="en-US" dirty="0"/>
          </a:p>
          <a:p>
            <a:r>
              <a:rPr lang="en-US" dirty="0"/>
              <a:t>Balls are the same, indistinguishable.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8D3C3A-A54A-44E0-BFFC-D2612AE3F4FD}"/>
                  </a:ext>
                </a:extLst>
              </p:cNvPr>
              <p:cNvSpPr txBox="1"/>
              <p:nvPr/>
            </p:nvSpPr>
            <p:spPr>
              <a:xfrm>
                <a:off x="145473" y="5112327"/>
                <a:ext cx="1814944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=12.5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8D3C3A-A54A-44E0-BFFC-D2612AE3F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73" y="5112327"/>
                <a:ext cx="1814944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544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881F6-2B5C-47C8-A623-DD104ECBC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Bose 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1EACC9-775C-469D-988F-83BCB3CAB2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2165242"/>
                <a:ext cx="7886700" cy="202593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Putting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b="0" dirty="0"/>
                  <a:t> identical balls without labels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different states, each state can be occupied with 0, 1, 2, …, balls.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1EACC9-775C-469D-988F-83BCB3CAB2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165242"/>
                <a:ext cx="7886700" cy="2025939"/>
              </a:xfrm>
              <a:blipFill>
                <a:blip r:embed="rId2"/>
                <a:stretch>
                  <a:fillRect l="-1391" r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8E965FFC-BFD4-415F-8CF9-67069DF1A56C}"/>
              </a:ext>
            </a:extLst>
          </p:cNvPr>
          <p:cNvSpPr/>
          <p:nvPr/>
        </p:nvSpPr>
        <p:spPr>
          <a:xfrm>
            <a:off x="2431473" y="5223164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B33A4D-BE6A-47E7-98BC-43ABAE134137}"/>
              </a:ext>
            </a:extLst>
          </p:cNvPr>
          <p:cNvSpPr/>
          <p:nvPr/>
        </p:nvSpPr>
        <p:spPr>
          <a:xfrm>
            <a:off x="3034145" y="5223163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AA5368-DE49-4F67-8516-1B9738496833}"/>
              </a:ext>
            </a:extLst>
          </p:cNvPr>
          <p:cNvSpPr/>
          <p:nvPr/>
        </p:nvSpPr>
        <p:spPr>
          <a:xfrm>
            <a:off x="3657600" y="522316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B8753-5687-4FEF-B247-74768A2CE10C}"/>
              </a:ext>
            </a:extLst>
          </p:cNvPr>
          <p:cNvSpPr/>
          <p:nvPr/>
        </p:nvSpPr>
        <p:spPr>
          <a:xfrm>
            <a:off x="4267201" y="5230091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82BAFF-85C4-4DBF-93A0-5F2892788C14}"/>
              </a:ext>
            </a:extLst>
          </p:cNvPr>
          <p:cNvSpPr/>
          <p:nvPr/>
        </p:nvSpPr>
        <p:spPr>
          <a:xfrm>
            <a:off x="4869873" y="5230090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59CE70-99A7-4C7E-89AB-5B9817848FED}"/>
              </a:ext>
            </a:extLst>
          </p:cNvPr>
          <p:cNvSpPr txBox="1"/>
          <p:nvPr/>
        </p:nvSpPr>
        <p:spPr>
          <a:xfrm>
            <a:off x="2237509" y="5818909"/>
            <a:ext cx="3387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1     2      3      4      5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7331827-B7AE-4684-B161-8788D94C8BD2}"/>
              </a:ext>
            </a:extLst>
          </p:cNvPr>
          <p:cNvSpPr/>
          <p:nvPr/>
        </p:nvSpPr>
        <p:spPr>
          <a:xfrm>
            <a:off x="1863436" y="4156364"/>
            <a:ext cx="304800" cy="3048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AFD0EF-FBE3-4E67-88BB-5BEE08EF2CB5}"/>
              </a:ext>
            </a:extLst>
          </p:cNvPr>
          <p:cNvSpPr/>
          <p:nvPr/>
        </p:nvSpPr>
        <p:spPr>
          <a:xfrm>
            <a:off x="2410691" y="4156364"/>
            <a:ext cx="304800" cy="3048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4417C8D3-7C03-4C06-ACE9-5D56C1AB6989}"/>
              </a:ext>
            </a:extLst>
          </p:cNvPr>
          <p:cNvSpPr/>
          <p:nvPr/>
        </p:nvSpPr>
        <p:spPr>
          <a:xfrm>
            <a:off x="2452253" y="4294909"/>
            <a:ext cx="1323110" cy="914400"/>
          </a:xfrm>
          <a:prstGeom prst="arc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8E9FF0D-A51E-406C-BE28-A9BA900BD79D}"/>
                  </a:ext>
                </a:extLst>
              </p:cNvPr>
              <p:cNvSpPr txBox="1"/>
              <p:nvPr/>
            </p:nvSpPr>
            <p:spPr>
              <a:xfrm>
                <a:off x="6248400" y="4052455"/>
                <a:ext cx="226695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Boxes having labels – they are different states.</a:t>
                </a:r>
              </a:p>
              <a:p>
                <a:endParaRPr lang="en-US" dirty="0"/>
              </a:p>
              <a:p>
                <a:r>
                  <a:rPr lang="en-US" dirty="0"/>
                  <a:t>Balls are the same, indistinguishable.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/>
                  <a:t>: degeneracy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8E9FF0D-A51E-406C-BE28-A9BA900BD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052455"/>
                <a:ext cx="2266950" cy="2862322"/>
              </a:xfrm>
              <a:prstGeom prst="rect">
                <a:avLst/>
              </a:prstGeom>
              <a:blipFill>
                <a:blip r:embed="rId3"/>
                <a:stretch>
                  <a:fillRect l="-2151" t="-1279" b="-255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B107B07-8392-4E0E-ABAC-7DB3C4F0FE9B}"/>
              </a:ext>
            </a:extLst>
          </p:cNvPr>
          <p:cNvSpPr txBox="1"/>
          <p:nvPr/>
        </p:nvSpPr>
        <p:spPr>
          <a:xfrm>
            <a:off x="5327073" y="526473"/>
            <a:ext cx="31882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11000"/>
            </a:pPr>
            <a:r>
              <a:rPr lang="en-US" dirty="0"/>
              <a:t>  01010  20000</a:t>
            </a:r>
          </a:p>
          <a:p>
            <a:pPr marL="342900" indent="-342900">
              <a:buAutoNum type="arabicPlain" startAt="10100"/>
            </a:pPr>
            <a:r>
              <a:rPr lang="en-US" dirty="0"/>
              <a:t>  01001  02000</a:t>
            </a:r>
          </a:p>
          <a:p>
            <a:pPr marL="342900" indent="-342900">
              <a:buAutoNum type="arabicPlain" startAt="10010"/>
            </a:pPr>
            <a:r>
              <a:rPr lang="en-US" dirty="0"/>
              <a:t>  00110  00200</a:t>
            </a:r>
          </a:p>
          <a:p>
            <a:pPr marL="342900" indent="-342900">
              <a:buAutoNum type="arabicPlain" startAt="10001"/>
            </a:pPr>
            <a:r>
              <a:rPr lang="en-US" dirty="0"/>
              <a:t>  00101  00020</a:t>
            </a:r>
          </a:p>
          <a:p>
            <a:r>
              <a:rPr lang="en-US" dirty="0"/>
              <a:t>01100  00011  00002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2F98CE-3BBB-4766-9DA3-DD290CBF3E11}"/>
                  </a:ext>
                </a:extLst>
              </p:cNvPr>
              <p:cNvSpPr txBox="1"/>
              <p:nvPr/>
            </p:nvSpPr>
            <p:spPr>
              <a:xfrm>
                <a:off x="547329" y="5298124"/>
                <a:ext cx="1539586" cy="1133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2F98CE-3BBB-4766-9DA3-DD290CBF3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29" y="5298124"/>
                <a:ext cx="1539586" cy="11330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8330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881F6-2B5C-47C8-A623-DD104ECBC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 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1EACC9-775C-469D-988F-83BCB3CAB2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2141795"/>
                <a:ext cx="7886700" cy="202593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Putting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b="0" dirty="0"/>
                  <a:t> identical balls without labels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different states, not more than 1 ball in each state (Pauli exclusion).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1EACC9-775C-469D-988F-83BCB3CAB2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141795"/>
                <a:ext cx="7886700" cy="2025939"/>
              </a:xfrm>
              <a:blipFill>
                <a:blip r:embed="rId2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8E965FFC-BFD4-415F-8CF9-67069DF1A56C}"/>
              </a:ext>
            </a:extLst>
          </p:cNvPr>
          <p:cNvSpPr/>
          <p:nvPr/>
        </p:nvSpPr>
        <p:spPr>
          <a:xfrm>
            <a:off x="2431473" y="5223164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B33A4D-BE6A-47E7-98BC-43ABAE134137}"/>
              </a:ext>
            </a:extLst>
          </p:cNvPr>
          <p:cNvSpPr/>
          <p:nvPr/>
        </p:nvSpPr>
        <p:spPr>
          <a:xfrm>
            <a:off x="3034145" y="5223163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AA5368-DE49-4F67-8516-1B9738496833}"/>
              </a:ext>
            </a:extLst>
          </p:cNvPr>
          <p:cNvSpPr/>
          <p:nvPr/>
        </p:nvSpPr>
        <p:spPr>
          <a:xfrm>
            <a:off x="3657600" y="5223165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B8753-5687-4FEF-B247-74768A2CE10C}"/>
              </a:ext>
            </a:extLst>
          </p:cNvPr>
          <p:cNvSpPr/>
          <p:nvPr/>
        </p:nvSpPr>
        <p:spPr>
          <a:xfrm>
            <a:off x="4267201" y="5230091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82BAFF-85C4-4DBF-93A0-5F2892788C14}"/>
              </a:ext>
            </a:extLst>
          </p:cNvPr>
          <p:cNvSpPr/>
          <p:nvPr/>
        </p:nvSpPr>
        <p:spPr>
          <a:xfrm>
            <a:off x="4869873" y="5230090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59CE70-99A7-4C7E-89AB-5B9817848FED}"/>
              </a:ext>
            </a:extLst>
          </p:cNvPr>
          <p:cNvSpPr txBox="1"/>
          <p:nvPr/>
        </p:nvSpPr>
        <p:spPr>
          <a:xfrm>
            <a:off x="2237509" y="5818909"/>
            <a:ext cx="3387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1     2      3      4      5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7331827-B7AE-4684-B161-8788D94C8BD2}"/>
              </a:ext>
            </a:extLst>
          </p:cNvPr>
          <p:cNvSpPr/>
          <p:nvPr/>
        </p:nvSpPr>
        <p:spPr>
          <a:xfrm>
            <a:off x="1863436" y="4156364"/>
            <a:ext cx="304800" cy="3048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AFD0EF-FBE3-4E67-88BB-5BEE08EF2CB5}"/>
              </a:ext>
            </a:extLst>
          </p:cNvPr>
          <p:cNvSpPr/>
          <p:nvPr/>
        </p:nvSpPr>
        <p:spPr>
          <a:xfrm>
            <a:off x="2410691" y="4156364"/>
            <a:ext cx="304800" cy="3048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4417C8D3-7C03-4C06-ACE9-5D56C1AB6989}"/>
              </a:ext>
            </a:extLst>
          </p:cNvPr>
          <p:cNvSpPr/>
          <p:nvPr/>
        </p:nvSpPr>
        <p:spPr>
          <a:xfrm>
            <a:off x="2452253" y="4294909"/>
            <a:ext cx="1323110" cy="914400"/>
          </a:xfrm>
          <a:prstGeom prst="arc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E9FF0D-A51E-406C-BE28-A9BA900BD79D}"/>
              </a:ext>
            </a:extLst>
          </p:cNvPr>
          <p:cNvSpPr txBox="1"/>
          <p:nvPr/>
        </p:nvSpPr>
        <p:spPr>
          <a:xfrm>
            <a:off x="6248400" y="4052455"/>
            <a:ext cx="22669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Boxes having labels – they are different states.</a:t>
            </a:r>
          </a:p>
          <a:p>
            <a:endParaRPr lang="en-US" dirty="0"/>
          </a:p>
          <a:p>
            <a:r>
              <a:rPr lang="en-US" dirty="0"/>
              <a:t>Balls are the same, indistinguishable.  Cannot put more than one ball is a box.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107B07-8392-4E0E-ABAC-7DB3C4F0FE9B}"/>
              </a:ext>
            </a:extLst>
          </p:cNvPr>
          <p:cNvSpPr txBox="1"/>
          <p:nvPr/>
        </p:nvSpPr>
        <p:spPr>
          <a:xfrm>
            <a:off x="5327073" y="526473"/>
            <a:ext cx="31882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11000"/>
            </a:pPr>
            <a:r>
              <a:rPr lang="en-US" dirty="0"/>
              <a:t>  01010  20000</a:t>
            </a:r>
          </a:p>
          <a:p>
            <a:pPr marL="342900" indent="-342900">
              <a:buAutoNum type="arabicPlain" startAt="10100"/>
            </a:pPr>
            <a:r>
              <a:rPr lang="en-US" dirty="0"/>
              <a:t>  01001  02000</a:t>
            </a:r>
          </a:p>
          <a:p>
            <a:pPr marL="342900" indent="-342900">
              <a:buAutoNum type="arabicPlain" startAt="10010"/>
            </a:pPr>
            <a:r>
              <a:rPr lang="en-US" dirty="0"/>
              <a:t>  00110  00200</a:t>
            </a:r>
          </a:p>
          <a:p>
            <a:pPr marL="342900" indent="-342900">
              <a:buAutoNum type="arabicPlain" startAt="10001"/>
            </a:pPr>
            <a:r>
              <a:rPr lang="en-US" dirty="0"/>
              <a:t>  00101  00020</a:t>
            </a:r>
          </a:p>
          <a:p>
            <a:r>
              <a:rPr lang="en-US" dirty="0"/>
              <a:t>01100  00011  00002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2F98CE-3BBB-4766-9DA3-DD290CBF3E11}"/>
                  </a:ext>
                </a:extLst>
              </p:cNvPr>
              <p:cNvSpPr txBox="1"/>
              <p:nvPr/>
            </p:nvSpPr>
            <p:spPr>
              <a:xfrm>
                <a:off x="628650" y="5306291"/>
                <a:ext cx="1191950" cy="790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       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2F98CE-3BBB-4766-9DA3-DD290CBF3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306291"/>
                <a:ext cx="1191950" cy="790601"/>
              </a:xfrm>
              <a:prstGeom prst="rect">
                <a:avLst/>
              </a:prstGeom>
              <a:blipFill>
                <a:blip r:embed="rId3"/>
                <a:stretch>
                  <a:fillRect l="-4082" b="-1076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D5CAAD8-D46A-4AAB-A585-F02D11549BDF}"/>
              </a:ext>
            </a:extLst>
          </p:cNvPr>
          <p:cNvCxnSpPr/>
          <p:nvPr/>
        </p:nvCxnSpPr>
        <p:spPr>
          <a:xfrm>
            <a:off x="7045036" y="311727"/>
            <a:ext cx="1108363" cy="18810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194D8A-BC27-4414-A3A2-3C7E3E0AD3E7}"/>
              </a:ext>
            </a:extLst>
          </p:cNvPr>
          <p:cNvCxnSpPr/>
          <p:nvPr/>
        </p:nvCxnSpPr>
        <p:spPr>
          <a:xfrm flipH="1">
            <a:off x="7349836" y="297873"/>
            <a:ext cx="574964" cy="21096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471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EE6F1-A785-4889-8AB0-72EF0DBC2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and 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AC37A5-885F-456A-8B9F-C9A2A420A9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Bose particle (like photon, phonon, Higgs, </a:t>
                </a:r>
                <a:r>
                  <a:rPr lang="en-US" baseline="30000" dirty="0"/>
                  <a:t>4</a:t>
                </a:r>
                <a:r>
                  <a:rPr lang="en-US" dirty="0"/>
                  <a:t>He) wave functions must be symmetric with respect to particle permutation, the spin is 0 or integer (in units of Planck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Fermi particle (like electron, p, n, </a:t>
                </a:r>
                <a:r>
                  <a:rPr lang="en-US" baseline="30000" dirty="0"/>
                  <a:t>3</a:t>
                </a:r>
                <a:r>
                  <a:rPr lang="en-US" dirty="0"/>
                  <a:t>He), wave functions must be antisymmetric with respect to particle permutation, the spin is 1/2 or half integers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AC37A5-885F-456A-8B9F-C9A2A420A9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381" r="-464" b="-14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945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2659</TotalTime>
  <Words>842</Words>
  <Application>Microsoft Office PowerPoint</Application>
  <PresentationFormat>On-screen Show (4:3)</PresentationFormat>
  <Paragraphs>142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Verdana</vt:lpstr>
      <vt:lpstr>Office Theme</vt:lpstr>
      <vt:lpstr>Week 11   Quantum Statistics</vt:lpstr>
      <vt:lpstr>Gibbs factor/grand canonical ensemble</vt:lpstr>
      <vt:lpstr>Hemoglobin with O2</vt:lpstr>
      <vt:lpstr>Carbon monoxide poisoning</vt:lpstr>
      <vt:lpstr>Chemical potential of ideal gas</vt:lpstr>
      <vt:lpstr>Boltzmann statistics</vt:lpstr>
      <vt:lpstr>Bose statistics</vt:lpstr>
      <vt:lpstr>Fermi statistics</vt:lpstr>
      <vt:lpstr>Spin and statistics</vt:lpstr>
      <vt:lpstr>When Boltzmann counting Z=1/N! Z_1^N is valid?</vt:lpstr>
      <vt:lpstr>Particle number distribution</vt:lpstr>
      <vt:lpstr>Fermi-Dirac distribution</vt:lpstr>
      <vt:lpstr>Fermi-Dirac distribution for fermions</vt:lpstr>
      <vt:lpstr>Bose-Einstein distribution</vt:lpstr>
      <vt:lpstr>Compute the average n</vt:lpstr>
      <vt:lpstr>Boltzmann distribution</vt:lpstr>
      <vt:lpstr>Tutorial problems</vt:lpstr>
      <vt:lpstr>Tutorial problem 6.44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PC2230, Thermodynamics and Statistical Mechanics</dc:title>
  <dc:creator>Wang Jian-Sheng</dc:creator>
  <cp:lastModifiedBy>Wang Jian-Sheng</cp:lastModifiedBy>
  <cp:revision>120</cp:revision>
  <dcterms:created xsi:type="dcterms:W3CDTF">2021-10-08T06:30:06Z</dcterms:created>
  <dcterms:modified xsi:type="dcterms:W3CDTF">2024-04-01T03:21:01Z</dcterms:modified>
</cp:coreProperties>
</file>