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FEC82-ABA5-4655-8CF5-D8005B4F7B5D}" v="32" dt="2024-03-18T02:47:12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5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Jian-Sheng" userId="7d25d710-0931-49a3-acef-49192cec40f2" providerId="ADAL" clId="{745FEC82-ABA5-4655-8CF5-D8005B4F7B5D}"/>
    <pc:docChg chg="custSel modSld">
      <pc:chgData name="Wang Jian-Sheng" userId="7d25d710-0931-49a3-acef-49192cec40f2" providerId="ADAL" clId="{745FEC82-ABA5-4655-8CF5-D8005B4F7B5D}" dt="2024-03-18T02:47:34.028" v="72" actId="1037"/>
      <pc:docMkLst>
        <pc:docMk/>
      </pc:docMkLst>
      <pc:sldChg chg="modSp mod">
        <pc:chgData name="Wang Jian-Sheng" userId="7d25d710-0931-49a3-acef-49192cec40f2" providerId="ADAL" clId="{745FEC82-ABA5-4655-8CF5-D8005B4F7B5D}" dt="2024-03-18T02:03:51.252" v="0" actId="20577"/>
        <pc:sldMkLst>
          <pc:docMk/>
          <pc:sldMk cId="2153188837" sldId="258"/>
        </pc:sldMkLst>
        <pc:spChg chg="mod">
          <ac:chgData name="Wang Jian-Sheng" userId="7d25d710-0931-49a3-acef-49192cec40f2" providerId="ADAL" clId="{745FEC82-ABA5-4655-8CF5-D8005B4F7B5D}" dt="2024-03-18T02:03:51.252" v="0" actId="20577"/>
          <ac:spMkLst>
            <pc:docMk/>
            <pc:sldMk cId="2153188837" sldId="258"/>
            <ac:spMk id="4" creationId="{FE2F1026-AD94-4412-BD4F-59BB80E5138D}"/>
          </ac:spMkLst>
        </pc:spChg>
      </pc:sldChg>
      <pc:sldChg chg="addSp modSp mod">
        <pc:chgData name="Wang Jian-Sheng" userId="7d25d710-0931-49a3-acef-49192cec40f2" providerId="ADAL" clId="{745FEC82-ABA5-4655-8CF5-D8005B4F7B5D}" dt="2024-03-18T02:47:34.028" v="72" actId="1037"/>
        <pc:sldMkLst>
          <pc:docMk/>
          <pc:sldMk cId="2053263202" sldId="259"/>
        </pc:sldMkLst>
        <pc:spChg chg="add mod">
          <ac:chgData name="Wang Jian-Sheng" userId="7d25d710-0931-49a3-acef-49192cec40f2" providerId="ADAL" clId="{745FEC82-ABA5-4655-8CF5-D8005B4F7B5D}" dt="2024-03-18T02:47:34.028" v="72" actId="1037"/>
          <ac:spMkLst>
            <pc:docMk/>
            <pc:sldMk cId="2053263202" sldId="259"/>
            <ac:spMk id="8" creationId="{643EE165-C9EA-5A4E-C8C1-9ADADEE53363}"/>
          </ac:spMkLst>
        </pc:spChg>
      </pc:sldChg>
      <pc:sldChg chg="modSp">
        <pc:chgData name="Wang Jian-Sheng" userId="7d25d710-0931-49a3-acef-49192cec40f2" providerId="ADAL" clId="{745FEC82-ABA5-4655-8CF5-D8005B4F7B5D}" dt="2024-03-18T02:09:35.571" v="15" actId="20577"/>
        <pc:sldMkLst>
          <pc:docMk/>
          <pc:sldMk cId="3555545665" sldId="261"/>
        </pc:sldMkLst>
        <pc:spChg chg="mod">
          <ac:chgData name="Wang Jian-Sheng" userId="7d25d710-0931-49a3-acef-49192cec40f2" providerId="ADAL" clId="{745FEC82-ABA5-4655-8CF5-D8005B4F7B5D}" dt="2024-03-18T02:09:35.571" v="15" actId="20577"/>
          <ac:spMkLst>
            <pc:docMk/>
            <pc:sldMk cId="3555545665" sldId="261"/>
            <ac:spMk id="3" creationId="{F6A2399F-87FB-4D43-811E-817F496674DC}"/>
          </ac:spMkLst>
        </pc:spChg>
      </pc:sldChg>
      <pc:sldChg chg="modSp">
        <pc:chgData name="Wang Jian-Sheng" userId="7d25d710-0931-49a3-acef-49192cec40f2" providerId="ADAL" clId="{745FEC82-ABA5-4655-8CF5-D8005B4F7B5D}" dt="2024-03-18T02:09:53.322" v="17" actId="20577"/>
        <pc:sldMkLst>
          <pc:docMk/>
          <pc:sldMk cId="659576354" sldId="262"/>
        </pc:sldMkLst>
        <pc:spChg chg="mod">
          <ac:chgData name="Wang Jian-Sheng" userId="7d25d710-0931-49a3-acef-49192cec40f2" providerId="ADAL" clId="{745FEC82-ABA5-4655-8CF5-D8005B4F7B5D}" dt="2024-03-18T02:09:53.322" v="17" actId="20577"/>
          <ac:spMkLst>
            <pc:docMk/>
            <pc:sldMk cId="659576354" sldId="262"/>
            <ac:spMk id="3" creationId="{104D53DA-DCFF-4577-BF9E-82B414E1F9FE}"/>
          </ac:spMkLst>
        </pc:spChg>
      </pc:sldChg>
      <pc:sldChg chg="modSp">
        <pc:chgData name="Wang Jian-Sheng" userId="7d25d710-0931-49a3-acef-49192cec40f2" providerId="ADAL" clId="{745FEC82-ABA5-4655-8CF5-D8005B4F7B5D}" dt="2024-03-18T02:15:49.443" v="28" actId="20577"/>
        <pc:sldMkLst>
          <pc:docMk/>
          <pc:sldMk cId="3824432114" sldId="270"/>
        </pc:sldMkLst>
        <pc:spChg chg="mod">
          <ac:chgData name="Wang Jian-Sheng" userId="7d25d710-0931-49a3-acef-49192cec40f2" providerId="ADAL" clId="{745FEC82-ABA5-4655-8CF5-D8005B4F7B5D}" dt="2024-03-18T02:15:49.443" v="28" actId="20577"/>
          <ac:spMkLst>
            <pc:docMk/>
            <pc:sldMk cId="3824432114" sldId="270"/>
            <ac:spMk id="3" creationId="{D4B73837-4A30-4BFF-BF83-DD338AF3D1A8}"/>
          </ac:spMkLst>
        </pc:spChg>
      </pc:sldChg>
      <pc:sldChg chg="modSp mod">
        <pc:chgData name="Wang Jian-Sheng" userId="7d25d710-0931-49a3-acef-49192cec40f2" providerId="ADAL" clId="{745FEC82-ABA5-4655-8CF5-D8005B4F7B5D}" dt="2024-03-18T02:17:07.075" v="35" actId="20577"/>
        <pc:sldMkLst>
          <pc:docMk/>
          <pc:sldMk cId="3787783786" sldId="273"/>
        </pc:sldMkLst>
        <pc:spChg chg="mod">
          <ac:chgData name="Wang Jian-Sheng" userId="7d25d710-0931-49a3-acef-49192cec40f2" providerId="ADAL" clId="{745FEC82-ABA5-4655-8CF5-D8005B4F7B5D}" dt="2024-03-18T02:16:44.608" v="32" actId="313"/>
          <ac:spMkLst>
            <pc:docMk/>
            <pc:sldMk cId="3787783786" sldId="273"/>
            <ac:spMk id="2" creationId="{E5A9FE01-67E2-48E7-9BFE-0746CB3392C8}"/>
          </ac:spMkLst>
        </pc:spChg>
        <pc:spChg chg="mod">
          <ac:chgData name="Wang Jian-Sheng" userId="7d25d710-0931-49a3-acef-49192cec40f2" providerId="ADAL" clId="{745FEC82-ABA5-4655-8CF5-D8005B4F7B5D}" dt="2024-03-18T02:17:07.075" v="35" actId="20577"/>
          <ac:spMkLst>
            <pc:docMk/>
            <pc:sldMk cId="3787783786" sldId="273"/>
            <ac:spMk id="20" creationId="{56CF2509-0D20-4905-AE51-EF885FAA54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311A-5F4A-4C27-A6DF-FFA8F2822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712E-843F-467F-BF38-250FC091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F94C-8A6A-45FE-82A9-DD9AF81D1A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8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7" Type="http://schemas.openxmlformats.org/officeDocument/2006/relationships/image" Target="../media/image2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4" Type="http://schemas.openxmlformats.org/officeDocument/2006/relationships/image" Target="../media/image15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90.png"/><Relationship Id="rId7" Type="http://schemas.openxmlformats.org/officeDocument/2006/relationships/image" Target="../media/image30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Relationship Id="rId9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2F1026-AD94-4412-BD4F-59BB80E51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114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Week 9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Boltzmann Statistics</a:t>
            </a:r>
          </a:p>
        </p:txBody>
      </p:sp>
    </p:spTree>
    <p:extLst>
      <p:ext uri="{BB962C8B-B14F-4D97-AF65-F5344CB8AC3E}">
        <p14:creationId xmlns:p14="http://schemas.microsoft.com/office/powerpoint/2010/main" val="215318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9115-A6EF-4F35-B26F-DFD012D2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86432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Paramagnet, 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ED1A9A-DA3A-48FE-8482-5604944AD2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4962" y="2305849"/>
                <a:ext cx="78867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Energy of a single spin: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=+1</m:t>
                    </m:r>
                  </m:oMath>
                </a14:m>
                <a:r>
                  <a:rPr lang="en-US" dirty="0"/>
                  <a:t>, down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Partition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=±</m:t>
                        </m:r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𝛽𝜇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Probability 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r>
                  <a:rPr lang="en-US" dirty="0"/>
                  <a:t>, down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Average energy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tanh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𝛽𝜇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</m:fun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𝐵𝑀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Magnetization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ED1A9A-DA3A-48FE-8482-5604944AD2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4962" y="2305849"/>
                <a:ext cx="7886700" cy="4351338"/>
              </a:xfrm>
              <a:blipFill>
                <a:blip r:embed="rId2"/>
                <a:stretch>
                  <a:fillRect l="-4096" t="-3501" b="-1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C6AF748-3494-4988-A469-519A22BA7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810" y="363213"/>
            <a:ext cx="3139712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6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D0AF-6613-4F0D-9C34-96A25F08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of diatomic molecules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19BAC0-42C1-4963-B3CF-C563C10A0F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4736" y="1832156"/>
                <a:ext cx="4374424" cy="4424952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en-US" sz="2400" dirty="0"/>
              </a:p>
              <a:p>
                <a:r>
                  <a:rPr lang="en-US" dirty="0"/>
                  <a:t>Allowed energy of asymmetric diatomic molecules (such as CO or HCl)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Partition function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ot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19BAC0-42C1-4963-B3CF-C563C10A0F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736" y="1832156"/>
                <a:ext cx="4374424" cy="4424952"/>
              </a:xfrm>
              <a:blipFill>
                <a:blip r:embed="rId2"/>
                <a:stretch>
                  <a:fillRect l="-2228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0A7F2E9-AA8A-4908-9084-367145888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2" y="1224193"/>
            <a:ext cx="3539836" cy="24161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6DBBB3-B321-484B-9D4C-BE58F870C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346" y="4322293"/>
            <a:ext cx="4765441" cy="207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4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AD8B28D-CED0-43CD-8A73-6B5348AF7F9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rot</m:t>
                        </m:r>
                      </m:sub>
                    </m:sSub>
                  </m:oMath>
                </a14:m>
                <a:r>
                  <a:rPr lang="en-US" dirty="0"/>
                  <a:t> high-temperature limit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AD8B28D-CED0-43CD-8A73-6B5348AF7F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30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049A21-0975-49F0-B0B7-E547A68DA1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Partition function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ot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large,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small! 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rot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nary>
                            <m:naryPr>
                              <m:limLoc m:val="undOv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𝑑𝑗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Average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rot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049A21-0975-49F0-B0B7-E547A68DA1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684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F927-71B0-43C7-994D-563CAF64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Identical atoms, such as N</a:t>
            </a:r>
            <a:r>
              <a:rPr lang="en-US" baseline="-25000" dirty="0"/>
              <a:t>2</a:t>
            </a:r>
            <a:r>
              <a:rPr lang="en-US" dirty="0"/>
              <a:t> or O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935EB-44AB-42F2-983A-F6AF71373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Half smaller in number of state.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rot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identical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atoms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Rotational degrees of freedom, linear molecules,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F935EB-44AB-42F2-983A-F6AF71373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52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3625-65D3-426C-9EA9-5CA6C0B4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equipartition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B73837-4A30-4BFF-BF83-DD338AF3D1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any quadratic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the thermal average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   The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can be momentum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or angular momentum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etc. </a:t>
                </a:r>
              </a:p>
              <a:p>
                <a:endParaRPr lang="en-US" dirty="0"/>
              </a:p>
              <a:p>
                <a:r>
                  <a:rPr lang="en-US" dirty="0"/>
                  <a:t>E.g., spring with force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or kinetic energy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with mass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, or rotation energy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/(2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: moment of inertia)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B73837-4A30-4BFF-BF83-DD338AF3D1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1" b="-36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43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CBD0AEA5-FFD0-4E27-B952-24D5AABA0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161" y="3931289"/>
            <a:ext cx="6544839" cy="27347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6C06503-DC4D-45BF-ACFF-CB3A83E2A5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“Counting states” over a continuous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6C06503-DC4D-45BF-ACFF-CB3A83E2A5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20B7C-4223-4255-BC8B-D12EDA918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9" y="3255819"/>
                <a:ext cx="4579802" cy="2990383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e>
                      </m:nary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20B7C-4223-4255-BC8B-D12EDA918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9" y="3255819"/>
                <a:ext cx="4579802" cy="2990383"/>
              </a:xfrm>
              <a:blipFill>
                <a:blip r:embed="rId4"/>
                <a:stretch>
                  <a:fillRect t="-34012" r="-3063" b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E48A4E-B155-4157-8623-6BBA1F4E0E74}"/>
              </a:ext>
            </a:extLst>
          </p:cNvPr>
          <p:cNvCxnSpPr>
            <a:cxnSpLocks/>
          </p:cNvCxnSpPr>
          <p:nvPr/>
        </p:nvCxnSpPr>
        <p:spPr>
          <a:xfrm>
            <a:off x="628650" y="2192977"/>
            <a:ext cx="730307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C1603-B9F5-42F7-BE4E-70DBBB52C55E}"/>
              </a:ext>
            </a:extLst>
          </p:cNvPr>
          <p:cNvCxnSpPr/>
          <p:nvPr/>
        </p:nvCxnSpPr>
        <p:spPr>
          <a:xfrm>
            <a:off x="789709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09308E-B879-4A68-A16D-D6DE579C0149}"/>
              </a:ext>
            </a:extLst>
          </p:cNvPr>
          <p:cNvCxnSpPr/>
          <p:nvPr/>
        </p:nvCxnSpPr>
        <p:spPr>
          <a:xfrm>
            <a:off x="962890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C19280-7361-4F8B-920C-1699EA67D723}"/>
              </a:ext>
            </a:extLst>
          </p:cNvPr>
          <p:cNvCxnSpPr/>
          <p:nvPr/>
        </p:nvCxnSpPr>
        <p:spPr>
          <a:xfrm>
            <a:off x="1143001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020EA-4AA4-47B4-A971-B9DAA8876D1A}"/>
              </a:ext>
            </a:extLst>
          </p:cNvPr>
          <p:cNvCxnSpPr/>
          <p:nvPr/>
        </p:nvCxnSpPr>
        <p:spPr>
          <a:xfrm>
            <a:off x="1316182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1C1D87-C647-40F0-97B1-0D3E1B9DCD28}"/>
              </a:ext>
            </a:extLst>
          </p:cNvPr>
          <p:cNvCxnSpPr/>
          <p:nvPr/>
        </p:nvCxnSpPr>
        <p:spPr>
          <a:xfrm>
            <a:off x="1496291" y="2112819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A57710-D2F1-4B87-806A-4EEF26080B33}"/>
              </a:ext>
            </a:extLst>
          </p:cNvPr>
          <p:cNvCxnSpPr/>
          <p:nvPr/>
        </p:nvCxnSpPr>
        <p:spPr>
          <a:xfrm>
            <a:off x="1669472" y="2112819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360868-1FD0-4F35-8694-5F18F238DCBF}"/>
              </a:ext>
            </a:extLst>
          </p:cNvPr>
          <p:cNvCxnSpPr/>
          <p:nvPr/>
        </p:nvCxnSpPr>
        <p:spPr>
          <a:xfrm>
            <a:off x="1849583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C1FFB3-9059-43DC-9909-53706452FF38}"/>
              </a:ext>
            </a:extLst>
          </p:cNvPr>
          <p:cNvCxnSpPr/>
          <p:nvPr/>
        </p:nvCxnSpPr>
        <p:spPr>
          <a:xfrm>
            <a:off x="2022764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E90E76-F63D-4D71-823C-C63D355ABE26}"/>
              </a:ext>
            </a:extLst>
          </p:cNvPr>
          <p:cNvCxnSpPr/>
          <p:nvPr/>
        </p:nvCxnSpPr>
        <p:spPr>
          <a:xfrm>
            <a:off x="2195945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7A0C28C-7CEB-4651-B432-DFC2218D7AAF}"/>
              </a:ext>
            </a:extLst>
          </p:cNvPr>
          <p:cNvCxnSpPr/>
          <p:nvPr/>
        </p:nvCxnSpPr>
        <p:spPr>
          <a:xfrm>
            <a:off x="2369126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52B303-F280-406A-B3DA-7BE379721464}"/>
              </a:ext>
            </a:extLst>
          </p:cNvPr>
          <p:cNvCxnSpPr/>
          <p:nvPr/>
        </p:nvCxnSpPr>
        <p:spPr>
          <a:xfrm>
            <a:off x="2549237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016E0F-4E81-4540-BE7B-CCCE6BD9647F}"/>
              </a:ext>
            </a:extLst>
          </p:cNvPr>
          <p:cNvCxnSpPr/>
          <p:nvPr/>
        </p:nvCxnSpPr>
        <p:spPr>
          <a:xfrm>
            <a:off x="2722418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C21DDDA-D4F4-42C9-A29D-DE4E9B467A3D}"/>
              </a:ext>
            </a:extLst>
          </p:cNvPr>
          <p:cNvCxnSpPr/>
          <p:nvPr/>
        </p:nvCxnSpPr>
        <p:spPr>
          <a:xfrm>
            <a:off x="2902527" y="211974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887A5A-726E-48DE-B3E4-64660C06383E}"/>
              </a:ext>
            </a:extLst>
          </p:cNvPr>
          <p:cNvCxnSpPr/>
          <p:nvPr/>
        </p:nvCxnSpPr>
        <p:spPr>
          <a:xfrm>
            <a:off x="3075708" y="211974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BA5E58-DBEE-43F8-AE07-F2C5AA2C0CEA}"/>
              </a:ext>
            </a:extLst>
          </p:cNvPr>
          <p:cNvCxnSpPr/>
          <p:nvPr/>
        </p:nvCxnSpPr>
        <p:spPr>
          <a:xfrm>
            <a:off x="3255819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1E3AE7-85BE-4EC8-8CD6-C07CB6546044}"/>
              </a:ext>
            </a:extLst>
          </p:cNvPr>
          <p:cNvCxnSpPr/>
          <p:nvPr/>
        </p:nvCxnSpPr>
        <p:spPr>
          <a:xfrm>
            <a:off x="3429000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30418B-B1C8-42C9-9034-5B374F6D45E2}"/>
              </a:ext>
            </a:extLst>
          </p:cNvPr>
          <p:cNvCxnSpPr/>
          <p:nvPr/>
        </p:nvCxnSpPr>
        <p:spPr>
          <a:xfrm>
            <a:off x="3609115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DE62470-BCCA-4958-BAE2-2406E5FF2DC7}"/>
              </a:ext>
            </a:extLst>
          </p:cNvPr>
          <p:cNvCxnSpPr/>
          <p:nvPr/>
        </p:nvCxnSpPr>
        <p:spPr>
          <a:xfrm>
            <a:off x="3782296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2CFF4B-99D1-4691-8700-8D47C3391F4A}"/>
              </a:ext>
            </a:extLst>
          </p:cNvPr>
          <p:cNvCxnSpPr/>
          <p:nvPr/>
        </p:nvCxnSpPr>
        <p:spPr>
          <a:xfrm>
            <a:off x="3962407" y="211281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0FC95D-835F-4A64-97D7-D4BC6B4FB901}"/>
              </a:ext>
            </a:extLst>
          </p:cNvPr>
          <p:cNvCxnSpPr/>
          <p:nvPr/>
        </p:nvCxnSpPr>
        <p:spPr>
          <a:xfrm>
            <a:off x="4135588" y="211281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FAAA2AE-1C5E-4E15-9466-1CD961E795C0}"/>
              </a:ext>
            </a:extLst>
          </p:cNvPr>
          <p:cNvCxnSpPr/>
          <p:nvPr/>
        </p:nvCxnSpPr>
        <p:spPr>
          <a:xfrm>
            <a:off x="4315697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4B7431-FA41-4AD8-AEB4-9EA39051B396}"/>
              </a:ext>
            </a:extLst>
          </p:cNvPr>
          <p:cNvCxnSpPr/>
          <p:nvPr/>
        </p:nvCxnSpPr>
        <p:spPr>
          <a:xfrm>
            <a:off x="4488878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2261F7-0BEF-4FF3-A82D-4999F6369103}"/>
              </a:ext>
            </a:extLst>
          </p:cNvPr>
          <p:cNvCxnSpPr/>
          <p:nvPr/>
        </p:nvCxnSpPr>
        <p:spPr>
          <a:xfrm>
            <a:off x="4668989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21B194B-48C6-495E-9044-5A1C96BF8282}"/>
              </a:ext>
            </a:extLst>
          </p:cNvPr>
          <p:cNvCxnSpPr/>
          <p:nvPr/>
        </p:nvCxnSpPr>
        <p:spPr>
          <a:xfrm>
            <a:off x="4842170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9333811-94A1-4997-B333-38BA38AAC8B5}"/>
              </a:ext>
            </a:extLst>
          </p:cNvPr>
          <p:cNvCxnSpPr/>
          <p:nvPr/>
        </p:nvCxnSpPr>
        <p:spPr>
          <a:xfrm>
            <a:off x="5015351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F1F56F6-032D-4DFC-A5E9-7D1D5B743240}"/>
              </a:ext>
            </a:extLst>
          </p:cNvPr>
          <p:cNvCxnSpPr/>
          <p:nvPr/>
        </p:nvCxnSpPr>
        <p:spPr>
          <a:xfrm>
            <a:off x="5188532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F5C17C2-56FC-4E5F-9AF5-0179F109D260}"/>
              </a:ext>
            </a:extLst>
          </p:cNvPr>
          <p:cNvCxnSpPr/>
          <p:nvPr/>
        </p:nvCxnSpPr>
        <p:spPr>
          <a:xfrm>
            <a:off x="5368643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AE7F65E-5E53-4E4C-BAF7-170ADD1FD1F2}"/>
              </a:ext>
            </a:extLst>
          </p:cNvPr>
          <p:cNvCxnSpPr/>
          <p:nvPr/>
        </p:nvCxnSpPr>
        <p:spPr>
          <a:xfrm>
            <a:off x="5541824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6F8EC0B-6946-4D09-B93F-EB5BA20952BE}"/>
              </a:ext>
            </a:extLst>
          </p:cNvPr>
          <p:cNvCxnSpPr/>
          <p:nvPr/>
        </p:nvCxnSpPr>
        <p:spPr>
          <a:xfrm>
            <a:off x="5721933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83BC7A-E1E6-464B-B7E3-145F0017D096}"/>
              </a:ext>
            </a:extLst>
          </p:cNvPr>
          <p:cNvCxnSpPr/>
          <p:nvPr/>
        </p:nvCxnSpPr>
        <p:spPr>
          <a:xfrm>
            <a:off x="5895114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C7EF6B-00CD-406C-B955-2F467D61ED1B}"/>
              </a:ext>
            </a:extLst>
          </p:cNvPr>
          <p:cNvCxnSpPr/>
          <p:nvPr/>
        </p:nvCxnSpPr>
        <p:spPr>
          <a:xfrm>
            <a:off x="6075225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BB20611-567E-4301-A895-F7699F9A6117}"/>
              </a:ext>
            </a:extLst>
          </p:cNvPr>
          <p:cNvCxnSpPr/>
          <p:nvPr/>
        </p:nvCxnSpPr>
        <p:spPr>
          <a:xfrm>
            <a:off x="6248406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A7304BD-237E-4DDE-8112-7832E8290B12}"/>
              </a:ext>
            </a:extLst>
          </p:cNvPr>
          <p:cNvCxnSpPr/>
          <p:nvPr/>
        </p:nvCxnSpPr>
        <p:spPr>
          <a:xfrm>
            <a:off x="6421589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DD06921-5787-484D-B785-E1FFC23D71E1}"/>
              </a:ext>
            </a:extLst>
          </p:cNvPr>
          <p:cNvCxnSpPr/>
          <p:nvPr/>
        </p:nvCxnSpPr>
        <p:spPr>
          <a:xfrm>
            <a:off x="6594770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E2B2A85-4CC6-431D-827B-7911DE57E8BD}"/>
              </a:ext>
            </a:extLst>
          </p:cNvPr>
          <p:cNvCxnSpPr/>
          <p:nvPr/>
        </p:nvCxnSpPr>
        <p:spPr>
          <a:xfrm>
            <a:off x="6767951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BC87CD-6F0B-4BFF-B73F-41D5D6888CB5}"/>
              </a:ext>
            </a:extLst>
          </p:cNvPr>
          <p:cNvCxnSpPr/>
          <p:nvPr/>
        </p:nvCxnSpPr>
        <p:spPr>
          <a:xfrm>
            <a:off x="6948062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FC47B5-2F0A-479E-B49F-50DE071C8FB9}"/>
              </a:ext>
            </a:extLst>
          </p:cNvPr>
          <p:cNvCxnSpPr/>
          <p:nvPr/>
        </p:nvCxnSpPr>
        <p:spPr>
          <a:xfrm>
            <a:off x="7121243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E455F7E-BBBF-4FAB-B812-8BECA87F2171}"/>
              </a:ext>
            </a:extLst>
          </p:cNvPr>
          <p:cNvCxnSpPr/>
          <p:nvPr/>
        </p:nvCxnSpPr>
        <p:spPr>
          <a:xfrm>
            <a:off x="7301352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99974-3C56-4408-B15B-CCC108BFFA57}"/>
              </a:ext>
            </a:extLst>
          </p:cNvPr>
          <p:cNvCxnSpPr/>
          <p:nvPr/>
        </p:nvCxnSpPr>
        <p:spPr>
          <a:xfrm>
            <a:off x="7474533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61A5994-2D7B-4F26-B119-254775545BD2}"/>
              </a:ext>
            </a:extLst>
          </p:cNvPr>
          <p:cNvCxnSpPr/>
          <p:nvPr/>
        </p:nvCxnSpPr>
        <p:spPr>
          <a:xfrm>
            <a:off x="7654644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FA57AE2-1B8D-4D51-992B-34091FABA3B8}"/>
              </a:ext>
            </a:extLst>
          </p:cNvPr>
          <p:cNvCxnSpPr/>
          <p:nvPr/>
        </p:nvCxnSpPr>
        <p:spPr>
          <a:xfrm>
            <a:off x="7827825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083A058-FFA3-4D2C-9301-AC6B6F3C0C32}"/>
                  </a:ext>
                </a:extLst>
              </p:cNvPr>
              <p:cNvSpPr txBox="1"/>
              <p:nvPr/>
            </p:nvSpPr>
            <p:spPr>
              <a:xfrm>
                <a:off x="8084127" y="1960417"/>
                <a:ext cx="4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083A058-FFA3-4D2C-9301-AC6B6F3C0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127" y="1960417"/>
                <a:ext cx="457208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DC98EF-BF06-4B03-A3F6-8246D33A74FC}"/>
              </a:ext>
            </a:extLst>
          </p:cNvPr>
          <p:cNvCxnSpPr/>
          <p:nvPr/>
        </p:nvCxnSpPr>
        <p:spPr>
          <a:xfrm>
            <a:off x="4135588" y="2119743"/>
            <a:ext cx="0" cy="52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3B8DD9-38B9-4C95-B377-1937BCFB8B1B}"/>
              </a:ext>
            </a:extLst>
          </p:cNvPr>
          <p:cNvCxnSpPr/>
          <p:nvPr/>
        </p:nvCxnSpPr>
        <p:spPr>
          <a:xfrm>
            <a:off x="4315696" y="2119745"/>
            <a:ext cx="0" cy="52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00311C-7A93-427E-9093-9E3FD12C7C24}"/>
              </a:ext>
            </a:extLst>
          </p:cNvPr>
          <p:cNvCxnSpPr/>
          <p:nvPr/>
        </p:nvCxnSpPr>
        <p:spPr>
          <a:xfrm>
            <a:off x="3782296" y="2466109"/>
            <a:ext cx="353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72FF76F-A2ED-4C38-AEED-702EAE9E5CA1}"/>
              </a:ext>
            </a:extLst>
          </p:cNvPr>
          <p:cNvCxnSpPr/>
          <p:nvPr/>
        </p:nvCxnSpPr>
        <p:spPr>
          <a:xfrm flipH="1">
            <a:off x="4329546" y="2466109"/>
            <a:ext cx="311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BDA8B4-234B-49F9-99BF-CB7F19568AEC}"/>
                  </a:ext>
                </a:extLst>
              </p:cNvPr>
              <p:cNvSpPr txBox="1"/>
              <p:nvPr/>
            </p:nvSpPr>
            <p:spPr>
              <a:xfrm>
                <a:off x="3948544" y="2694710"/>
                <a:ext cx="5403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BDA8B4-234B-49F9-99BF-CB7F19568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44" y="2694710"/>
                <a:ext cx="540326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0F198AC-67BE-48D5-8D5C-16216BD28F46}"/>
                  </a:ext>
                </a:extLst>
              </p:cNvPr>
              <p:cNvSpPr txBox="1"/>
              <p:nvPr/>
            </p:nvSpPr>
            <p:spPr>
              <a:xfrm>
                <a:off x="5541824" y="3151909"/>
                <a:ext cx="1579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0F198AC-67BE-48D5-8D5C-16216BD28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24" y="3151909"/>
                <a:ext cx="1579418" cy="369332"/>
              </a:xfrm>
              <a:prstGeom prst="rect">
                <a:avLst/>
              </a:prstGeom>
              <a:blipFill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029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E4DD-60F3-4090-B738-BB7F1C96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equipartition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D9540-A3B0-49E9-A461-0BDB74A0D3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D9540-A3B0-49E9-A461-0BDB74A0D3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194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9FE01-67E2-48E7-9BFE-0746CB33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“count” states in classical physics in general?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83EC56-2C7D-4D07-B0F8-D34E7CCC7C68}"/>
              </a:ext>
            </a:extLst>
          </p:cNvPr>
          <p:cNvCxnSpPr/>
          <p:nvPr/>
        </p:nvCxnSpPr>
        <p:spPr>
          <a:xfrm>
            <a:off x="1898073" y="4814455"/>
            <a:ext cx="4772891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137E48-EF69-4D42-84F6-6801E844381D}"/>
              </a:ext>
            </a:extLst>
          </p:cNvPr>
          <p:cNvCxnSpPr/>
          <p:nvPr/>
        </p:nvCxnSpPr>
        <p:spPr>
          <a:xfrm flipV="1">
            <a:off x="2660073" y="2195945"/>
            <a:ext cx="0" cy="31449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5065F3E-604A-40E2-A8AE-57EB4EB1C60B}"/>
              </a:ext>
            </a:extLst>
          </p:cNvPr>
          <p:cNvSpPr/>
          <p:nvPr/>
        </p:nvSpPr>
        <p:spPr>
          <a:xfrm>
            <a:off x="4038600" y="3290455"/>
            <a:ext cx="533399" cy="5333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DD5B70-D502-4FBD-881C-353DA9C3B08D}"/>
              </a:ext>
            </a:extLst>
          </p:cNvPr>
          <p:cNvCxnSpPr/>
          <p:nvPr/>
        </p:nvCxnSpPr>
        <p:spPr>
          <a:xfrm>
            <a:off x="4038600" y="3865419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900E36-A58B-4E17-874D-C12433B8B0A8}"/>
              </a:ext>
            </a:extLst>
          </p:cNvPr>
          <p:cNvCxnSpPr/>
          <p:nvPr/>
        </p:nvCxnSpPr>
        <p:spPr>
          <a:xfrm>
            <a:off x="4572001" y="3858491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390D90-AB9B-46BD-A51A-38C58AA94002}"/>
              </a:ext>
            </a:extLst>
          </p:cNvPr>
          <p:cNvCxnSpPr/>
          <p:nvPr/>
        </p:nvCxnSpPr>
        <p:spPr>
          <a:xfrm>
            <a:off x="2680856" y="3290456"/>
            <a:ext cx="1330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963804-AF77-4E73-9DA4-95BEAAB096AD}"/>
              </a:ext>
            </a:extLst>
          </p:cNvPr>
          <p:cNvCxnSpPr/>
          <p:nvPr/>
        </p:nvCxnSpPr>
        <p:spPr>
          <a:xfrm>
            <a:off x="2680855" y="3823854"/>
            <a:ext cx="1330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15B521-9990-4A40-829D-F4E18257E97E}"/>
                  </a:ext>
                </a:extLst>
              </p:cNvPr>
              <p:cNvSpPr txBox="1"/>
              <p:nvPr/>
            </p:nvSpPr>
            <p:spPr>
              <a:xfrm>
                <a:off x="6975764" y="4613564"/>
                <a:ext cx="1073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Coordinate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15B521-9990-4A40-829D-F4E18257E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764" y="4613564"/>
                <a:ext cx="1073726" cy="646331"/>
              </a:xfrm>
              <a:prstGeom prst="rect">
                <a:avLst/>
              </a:prstGeom>
              <a:blipFill>
                <a:blip r:embed="rId2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002C0E-4F3E-41D1-AD5D-827DC14CB2CC}"/>
                  </a:ext>
                </a:extLst>
              </p:cNvPr>
              <p:cNvSpPr txBox="1"/>
              <p:nvPr/>
            </p:nvSpPr>
            <p:spPr>
              <a:xfrm>
                <a:off x="1503203" y="1835721"/>
                <a:ext cx="10737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Conjugate momentum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002C0E-4F3E-41D1-AD5D-827DC14CB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203" y="1835721"/>
                <a:ext cx="1073726" cy="830997"/>
              </a:xfrm>
              <a:prstGeom prst="rect">
                <a:avLst/>
              </a:prstGeom>
              <a:blipFill>
                <a:blip r:embed="rId3"/>
                <a:stretch>
                  <a:fillRect l="-568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27A5E9-088E-47E4-9C74-7A2C1F031E2D}"/>
                  </a:ext>
                </a:extLst>
              </p:cNvPr>
              <p:cNvSpPr txBox="1"/>
              <p:nvPr/>
            </p:nvSpPr>
            <p:spPr>
              <a:xfrm>
                <a:off x="4045527" y="4966854"/>
                <a:ext cx="540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27A5E9-088E-47E4-9C74-7A2C1F031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527" y="4966854"/>
                <a:ext cx="540328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580E332-9988-4A38-A9BF-3C5DBD51E59C}"/>
                  </a:ext>
                </a:extLst>
              </p:cNvPr>
              <p:cNvSpPr txBox="1"/>
              <p:nvPr/>
            </p:nvSpPr>
            <p:spPr>
              <a:xfrm>
                <a:off x="1821868" y="3359727"/>
                <a:ext cx="540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580E332-9988-4A38-A9BF-3C5DBD51E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868" y="3359727"/>
                <a:ext cx="540328" cy="369332"/>
              </a:xfrm>
              <a:prstGeom prst="rect">
                <a:avLst/>
              </a:prstGeom>
              <a:blipFill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6CF2509-0D20-4905-AE51-EF885FAA54A9}"/>
                  </a:ext>
                </a:extLst>
              </p:cNvPr>
              <p:cNvSpPr txBox="1"/>
              <p:nvPr/>
            </p:nvSpPr>
            <p:spPr>
              <a:xfrm>
                <a:off x="5049982" y="2334491"/>
                <a:ext cx="322810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 Each state takes an area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(the Planck constant) in phase space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6CF2509-0D20-4905-AE51-EF885FAA5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982" y="2334491"/>
                <a:ext cx="3228108" cy="1200329"/>
              </a:xfrm>
              <a:prstGeom prst="rect">
                <a:avLst/>
              </a:prstGeom>
              <a:blipFill>
                <a:blip r:embed="rId6"/>
                <a:stretch>
                  <a:fillRect l="-1509" t="-3046" r="-1321" b="-710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FBA8C-FD60-4144-8618-B746F81EA92F}"/>
                  </a:ext>
                </a:extLst>
              </p:cNvPr>
              <p:cNvSpPr txBox="1"/>
              <p:nvPr/>
            </p:nvSpPr>
            <p:spPr>
              <a:xfrm>
                <a:off x="978359" y="5613036"/>
                <a:ext cx="6663937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→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𝑑𝑞𝑑𝑝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FBA8C-FD60-4144-8618-B746F81EA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359" y="5613036"/>
                <a:ext cx="6663937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C5F8793-908E-4466-B105-C68ED7DE4C95}"/>
              </a:ext>
            </a:extLst>
          </p:cNvPr>
          <p:cNvSpPr txBox="1"/>
          <p:nvPr/>
        </p:nvSpPr>
        <p:spPr>
          <a:xfrm>
            <a:off x="2579468" y="6520108"/>
            <a:ext cx="355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Discrete            continuous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72A25-8608-41D4-9569-8DFB442C5772}"/>
                  </a:ext>
                </a:extLst>
              </p:cNvPr>
              <p:cNvSpPr txBox="1"/>
              <p:nvPr/>
            </p:nvSpPr>
            <p:spPr>
              <a:xfrm>
                <a:off x="7376984" y="5782962"/>
                <a:ext cx="12789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SG" dirty="0"/>
                  <a:t>: </a:t>
                </a:r>
                <a:r>
                  <a:rPr lang="en-SG" sz="1400" dirty="0"/>
                  <a:t>Hamiltonian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72A25-8608-41D4-9569-8DFB442C5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984" y="5782962"/>
                <a:ext cx="1278924" cy="584775"/>
              </a:xfrm>
              <a:prstGeom prst="rect">
                <a:avLst/>
              </a:prstGeom>
              <a:blipFill>
                <a:blip r:embed="rId8"/>
                <a:stretch>
                  <a:fillRect l="-1429" t="-6250" b="-937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783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CBD0AEA5-FFD0-4E27-B952-24D5AABA0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942" y="4021344"/>
            <a:ext cx="5794026" cy="24210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C06503-DC4D-45BF-ACFF-CB3A83E2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Breakdown of equipartition at low temperature, why and how?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20B7C-4223-4255-BC8B-D12EDA918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878" y="2940568"/>
                <a:ext cx="3249759" cy="10390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20B7C-4223-4255-BC8B-D12EDA918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878" y="2940568"/>
                <a:ext cx="3249759" cy="103909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E48A4E-B155-4157-8623-6BBA1F4E0E74}"/>
              </a:ext>
            </a:extLst>
          </p:cNvPr>
          <p:cNvCxnSpPr>
            <a:cxnSpLocks/>
          </p:cNvCxnSpPr>
          <p:nvPr/>
        </p:nvCxnSpPr>
        <p:spPr>
          <a:xfrm>
            <a:off x="628650" y="2192977"/>
            <a:ext cx="730307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C1603-B9F5-42F7-BE4E-70DBBB52C55E}"/>
              </a:ext>
            </a:extLst>
          </p:cNvPr>
          <p:cNvCxnSpPr/>
          <p:nvPr/>
        </p:nvCxnSpPr>
        <p:spPr>
          <a:xfrm>
            <a:off x="789709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09308E-B879-4A68-A16D-D6DE579C0149}"/>
              </a:ext>
            </a:extLst>
          </p:cNvPr>
          <p:cNvCxnSpPr/>
          <p:nvPr/>
        </p:nvCxnSpPr>
        <p:spPr>
          <a:xfrm>
            <a:off x="962890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C19280-7361-4F8B-920C-1699EA67D723}"/>
              </a:ext>
            </a:extLst>
          </p:cNvPr>
          <p:cNvCxnSpPr/>
          <p:nvPr/>
        </p:nvCxnSpPr>
        <p:spPr>
          <a:xfrm>
            <a:off x="1143001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020EA-4AA4-47B4-A971-B9DAA8876D1A}"/>
              </a:ext>
            </a:extLst>
          </p:cNvPr>
          <p:cNvCxnSpPr/>
          <p:nvPr/>
        </p:nvCxnSpPr>
        <p:spPr>
          <a:xfrm>
            <a:off x="1316182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1C1D87-C647-40F0-97B1-0D3E1B9DCD28}"/>
              </a:ext>
            </a:extLst>
          </p:cNvPr>
          <p:cNvCxnSpPr/>
          <p:nvPr/>
        </p:nvCxnSpPr>
        <p:spPr>
          <a:xfrm>
            <a:off x="1496291" y="2112819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A57710-D2F1-4B87-806A-4EEF26080B33}"/>
              </a:ext>
            </a:extLst>
          </p:cNvPr>
          <p:cNvCxnSpPr/>
          <p:nvPr/>
        </p:nvCxnSpPr>
        <p:spPr>
          <a:xfrm>
            <a:off x="1669472" y="2112819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360868-1FD0-4F35-8694-5F18F238DCBF}"/>
              </a:ext>
            </a:extLst>
          </p:cNvPr>
          <p:cNvCxnSpPr/>
          <p:nvPr/>
        </p:nvCxnSpPr>
        <p:spPr>
          <a:xfrm>
            <a:off x="1849583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C1FFB3-9059-43DC-9909-53706452FF38}"/>
              </a:ext>
            </a:extLst>
          </p:cNvPr>
          <p:cNvCxnSpPr/>
          <p:nvPr/>
        </p:nvCxnSpPr>
        <p:spPr>
          <a:xfrm>
            <a:off x="2022764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E90E76-F63D-4D71-823C-C63D355ABE26}"/>
              </a:ext>
            </a:extLst>
          </p:cNvPr>
          <p:cNvCxnSpPr/>
          <p:nvPr/>
        </p:nvCxnSpPr>
        <p:spPr>
          <a:xfrm>
            <a:off x="2195945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7A0C28C-7CEB-4651-B432-DFC2218D7AAF}"/>
              </a:ext>
            </a:extLst>
          </p:cNvPr>
          <p:cNvCxnSpPr/>
          <p:nvPr/>
        </p:nvCxnSpPr>
        <p:spPr>
          <a:xfrm>
            <a:off x="2369126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52B303-F280-406A-B3DA-7BE379721464}"/>
              </a:ext>
            </a:extLst>
          </p:cNvPr>
          <p:cNvCxnSpPr/>
          <p:nvPr/>
        </p:nvCxnSpPr>
        <p:spPr>
          <a:xfrm>
            <a:off x="2549237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016E0F-4E81-4540-BE7B-CCCE6BD9647F}"/>
              </a:ext>
            </a:extLst>
          </p:cNvPr>
          <p:cNvCxnSpPr/>
          <p:nvPr/>
        </p:nvCxnSpPr>
        <p:spPr>
          <a:xfrm>
            <a:off x="2722418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C21DDDA-D4F4-42C9-A29D-DE4E9B467A3D}"/>
              </a:ext>
            </a:extLst>
          </p:cNvPr>
          <p:cNvCxnSpPr/>
          <p:nvPr/>
        </p:nvCxnSpPr>
        <p:spPr>
          <a:xfrm>
            <a:off x="2902527" y="211974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887A5A-726E-48DE-B3E4-64660C06383E}"/>
              </a:ext>
            </a:extLst>
          </p:cNvPr>
          <p:cNvCxnSpPr/>
          <p:nvPr/>
        </p:nvCxnSpPr>
        <p:spPr>
          <a:xfrm>
            <a:off x="3075708" y="211974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BA5E58-DBEE-43F8-AE07-F2C5AA2C0CEA}"/>
              </a:ext>
            </a:extLst>
          </p:cNvPr>
          <p:cNvCxnSpPr/>
          <p:nvPr/>
        </p:nvCxnSpPr>
        <p:spPr>
          <a:xfrm>
            <a:off x="3255819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1E3AE7-85BE-4EC8-8CD6-C07CB6546044}"/>
              </a:ext>
            </a:extLst>
          </p:cNvPr>
          <p:cNvCxnSpPr/>
          <p:nvPr/>
        </p:nvCxnSpPr>
        <p:spPr>
          <a:xfrm>
            <a:off x="3429000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30418B-B1C8-42C9-9034-5B374F6D45E2}"/>
              </a:ext>
            </a:extLst>
          </p:cNvPr>
          <p:cNvCxnSpPr/>
          <p:nvPr/>
        </p:nvCxnSpPr>
        <p:spPr>
          <a:xfrm>
            <a:off x="3609115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DE62470-BCCA-4958-BAE2-2406E5FF2DC7}"/>
              </a:ext>
            </a:extLst>
          </p:cNvPr>
          <p:cNvCxnSpPr/>
          <p:nvPr/>
        </p:nvCxnSpPr>
        <p:spPr>
          <a:xfrm>
            <a:off x="3782296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2CFF4B-99D1-4691-8700-8D47C3391F4A}"/>
              </a:ext>
            </a:extLst>
          </p:cNvPr>
          <p:cNvCxnSpPr/>
          <p:nvPr/>
        </p:nvCxnSpPr>
        <p:spPr>
          <a:xfrm>
            <a:off x="3962407" y="211281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0FC95D-835F-4A64-97D7-D4BC6B4FB901}"/>
              </a:ext>
            </a:extLst>
          </p:cNvPr>
          <p:cNvCxnSpPr/>
          <p:nvPr/>
        </p:nvCxnSpPr>
        <p:spPr>
          <a:xfrm>
            <a:off x="4135588" y="2112816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FAAA2AE-1C5E-4E15-9466-1CD961E795C0}"/>
              </a:ext>
            </a:extLst>
          </p:cNvPr>
          <p:cNvCxnSpPr/>
          <p:nvPr/>
        </p:nvCxnSpPr>
        <p:spPr>
          <a:xfrm>
            <a:off x="4315697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4B7431-FA41-4AD8-AEB4-9EA39051B396}"/>
              </a:ext>
            </a:extLst>
          </p:cNvPr>
          <p:cNvCxnSpPr/>
          <p:nvPr/>
        </p:nvCxnSpPr>
        <p:spPr>
          <a:xfrm>
            <a:off x="4488878" y="2112818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2261F7-0BEF-4FF3-A82D-4999F6369103}"/>
              </a:ext>
            </a:extLst>
          </p:cNvPr>
          <p:cNvCxnSpPr/>
          <p:nvPr/>
        </p:nvCxnSpPr>
        <p:spPr>
          <a:xfrm>
            <a:off x="4668989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21B194B-48C6-495E-9044-5A1C96BF8282}"/>
              </a:ext>
            </a:extLst>
          </p:cNvPr>
          <p:cNvCxnSpPr/>
          <p:nvPr/>
        </p:nvCxnSpPr>
        <p:spPr>
          <a:xfrm>
            <a:off x="4842170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9333811-94A1-4997-B333-38BA38AAC8B5}"/>
              </a:ext>
            </a:extLst>
          </p:cNvPr>
          <p:cNvCxnSpPr/>
          <p:nvPr/>
        </p:nvCxnSpPr>
        <p:spPr>
          <a:xfrm>
            <a:off x="5015351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F1F56F6-032D-4DFC-A5E9-7D1D5B743240}"/>
              </a:ext>
            </a:extLst>
          </p:cNvPr>
          <p:cNvCxnSpPr/>
          <p:nvPr/>
        </p:nvCxnSpPr>
        <p:spPr>
          <a:xfrm>
            <a:off x="5188532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F5C17C2-56FC-4E5F-9AF5-0179F109D260}"/>
              </a:ext>
            </a:extLst>
          </p:cNvPr>
          <p:cNvCxnSpPr/>
          <p:nvPr/>
        </p:nvCxnSpPr>
        <p:spPr>
          <a:xfrm>
            <a:off x="5368643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AE7F65E-5E53-4E4C-BAF7-170ADD1FD1F2}"/>
              </a:ext>
            </a:extLst>
          </p:cNvPr>
          <p:cNvCxnSpPr/>
          <p:nvPr/>
        </p:nvCxnSpPr>
        <p:spPr>
          <a:xfrm>
            <a:off x="5541824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6F8EC0B-6946-4D09-B93F-EB5BA20952BE}"/>
              </a:ext>
            </a:extLst>
          </p:cNvPr>
          <p:cNvCxnSpPr/>
          <p:nvPr/>
        </p:nvCxnSpPr>
        <p:spPr>
          <a:xfrm>
            <a:off x="5721933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83BC7A-E1E6-464B-B7E3-145F0017D096}"/>
              </a:ext>
            </a:extLst>
          </p:cNvPr>
          <p:cNvCxnSpPr/>
          <p:nvPr/>
        </p:nvCxnSpPr>
        <p:spPr>
          <a:xfrm>
            <a:off x="5895114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C7EF6B-00CD-406C-B955-2F467D61ED1B}"/>
              </a:ext>
            </a:extLst>
          </p:cNvPr>
          <p:cNvCxnSpPr/>
          <p:nvPr/>
        </p:nvCxnSpPr>
        <p:spPr>
          <a:xfrm>
            <a:off x="6075225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BB20611-567E-4301-A895-F7699F9A6117}"/>
              </a:ext>
            </a:extLst>
          </p:cNvPr>
          <p:cNvCxnSpPr/>
          <p:nvPr/>
        </p:nvCxnSpPr>
        <p:spPr>
          <a:xfrm>
            <a:off x="6248406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A7304BD-237E-4DDE-8112-7832E8290B12}"/>
              </a:ext>
            </a:extLst>
          </p:cNvPr>
          <p:cNvCxnSpPr/>
          <p:nvPr/>
        </p:nvCxnSpPr>
        <p:spPr>
          <a:xfrm>
            <a:off x="6421589" y="2112817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DD06921-5787-484D-B785-E1FFC23D71E1}"/>
              </a:ext>
            </a:extLst>
          </p:cNvPr>
          <p:cNvCxnSpPr/>
          <p:nvPr/>
        </p:nvCxnSpPr>
        <p:spPr>
          <a:xfrm>
            <a:off x="6594770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E2B2A85-4CC6-431D-827B-7911DE57E8BD}"/>
              </a:ext>
            </a:extLst>
          </p:cNvPr>
          <p:cNvCxnSpPr/>
          <p:nvPr/>
        </p:nvCxnSpPr>
        <p:spPr>
          <a:xfrm>
            <a:off x="6767951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BC87CD-6F0B-4BFF-B73F-41D5D6888CB5}"/>
              </a:ext>
            </a:extLst>
          </p:cNvPr>
          <p:cNvCxnSpPr/>
          <p:nvPr/>
        </p:nvCxnSpPr>
        <p:spPr>
          <a:xfrm>
            <a:off x="6948062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FC47B5-2F0A-479E-B49F-50DE071C8FB9}"/>
              </a:ext>
            </a:extLst>
          </p:cNvPr>
          <p:cNvCxnSpPr/>
          <p:nvPr/>
        </p:nvCxnSpPr>
        <p:spPr>
          <a:xfrm>
            <a:off x="7121243" y="2119743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E455F7E-BBBF-4FAB-B812-8BECA87F2171}"/>
              </a:ext>
            </a:extLst>
          </p:cNvPr>
          <p:cNvCxnSpPr/>
          <p:nvPr/>
        </p:nvCxnSpPr>
        <p:spPr>
          <a:xfrm>
            <a:off x="7301352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99974-3C56-4408-B15B-CCC108BFFA57}"/>
              </a:ext>
            </a:extLst>
          </p:cNvPr>
          <p:cNvCxnSpPr/>
          <p:nvPr/>
        </p:nvCxnSpPr>
        <p:spPr>
          <a:xfrm>
            <a:off x="7474533" y="2119745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61A5994-2D7B-4F26-B119-254775545BD2}"/>
              </a:ext>
            </a:extLst>
          </p:cNvPr>
          <p:cNvCxnSpPr/>
          <p:nvPr/>
        </p:nvCxnSpPr>
        <p:spPr>
          <a:xfrm>
            <a:off x="7654644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FA57AE2-1B8D-4D51-992B-34091FABA3B8}"/>
              </a:ext>
            </a:extLst>
          </p:cNvPr>
          <p:cNvCxnSpPr/>
          <p:nvPr/>
        </p:nvCxnSpPr>
        <p:spPr>
          <a:xfrm>
            <a:off x="7827825" y="2119744"/>
            <a:ext cx="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083A058-FFA3-4D2C-9301-AC6B6F3C0C32}"/>
                  </a:ext>
                </a:extLst>
              </p:cNvPr>
              <p:cNvSpPr txBox="1"/>
              <p:nvPr/>
            </p:nvSpPr>
            <p:spPr>
              <a:xfrm>
                <a:off x="8084127" y="1960417"/>
                <a:ext cx="4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083A058-FFA3-4D2C-9301-AC6B6F3C0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127" y="1960417"/>
                <a:ext cx="457208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DC98EF-BF06-4B03-A3F6-8246D33A74FC}"/>
              </a:ext>
            </a:extLst>
          </p:cNvPr>
          <p:cNvCxnSpPr/>
          <p:nvPr/>
        </p:nvCxnSpPr>
        <p:spPr>
          <a:xfrm>
            <a:off x="4135588" y="2119743"/>
            <a:ext cx="0" cy="52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3B8DD9-38B9-4C95-B377-1937BCFB8B1B}"/>
              </a:ext>
            </a:extLst>
          </p:cNvPr>
          <p:cNvCxnSpPr/>
          <p:nvPr/>
        </p:nvCxnSpPr>
        <p:spPr>
          <a:xfrm>
            <a:off x="4315696" y="2119745"/>
            <a:ext cx="0" cy="52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00311C-7A93-427E-9093-9E3FD12C7C24}"/>
              </a:ext>
            </a:extLst>
          </p:cNvPr>
          <p:cNvCxnSpPr/>
          <p:nvPr/>
        </p:nvCxnSpPr>
        <p:spPr>
          <a:xfrm>
            <a:off x="3782296" y="2466109"/>
            <a:ext cx="353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72FF76F-A2ED-4C38-AEED-702EAE9E5CA1}"/>
              </a:ext>
            </a:extLst>
          </p:cNvPr>
          <p:cNvCxnSpPr/>
          <p:nvPr/>
        </p:nvCxnSpPr>
        <p:spPr>
          <a:xfrm flipH="1">
            <a:off x="4329546" y="2466109"/>
            <a:ext cx="311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BDA8B4-234B-49F9-99BF-CB7F19568AEC}"/>
                  </a:ext>
                </a:extLst>
              </p:cNvPr>
              <p:cNvSpPr txBox="1"/>
              <p:nvPr/>
            </p:nvSpPr>
            <p:spPr>
              <a:xfrm>
                <a:off x="3948544" y="2694710"/>
                <a:ext cx="5403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BDA8B4-234B-49F9-99BF-CB7F19568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44" y="2694710"/>
                <a:ext cx="540326" cy="369332"/>
              </a:xfrm>
              <a:prstGeom prst="rect">
                <a:avLst/>
              </a:prstGeom>
              <a:blipFill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0F198AC-67BE-48D5-8D5C-16216BD28F46}"/>
                  </a:ext>
                </a:extLst>
              </p:cNvPr>
              <p:cNvSpPr txBox="1"/>
              <p:nvPr/>
            </p:nvSpPr>
            <p:spPr>
              <a:xfrm>
                <a:off x="5541824" y="3151909"/>
                <a:ext cx="1579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0F198AC-67BE-48D5-8D5C-16216BD28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24" y="3151909"/>
                <a:ext cx="1579418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2232F3-5D86-4FA9-A64E-CA4C5D7A5DEA}"/>
              </a:ext>
            </a:extLst>
          </p:cNvPr>
          <p:cNvCxnSpPr/>
          <p:nvPr/>
        </p:nvCxnSpPr>
        <p:spPr>
          <a:xfrm>
            <a:off x="628650" y="6227618"/>
            <a:ext cx="23500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70A46F4-C01A-44F0-A843-62C201BA81F5}"/>
              </a:ext>
            </a:extLst>
          </p:cNvPr>
          <p:cNvCxnSpPr/>
          <p:nvPr/>
        </p:nvCxnSpPr>
        <p:spPr>
          <a:xfrm flipV="1">
            <a:off x="628650" y="4246418"/>
            <a:ext cx="0" cy="1981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55E582-9FE7-42E5-83B3-C40C7DBA9F52}"/>
              </a:ext>
            </a:extLst>
          </p:cNvPr>
          <p:cNvCxnSpPr/>
          <p:nvPr/>
        </p:nvCxnSpPr>
        <p:spPr>
          <a:xfrm flipV="1">
            <a:off x="628650" y="4523509"/>
            <a:ext cx="1976005" cy="170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1A83A7-152B-4BEC-B554-694E151D4A9E}"/>
                  </a:ext>
                </a:extLst>
              </p:cNvPr>
              <p:cNvSpPr txBox="1"/>
              <p:nvPr/>
            </p:nvSpPr>
            <p:spPr>
              <a:xfrm>
                <a:off x="2722418" y="6331527"/>
                <a:ext cx="3532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1A83A7-152B-4BEC-B554-694E151D4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418" y="6331527"/>
                <a:ext cx="3532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CE6FB4-6542-42A0-A1F0-7EC5BC1BF6E8}"/>
                  </a:ext>
                </a:extLst>
              </p:cNvPr>
              <p:cNvSpPr txBox="1"/>
              <p:nvPr/>
            </p:nvSpPr>
            <p:spPr>
              <a:xfrm>
                <a:off x="638407" y="4121430"/>
                <a:ext cx="6162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CE6FB4-6542-42A0-A1F0-7EC5BC1BF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7" y="4121430"/>
                <a:ext cx="616227" cy="369332"/>
              </a:xfrm>
              <a:prstGeom prst="rect">
                <a:avLst/>
              </a:prstGeom>
              <a:blipFill>
                <a:blip r:embed="rId8"/>
                <a:stretch>
                  <a:fillRect r="-15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E207A4F-C64F-488C-B13F-EDB70DEB03E1}"/>
                  </a:ext>
                </a:extLst>
              </p:cNvPr>
              <p:cNvSpPr txBox="1"/>
              <p:nvPr/>
            </p:nvSpPr>
            <p:spPr>
              <a:xfrm>
                <a:off x="2822862" y="4294911"/>
                <a:ext cx="351315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E207A4F-C64F-488C-B13F-EDB70DEB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862" y="4294911"/>
                <a:ext cx="351315" cy="5241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716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1CE61-E575-4D80-A566-8CD3DBEE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02516" cy="1325563"/>
          </a:xfrm>
        </p:spPr>
        <p:txBody>
          <a:bodyPr/>
          <a:lstStyle/>
          <a:p>
            <a:r>
              <a:rPr lang="en-US" dirty="0"/>
              <a:t>Tutorial problems 6.16, 6.17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7167F0-1823-4387-9BF8-AAB4FFA81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id="{93FBE31C-D2FF-4CE0-BBCE-83083E74E747}"/>
              </a:ext>
            </a:extLst>
          </p:cNvPr>
          <p:cNvSpPr/>
          <p:nvPr/>
        </p:nvSpPr>
        <p:spPr>
          <a:xfrm>
            <a:off x="7613076" y="3237012"/>
            <a:ext cx="415632" cy="415632"/>
          </a:xfrm>
          <a:prstGeom prst="ellipse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52B465-F51A-4B9E-BFE9-50D9E011C8D8}"/>
              </a:ext>
            </a:extLst>
          </p:cNvPr>
          <p:cNvSpPr/>
          <p:nvPr/>
        </p:nvSpPr>
        <p:spPr>
          <a:xfrm>
            <a:off x="6954983" y="5368635"/>
            <a:ext cx="415632" cy="415632"/>
          </a:xfrm>
          <a:prstGeom prst="ellipse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D8465-5D23-4968-ADAE-9160706A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Boltzmann factor e</a:t>
            </a:r>
            <a:r>
              <a:rPr lang="en-US" baseline="30000" dirty="0"/>
              <a:t>-</a:t>
            </a:r>
            <a:r>
              <a:rPr lang="en-US" baseline="30000" dirty="0">
                <a:sym typeface="Symbol" panose="05050102010706020507" pitchFamily="18" charset="2"/>
              </a:rPr>
              <a:t></a:t>
            </a:r>
            <a:r>
              <a:rPr lang="en-US" i="1" baseline="30000" dirty="0">
                <a:sym typeface="Symbol" panose="05050102010706020507" pitchFamily="18" charset="2"/>
              </a:rPr>
              <a:t>E</a:t>
            </a: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DC832F-5E6B-4EA1-84ED-9A5AA31C56E9}"/>
              </a:ext>
            </a:extLst>
          </p:cNvPr>
          <p:cNvSpPr/>
          <p:nvPr/>
        </p:nvSpPr>
        <p:spPr>
          <a:xfrm>
            <a:off x="816429" y="2044337"/>
            <a:ext cx="2521131" cy="252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41A3E-A1AC-4C32-9DF3-510C9BFD3E4A}"/>
              </a:ext>
            </a:extLst>
          </p:cNvPr>
          <p:cNvSpPr/>
          <p:nvPr/>
        </p:nvSpPr>
        <p:spPr>
          <a:xfrm>
            <a:off x="954975" y="2196737"/>
            <a:ext cx="2238103" cy="2238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C341E-0D9B-47AA-A1BA-4F436457BE39}"/>
              </a:ext>
            </a:extLst>
          </p:cNvPr>
          <p:cNvSpPr/>
          <p:nvPr/>
        </p:nvSpPr>
        <p:spPr>
          <a:xfrm>
            <a:off x="3344487" y="2881745"/>
            <a:ext cx="1102822" cy="69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3F5066-B46A-4DA3-BD13-348E33CD5626}"/>
              </a:ext>
            </a:extLst>
          </p:cNvPr>
          <p:cNvSpPr/>
          <p:nvPr/>
        </p:nvSpPr>
        <p:spPr>
          <a:xfrm>
            <a:off x="3200005" y="2985654"/>
            <a:ext cx="1102822" cy="505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C7B7B9-D79D-437D-A868-3F656D827F1D}"/>
              </a:ext>
            </a:extLst>
          </p:cNvPr>
          <p:cNvCxnSpPr/>
          <p:nvPr/>
        </p:nvCxnSpPr>
        <p:spPr>
          <a:xfrm flipH="1" flipV="1">
            <a:off x="2763982" y="2881745"/>
            <a:ext cx="429096" cy="22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6FED68-7812-4DB0-9500-4C6432B6C7B2}"/>
              </a:ext>
            </a:extLst>
          </p:cNvPr>
          <p:cNvCxnSpPr>
            <a:stCxn id="7" idx="1"/>
          </p:cNvCxnSpPr>
          <p:nvPr/>
        </p:nvCxnSpPr>
        <p:spPr>
          <a:xfrm>
            <a:off x="3200005" y="3238500"/>
            <a:ext cx="416031" cy="10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5137F41-9C0C-4FCA-8491-B6C4C13A536E}"/>
              </a:ext>
            </a:extLst>
          </p:cNvPr>
          <p:cNvSpPr txBox="1"/>
          <p:nvPr/>
        </p:nvSpPr>
        <p:spPr>
          <a:xfrm>
            <a:off x="1142999" y="2722418"/>
            <a:ext cx="1912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“Reservoir”</a:t>
            </a:r>
          </a:p>
          <a:p>
            <a:r>
              <a:rPr lang="en-US" dirty="0"/>
              <a:t>Energy </a:t>
            </a:r>
            <a:r>
              <a:rPr lang="en-US" i="1" dirty="0"/>
              <a:t>U</a:t>
            </a:r>
            <a:r>
              <a:rPr lang="en-US" i="1" baseline="-25000" dirty="0"/>
              <a:t>R</a:t>
            </a:r>
            <a:endParaRPr lang="en-US" i="1" dirty="0"/>
          </a:p>
          <a:p>
            <a:r>
              <a:rPr lang="en-US" dirty="0"/>
              <a:t>Temperature </a:t>
            </a:r>
            <a:r>
              <a:rPr lang="en-US" i="1" dirty="0"/>
              <a:t>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4D260A-04DF-4923-8AF7-B7990F334BBD}"/>
              </a:ext>
            </a:extLst>
          </p:cNvPr>
          <p:cNvSpPr txBox="1"/>
          <p:nvPr/>
        </p:nvSpPr>
        <p:spPr>
          <a:xfrm>
            <a:off x="3810007" y="2119747"/>
            <a:ext cx="1912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“System”</a:t>
            </a:r>
          </a:p>
          <a:p>
            <a:r>
              <a:rPr lang="en-US" dirty="0"/>
              <a:t>Energy </a:t>
            </a:r>
            <a:r>
              <a:rPr lang="en-US" i="1" dirty="0"/>
              <a:t>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0E3015-1F79-42AA-9555-4D9EDD166CFF}"/>
              </a:ext>
            </a:extLst>
          </p:cNvPr>
          <p:cNvCxnSpPr/>
          <p:nvPr/>
        </p:nvCxnSpPr>
        <p:spPr>
          <a:xfrm flipV="1">
            <a:off x="6705600" y="1808018"/>
            <a:ext cx="0" cy="40801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2E0030B-4926-4D25-9503-3533443CB887}"/>
              </a:ext>
            </a:extLst>
          </p:cNvPr>
          <p:cNvCxnSpPr/>
          <p:nvPr/>
        </p:nvCxnSpPr>
        <p:spPr>
          <a:xfrm>
            <a:off x="7031182" y="5708073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D3BB7D-32BD-415C-96F3-A9F5C5A318D3}"/>
              </a:ext>
            </a:extLst>
          </p:cNvPr>
          <p:cNvCxnSpPr/>
          <p:nvPr/>
        </p:nvCxnSpPr>
        <p:spPr>
          <a:xfrm>
            <a:off x="7038109" y="3532905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38A470-7ED5-43CD-808E-D931FCFBA422}"/>
              </a:ext>
            </a:extLst>
          </p:cNvPr>
          <p:cNvCxnSpPr/>
          <p:nvPr/>
        </p:nvCxnSpPr>
        <p:spPr>
          <a:xfrm>
            <a:off x="7370619" y="3532904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58171EE-5278-4DFE-B55A-A288CEAD011D}"/>
              </a:ext>
            </a:extLst>
          </p:cNvPr>
          <p:cNvCxnSpPr/>
          <p:nvPr/>
        </p:nvCxnSpPr>
        <p:spPr>
          <a:xfrm>
            <a:off x="7710054" y="3532902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0BEE28-9DFC-4D0A-B03D-86BCB1AFBFB2}"/>
              </a:ext>
            </a:extLst>
          </p:cNvPr>
          <p:cNvCxnSpPr/>
          <p:nvPr/>
        </p:nvCxnSpPr>
        <p:spPr>
          <a:xfrm>
            <a:off x="8028707" y="3532905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AF3934-5F7F-4D49-AC0B-C74E24C09950}"/>
              </a:ext>
            </a:extLst>
          </p:cNvPr>
          <p:cNvCxnSpPr/>
          <p:nvPr/>
        </p:nvCxnSpPr>
        <p:spPr>
          <a:xfrm>
            <a:off x="7038108" y="3193468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C4DD5B-E37B-4FBB-B4F2-FDAA1A887CB9}"/>
              </a:ext>
            </a:extLst>
          </p:cNvPr>
          <p:cNvCxnSpPr/>
          <p:nvPr/>
        </p:nvCxnSpPr>
        <p:spPr>
          <a:xfrm>
            <a:off x="7370618" y="3193467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99903A-D241-493A-9917-912BE1217BE0}"/>
              </a:ext>
            </a:extLst>
          </p:cNvPr>
          <p:cNvCxnSpPr/>
          <p:nvPr/>
        </p:nvCxnSpPr>
        <p:spPr>
          <a:xfrm>
            <a:off x="7710053" y="3193465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C43186E-3B0A-4F57-82F4-63C94D2F7842}"/>
              </a:ext>
            </a:extLst>
          </p:cNvPr>
          <p:cNvCxnSpPr/>
          <p:nvPr/>
        </p:nvCxnSpPr>
        <p:spPr>
          <a:xfrm>
            <a:off x="8028706" y="3193468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5569D5-CD9E-4F19-AC68-B0786356BD95}"/>
              </a:ext>
            </a:extLst>
          </p:cNvPr>
          <p:cNvCxnSpPr/>
          <p:nvPr/>
        </p:nvCxnSpPr>
        <p:spPr>
          <a:xfrm>
            <a:off x="8395855" y="3193466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C88EA8B-10EE-4FD6-9C25-9DB9CCD1C690}"/>
              </a:ext>
            </a:extLst>
          </p:cNvPr>
          <p:cNvCxnSpPr/>
          <p:nvPr/>
        </p:nvCxnSpPr>
        <p:spPr>
          <a:xfrm>
            <a:off x="8728365" y="3193465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41C9432-324F-4152-AFFD-5DA4CDB642E7}"/>
              </a:ext>
            </a:extLst>
          </p:cNvPr>
          <p:cNvCxnSpPr/>
          <p:nvPr/>
        </p:nvCxnSpPr>
        <p:spPr>
          <a:xfrm>
            <a:off x="9067800" y="3193463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61C99-BFAD-4B0F-BB02-8F5DB572D5EB}"/>
              </a:ext>
            </a:extLst>
          </p:cNvPr>
          <p:cNvCxnSpPr/>
          <p:nvPr/>
        </p:nvCxnSpPr>
        <p:spPr>
          <a:xfrm>
            <a:off x="9386453" y="3193466"/>
            <a:ext cx="242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D767139-112C-4D62-9AE7-D3560DA92A85}"/>
              </a:ext>
            </a:extLst>
          </p:cNvPr>
          <p:cNvSpPr txBox="1"/>
          <p:nvPr/>
        </p:nvSpPr>
        <p:spPr>
          <a:xfrm>
            <a:off x="5430981" y="5507184"/>
            <a:ext cx="135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-13.6 eV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223E95-FF43-48B9-B285-C14AE578E119}"/>
              </a:ext>
            </a:extLst>
          </p:cNvPr>
          <p:cNvSpPr txBox="1"/>
          <p:nvPr/>
        </p:nvSpPr>
        <p:spPr>
          <a:xfrm>
            <a:off x="5590308" y="3359725"/>
            <a:ext cx="135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-3.4 eV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E21ED6-8F81-475E-8C6D-F0DF843BA25B}"/>
              </a:ext>
            </a:extLst>
          </p:cNvPr>
          <p:cNvSpPr txBox="1"/>
          <p:nvPr/>
        </p:nvSpPr>
        <p:spPr>
          <a:xfrm>
            <a:off x="5604163" y="2978726"/>
            <a:ext cx="135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-1.5 eV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D4B5A7-C87B-4EA5-B94A-AAA1D0E19650}"/>
              </a:ext>
            </a:extLst>
          </p:cNvPr>
          <p:cNvSpPr txBox="1"/>
          <p:nvPr/>
        </p:nvSpPr>
        <p:spPr>
          <a:xfrm>
            <a:off x="6941127" y="1371600"/>
            <a:ext cx="1787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level of a hydrogen atom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86F79C-EE4E-4A28-A765-55ED9DE3CA67}"/>
              </a:ext>
            </a:extLst>
          </p:cNvPr>
          <p:cNvSpPr txBox="1"/>
          <p:nvPr/>
        </p:nvSpPr>
        <p:spPr>
          <a:xfrm>
            <a:off x="6927274" y="5333998"/>
            <a:ext cx="47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7095B2-8316-4DBC-9ABA-41B83CA756AF}"/>
              </a:ext>
            </a:extLst>
          </p:cNvPr>
          <p:cNvSpPr txBox="1"/>
          <p:nvPr/>
        </p:nvSpPr>
        <p:spPr>
          <a:xfrm>
            <a:off x="6913417" y="3207320"/>
            <a:ext cx="1724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2s  2p</a:t>
            </a:r>
            <a:r>
              <a:rPr lang="en-US" sz="1400" baseline="-25000" dirty="0"/>
              <a:t>x</a:t>
            </a:r>
            <a:r>
              <a:rPr lang="en-US" sz="1400" dirty="0"/>
              <a:t> 2p</a:t>
            </a:r>
            <a:r>
              <a:rPr lang="en-US" sz="1400" baseline="-25000" dirty="0"/>
              <a:t>y</a:t>
            </a:r>
            <a:r>
              <a:rPr lang="en-US" sz="1400" dirty="0"/>
              <a:t> 2p</a:t>
            </a:r>
            <a:r>
              <a:rPr lang="en-US" sz="1400" baseline="-25000" dirty="0"/>
              <a:t>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67BD2B-7FD8-4389-9920-3901C5CE2272}"/>
              </a:ext>
            </a:extLst>
          </p:cNvPr>
          <p:cNvSpPr txBox="1"/>
          <p:nvPr/>
        </p:nvSpPr>
        <p:spPr>
          <a:xfrm>
            <a:off x="6954980" y="2757047"/>
            <a:ext cx="1724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3s  3p and 3d</a:t>
            </a:r>
            <a:endParaRPr lang="en-US" sz="1400" baseline="-2500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AED0A74-2E65-47C7-AE5B-08E605A85C5B}"/>
              </a:ext>
            </a:extLst>
          </p:cNvPr>
          <p:cNvCxnSpPr/>
          <p:nvPr/>
        </p:nvCxnSpPr>
        <p:spPr>
          <a:xfrm flipV="1">
            <a:off x="7280562" y="5160818"/>
            <a:ext cx="263238" cy="20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C9A76AD-EC4C-445B-BC9A-E04686A054CA}"/>
              </a:ext>
            </a:extLst>
          </p:cNvPr>
          <p:cNvCxnSpPr>
            <a:cxnSpLocks/>
          </p:cNvCxnSpPr>
          <p:nvPr/>
        </p:nvCxnSpPr>
        <p:spPr>
          <a:xfrm>
            <a:off x="7907478" y="3696617"/>
            <a:ext cx="187035" cy="32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FE3A5F1-BD8D-4971-B4DC-0250A4A08CA4}"/>
                  </a:ext>
                </a:extLst>
              </p:cNvPr>
              <p:cNvSpPr txBox="1"/>
              <p:nvPr/>
            </p:nvSpPr>
            <p:spPr>
              <a:xfrm>
                <a:off x="7509162" y="4862947"/>
                <a:ext cx="3394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FE3A5F1-BD8D-4971-B4DC-0250A4A08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162" y="4862947"/>
                <a:ext cx="339435" cy="369332"/>
              </a:xfrm>
              <a:prstGeom prst="rect">
                <a:avLst/>
              </a:prstGeom>
              <a:blipFill>
                <a:blip r:embed="rId2"/>
                <a:stretch>
                  <a:fillRect r="-1818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C8E4483-48A5-4B85-8F62-BB9DC17DFFE8}"/>
                  </a:ext>
                </a:extLst>
              </p:cNvPr>
              <p:cNvSpPr txBox="1"/>
              <p:nvPr/>
            </p:nvSpPr>
            <p:spPr>
              <a:xfrm>
                <a:off x="8049490" y="3893127"/>
                <a:ext cx="3394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C8E4483-48A5-4B85-8F62-BB9DC17DF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490" y="3893127"/>
                <a:ext cx="339435" cy="369332"/>
              </a:xfrm>
              <a:prstGeom prst="rect">
                <a:avLst/>
              </a:prstGeom>
              <a:blipFill>
                <a:blip r:embed="rId3"/>
                <a:stretch>
                  <a:fillRect r="-357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1512BA-0136-4532-BC0C-A3718E4E1FAF}"/>
                  </a:ext>
                </a:extLst>
              </p:cNvPr>
              <p:cNvSpPr txBox="1"/>
              <p:nvPr/>
            </p:nvSpPr>
            <p:spPr>
              <a:xfrm>
                <a:off x="795648" y="5237016"/>
                <a:ext cx="30836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What is the probability of being in a particular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for the system?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1512BA-0136-4532-BC0C-A3718E4E1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48" y="5237016"/>
                <a:ext cx="3083626" cy="923330"/>
              </a:xfrm>
              <a:prstGeom prst="rect">
                <a:avLst/>
              </a:prstGeom>
              <a:blipFill>
                <a:blip r:embed="rId4"/>
                <a:stretch>
                  <a:fillRect l="-1782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746AA11-64A2-4B9D-B4DC-A7669E00F711}"/>
                  </a:ext>
                </a:extLst>
              </p:cNvPr>
              <p:cNvSpPr txBox="1"/>
              <p:nvPr/>
            </p:nvSpPr>
            <p:spPr>
              <a:xfrm>
                <a:off x="3823856" y="4517968"/>
                <a:ext cx="1891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const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746AA11-64A2-4B9D-B4DC-A7669E00F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856" y="4517968"/>
                <a:ext cx="1891147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44F28925-FEFF-4B5D-A6DB-CB68FD3FE27A}"/>
              </a:ext>
            </a:extLst>
          </p:cNvPr>
          <p:cNvSpPr/>
          <p:nvPr/>
        </p:nvSpPr>
        <p:spPr>
          <a:xfrm>
            <a:off x="3713218" y="3150268"/>
            <a:ext cx="142102" cy="144000"/>
          </a:xfrm>
          <a:prstGeom prst="ellipse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EE165-C9EA-5A4E-C8C1-9ADADEE53363}"/>
              </a:ext>
            </a:extLst>
          </p:cNvPr>
          <p:cNvSpPr txBox="1"/>
          <p:nvPr/>
        </p:nvSpPr>
        <p:spPr>
          <a:xfrm>
            <a:off x="705283" y="1422856"/>
            <a:ext cx="349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i.e., canonical ensemble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53263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58DAB0-8364-43DE-A954-8AA2F32C1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772" y="5463662"/>
            <a:ext cx="4114800" cy="1394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C269F7-94DE-453F-B249-30718840C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321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9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4B76-0708-4AA9-9CD6-A8DEAF80E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Micro-canonical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51BD-D0F6-4D99-9345-92AE9DB33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fixed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 of an isolated system, each state is equal probable. </a:t>
                </a:r>
              </a:p>
              <a:p>
                <a:endParaRPr lang="en-US" dirty="0"/>
              </a:p>
              <a:p>
                <a:r>
                  <a:rPr lang="en-US" dirty="0"/>
                  <a:t>Entropy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fun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/>
                  <a:t>multiplicity, i.e., the number of microstates given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b="0" dirty="0"/>
                  <a:t>Thermodynamic identity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𝑃𝑑𝑉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𝑑𝑁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51BD-D0F6-4D99-9345-92AE9DB33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1" b="-2184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20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AEA0-DB0B-45C9-B298-A8FCD765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for system attached to a reservoir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A2399F-87FB-4D43-811E-817F496674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3231" y="2141536"/>
                <a:ext cx="8259041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If system is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the reservoir can be in any one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states.  Similarly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  Each microstate of the combined system and reservoir is equal probable.</a:t>
                </a:r>
              </a:p>
              <a:p>
                <a:endParaRPr lang="en-US" dirty="0"/>
              </a:p>
              <a:p>
                <a:r>
                  <a:rPr lang="en-US" dirty="0"/>
                  <a:t>The probability of the system irrespective of the states of the reservoir is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fixing total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const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A2399F-87FB-4D43-811E-817F496674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3231" y="2141536"/>
                <a:ext cx="8259041" cy="4351338"/>
              </a:xfrm>
              <a:blipFill>
                <a:blip r:embed="rId2"/>
                <a:stretch>
                  <a:fillRect l="-1107" t="-322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5948-9B39-4E0A-B9A7-CDA4548E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Boltzmann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4D53DA-DCFF-4577-BF9E-82B414E1F9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0" dirty="0"/>
                  <a:t>Reservoir entropy when system is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; similarly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 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Thus,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4D53DA-DCFF-4577-BF9E-82B414E1F9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22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E7E14B2-6B45-45FE-ABCE-593577E9DB79}"/>
              </a:ext>
            </a:extLst>
          </p:cNvPr>
          <p:cNvCxnSpPr/>
          <p:nvPr/>
        </p:nvCxnSpPr>
        <p:spPr>
          <a:xfrm flipV="1">
            <a:off x="5957455" y="4869873"/>
            <a:ext cx="519545" cy="67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865AD5-1024-4DFF-9335-198B556DFED6}"/>
              </a:ext>
            </a:extLst>
          </p:cNvPr>
          <p:cNvCxnSpPr/>
          <p:nvPr/>
        </p:nvCxnSpPr>
        <p:spPr>
          <a:xfrm flipV="1">
            <a:off x="7162800" y="4939144"/>
            <a:ext cx="519545" cy="67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AEA3C1E-76FB-46C6-A9ED-007EBEE91FA2}"/>
              </a:ext>
            </a:extLst>
          </p:cNvPr>
          <p:cNvSpPr txBox="1"/>
          <p:nvPr/>
        </p:nvSpPr>
        <p:spPr>
          <a:xfrm>
            <a:off x="6476999" y="4592782"/>
            <a:ext cx="31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66038A-7986-4A13-B503-39C238FE9DAF}"/>
              </a:ext>
            </a:extLst>
          </p:cNvPr>
          <p:cNvSpPr txBox="1"/>
          <p:nvPr/>
        </p:nvSpPr>
        <p:spPr>
          <a:xfrm>
            <a:off x="7626927" y="4613564"/>
            <a:ext cx="31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5957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0F18547-0F6B-44CB-9076-AFF9650CE63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Boltzmann factor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0F18547-0F6B-44CB-9076-AFF9650CE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AE8697-FCC4-4A1A-8266-D6AAC4761A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independent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probability to find the system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proportional to the Boltzmann factor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AE8697-FCC4-4A1A-8266-D6AAC4761A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08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98E2-A2FF-464E-9431-956E13D5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Fixing constant by normalization, partition function </a:t>
            </a:r>
            <a:r>
              <a:rPr lang="en-US" i="1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F7EFE9-8519-4F67-94A2-A28E80B290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8447" y="1843390"/>
                <a:ext cx="4227368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or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F7EFE9-8519-4F67-94A2-A28E80B290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8447" y="1843390"/>
                <a:ext cx="4227368" cy="4351338"/>
              </a:xfrm>
              <a:blipFill>
                <a:blip r:embed="rId2"/>
                <a:stretch>
                  <a:fillRect l="-230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550993C-6361-4E45-9B9C-E01AB771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1" y="2982359"/>
            <a:ext cx="4928386" cy="33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4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F053-804F-4C09-A763-58209B75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D46475-E45A-4F66-B053-E764126A45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nary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or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func>
                  </m:oMath>
                </a14:m>
                <a:r>
                  <a:rPr lang="en-US" dirty="0"/>
                  <a:t>   (prob. 6.16)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D46475-E45A-4F66-B053-E764126A45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32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7D71-4C6A-4FBC-A756-B7620724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Harmonic oscillator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8B346A-C857-415C-921B-678804C707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Energy in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SG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SG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SG" dirty="0"/>
                  <a:t>, 1, 2, 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h𝑓</m:t>
                    </m:r>
                  </m:oMath>
                </a14:m>
                <a:endParaRPr lang="en-SG" dirty="0"/>
              </a:p>
              <a:p>
                <a:r>
                  <a:rPr lang="en-US" dirty="0"/>
                  <a:t>T</a:t>
                </a:r>
                <a:r>
                  <a:rPr lang="en-SG" dirty="0"/>
                  <a:t>he partition function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SG" dirty="0"/>
              </a:p>
              <a:p>
                <a:r>
                  <a:rPr lang="en-US" dirty="0"/>
                  <a:t>A</a:t>
                </a:r>
                <a:r>
                  <a:rPr lang="en-SG" dirty="0" err="1"/>
                  <a:t>verage</a:t>
                </a:r>
                <a:r>
                  <a:rPr lang="en-SG" dirty="0"/>
                  <a:t> energy of an oscillator in thermal equilibrium is </a:t>
                </a:r>
              </a:p>
              <a:p>
                <a:pPr marL="0" indent="0">
                  <a:buNone/>
                </a:pPr>
                <a:endParaRPr lang="en-SG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𝛽𝜖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8B346A-C857-415C-921B-678804C707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2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91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2176</TotalTime>
  <Words>776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Verdana</vt:lpstr>
      <vt:lpstr>Office Theme</vt:lpstr>
      <vt:lpstr>Week 9   Boltzmann Statistics</vt:lpstr>
      <vt:lpstr>Boltzmann factor e-E</vt:lpstr>
      <vt:lpstr>Micro-canonical ensemble</vt:lpstr>
      <vt:lpstr>Probability for system attached to a reservoir </vt:lpstr>
      <vt:lpstr>Deriving the Boltzmann factor</vt:lpstr>
      <vt:lpstr>Boltzmann factor = e^(-βE)</vt:lpstr>
      <vt:lpstr>Fixing constant by normalization, partition function Z</vt:lpstr>
      <vt:lpstr>Average values</vt:lpstr>
      <vt:lpstr>Harmonic oscillator</vt:lpstr>
      <vt:lpstr>Paramagnet, canonical ensemble</vt:lpstr>
      <vt:lpstr>Rotation of diatomic molecules</vt:lpstr>
      <vt:lpstr>Z_rot high-temperature limit</vt:lpstr>
      <vt:lpstr>Identical atoms, such as N2 or O2?</vt:lpstr>
      <vt:lpstr>The equipartition theorem</vt:lpstr>
      <vt:lpstr>“Counting states” over a continuous variable q</vt:lpstr>
      <vt:lpstr>The equipartition theorem</vt:lpstr>
      <vt:lpstr>How to “count” states in classical physics in general?</vt:lpstr>
      <vt:lpstr>Breakdown of equipartition at low temperature, why and how?</vt:lpstr>
      <vt:lpstr>Tutorial problems 6.16, 6.17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PC2230, Thermodynamics and Statistical Mechanics</dc:title>
  <dc:creator>Wang Jian-Sheng</dc:creator>
  <cp:lastModifiedBy>Wang Jian-Sheng</cp:lastModifiedBy>
  <cp:revision>98</cp:revision>
  <dcterms:created xsi:type="dcterms:W3CDTF">2021-10-08T06:30:06Z</dcterms:created>
  <dcterms:modified xsi:type="dcterms:W3CDTF">2024-03-18T02:47:43Z</dcterms:modified>
</cp:coreProperties>
</file>