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D8FA9-5256-42CC-8860-C13BDBB6216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A9217-B672-4187-8272-62A1C753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books by M. </a:t>
            </a:r>
            <a:r>
              <a:rPr lang="en-US" dirty="0" err="1" smtClean="0"/>
              <a:t>Tinkham</a:t>
            </a:r>
            <a:r>
              <a:rPr lang="en-US" dirty="0" smtClean="0"/>
              <a:t>,</a:t>
            </a:r>
            <a:r>
              <a:rPr lang="en-US" baseline="0" dirty="0" smtClean="0"/>
              <a:t> “Introduction to superconductivity”, 2</a:t>
            </a:r>
            <a:r>
              <a:rPr lang="en-US" baseline="30000" dirty="0" smtClean="0"/>
              <a:t>nd</a:t>
            </a:r>
            <a:r>
              <a:rPr lang="en-US" baseline="0" dirty="0" smtClean="0"/>
              <a:t> edition, or P. G. de </a:t>
            </a:r>
            <a:r>
              <a:rPr lang="en-US" baseline="0" dirty="0" err="1" smtClean="0"/>
              <a:t>Gennes</a:t>
            </a:r>
            <a:r>
              <a:rPr lang="en-US" baseline="0" dirty="0" smtClean="0"/>
              <a:t>, “Superconductivity of Metals and Alloys”, or this lecture notes </a:t>
            </a:r>
            <a:r>
              <a:rPr lang="en-US" dirty="0" smtClean="0"/>
              <a:t>https://portal.ifi.unicamp.br/images/files/graduacao/aulas-on-line/fen-emerg/lecture_notes_BCS.pdf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44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remind again K = H – mu N is the </a:t>
            </a:r>
            <a:r>
              <a:rPr lang="en-US" baseline="0" dirty="0" err="1" smtClean="0"/>
              <a:t>Kamiltonian</a:t>
            </a:r>
            <a:r>
              <a:rPr lang="en-US" baseline="0" smtClean="0"/>
              <a:t>.</a:t>
            </a:r>
          </a:p>
          <a:p>
            <a:endParaRPr lang="en-US" baseline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chemical potential here in f because mu</a:t>
            </a:r>
            <a:r>
              <a:rPr lang="en-US" baseline="0" dirty="0" smtClean="0"/>
              <a:t> is already contained in xi, or in the K = H- mu N at the beginning.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12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Ohm’s law,   current I = GV,</a:t>
            </a:r>
            <a:r>
              <a:rPr lang="en-US" baseline="0" dirty="0" smtClean="0"/>
              <a:t> </a:t>
            </a:r>
            <a:r>
              <a:rPr lang="en-US" dirty="0" smtClean="0"/>
              <a:t>conductance  G = sigma*A/L,  V:</a:t>
            </a:r>
            <a:r>
              <a:rPr lang="en-US" baseline="0" dirty="0" smtClean="0"/>
              <a:t> voltage difference, A: cross section area, L transport length.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71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Figures from P.</a:t>
            </a:r>
            <a:r>
              <a:rPr lang="en-US" baseline="0" dirty="0" smtClean="0"/>
              <a:t> G. de </a:t>
            </a:r>
            <a:r>
              <a:rPr lang="en-US" baseline="0" dirty="0" err="1" smtClean="0"/>
              <a:t>Gennes</a:t>
            </a:r>
            <a:r>
              <a:rPr lang="en-US" baseline="0" dirty="0" smtClean="0"/>
              <a:t>, “Superconductivity of metals and allows”, page 2.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38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 I vs Type II superconductor.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82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vector potential must be in Landon gauge or also called Coulomb gauge in order for the equation j proportional to A to be valid.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6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phonon wave spans large distance of order,</a:t>
            </a:r>
            <a:r>
              <a:rPr lang="en-US" baseline="0" dirty="0" smtClean="0"/>
              <a:t> say, 100 nm, so the interactions are mean-field like.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33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original BCS theory is based on the Cooper</a:t>
            </a:r>
            <a:r>
              <a:rPr lang="en-US" baseline="0" dirty="0" smtClean="0"/>
              <a:t> pair which is c_{p,+} c_{-p,-}, that is opposite momentum and opposition spin.   In our </a:t>
            </a:r>
            <a:r>
              <a:rPr lang="en-US" baseline="0" dirty="0" err="1" smtClean="0"/>
              <a:t>spinless</a:t>
            </a:r>
            <a:r>
              <a:rPr lang="en-US" baseline="0" dirty="0" smtClean="0"/>
              <a:t> model, we have opposite momentum only.  This is equivalent to so-called p-wave theory where the spins are in parallel.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72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Delta is gap parameter, or order parameter, for superconductivity.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08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Gamma are the fermionic</a:t>
            </a:r>
            <a:r>
              <a:rPr lang="en-US" baseline="0" dirty="0" smtClean="0"/>
              <a:t> quasi-particles, in BCS theory.  Note here v is real, but u is purely imaginary.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0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7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1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0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1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5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0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8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3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0E23-35AA-4A55-A22F-16C5685059F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8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pn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pn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2.png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png"/><Relationship Id="rId11" Type="http://schemas.openxmlformats.org/officeDocument/2006/relationships/image" Target="../media/image14.w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2.wmf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F6A8-5880-4338-8FDE-5B0CB490CF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Week </a:t>
            </a:r>
            <a:r>
              <a:rPr lang="en-US" dirty="0" smtClean="0"/>
              <a:t>12,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Superconductivity, </a:t>
            </a:r>
            <a:br>
              <a:rPr lang="en-US" dirty="0" smtClean="0"/>
            </a:br>
            <a:r>
              <a:rPr lang="en-US" dirty="0" smtClean="0"/>
              <a:t>BCS theory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7C423-D6D9-4AF7-9371-58FB4065B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Superconductivity phenomenology, London equation, BCS Hamiltonian, </a:t>
            </a:r>
            <a:r>
              <a:rPr lang="en-US" dirty="0" err="1" smtClean="0"/>
              <a:t>Bogoliubov</a:t>
            </a:r>
            <a:r>
              <a:rPr lang="en-US" dirty="0" smtClean="0"/>
              <a:t>-de </a:t>
            </a:r>
            <a:r>
              <a:rPr lang="en-US" dirty="0" err="1" smtClean="0"/>
              <a:t>Gennes</a:t>
            </a:r>
            <a:r>
              <a:rPr lang="en-US" dirty="0" smtClean="0"/>
              <a:t> Hamiltonian, BCS ground state, gap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7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1D chain model in momentum </a:t>
            </a:r>
            <a:r>
              <a:rPr lang="en-US" i="1" dirty="0" smtClean="0"/>
              <a:t>p</a:t>
            </a:r>
            <a:r>
              <a:rPr lang="en-US" dirty="0" smtClean="0"/>
              <a:t>-space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871744"/>
              </p:ext>
            </p:extLst>
          </p:nvPr>
        </p:nvGraphicFramePr>
        <p:xfrm>
          <a:off x="360363" y="2262188"/>
          <a:ext cx="8677275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3" imgW="5130720" imgH="2031840" progId="Equation.DSMT4">
                  <p:embed/>
                </p:oleObj>
              </mc:Choice>
              <mc:Fallback>
                <p:oleObj name="Equation" r:id="rId3" imgW="513072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363" y="2262188"/>
                        <a:ext cx="8677275" cy="343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15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Diagonalise</a:t>
            </a:r>
            <a:r>
              <a:rPr lang="en-US" dirty="0" smtClean="0"/>
              <a:t> </a:t>
            </a:r>
            <a:r>
              <a:rPr lang="en-US" dirty="0" err="1" smtClean="0"/>
              <a:t>BdG</a:t>
            </a:r>
            <a:r>
              <a:rPr lang="en-US" dirty="0" smtClean="0"/>
              <a:t> Hamiltonian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713891"/>
              </p:ext>
            </p:extLst>
          </p:nvPr>
        </p:nvGraphicFramePr>
        <p:xfrm>
          <a:off x="838000" y="1695800"/>
          <a:ext cx="6630988" cy="470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4" imgW="4762440" imgH="3377880" progId="Equation.DSMT4">
                  <p:embed/>
                </p:oleObj>
              </mc:Choice>
              <mc:Fallback>
                <p:oleObj name="Equation" r:id="rId4" imgW="4762440" imgH="337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000" y="1695800"/>
                        <a:ext cx="6630988" cy="470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724800" y="3225600"/>
            <a:ext cx="169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724800" y="1690689"/>
            <a:ext cx="0" cy="1534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6724800" y="1720800"/>
            <a:ext cx="1152000" cy="1152000"/>
          </a:xfrm>
          <a:custGeom>
            <a:avLst/>
            <a:gdLst>
              <a:gd name="connsiteX0" fmla="*/ 1152000 w 1152000"/>
              <a:gd name="connsiteY0" fmla="*/ 0 h 1152000"/>
              <a:gd name="connsiteX1" fmla="*/ 1029600 w 1152000"/>
              <a:gd name="connsiteY1" fmla="*/ 374400 h 1152000"/>
              <a:gd name="connsiteX2" fmla="*/ 590400 w 1152000"/>
              <a:gd name="connsiteY2" fmla="*/ 928800 h 1152000"/>
              <a:gd name="connsiteX3" fmla="*/ 0 w 1152000"/>
              <a:gd name="connsiteY3" fmla="*/ 1152000 h 1152000"/>
              <a:gd name="connsiteX0" fmla="*/ 1152000 w 1152000"/>
              <a:gd name="connsiteY0" fmla="*/ 0 h 1152000"/>
              <a:gd name="connsiteX1" fmla="*/ 1015200 w 1152000"/>
              <a:gd name="connsiteY1" fmla="*/ 475200 h 1152000"/>
              <a:gd name="connsiteX2" fmla="*/ 590400 w 1152000"/>
              <a:gd name="connsiteY2" fmla="*/ 928800 h 1152000"/>
              <a:gd name="connsiteX3" fmla="*/ 0 w 1152000"/>
              <a:gd name="connsiteY3" fmla="*/ 1152000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000" h="1152000">
                <a:moveTo>
                  <a:pt x="1152000" y="0"/>
                </a:moveTo>
                <a:cubicBezTo>
                  <a:pt x="1137600" y="109800"/>
                  <a:pt x="1108800" y="320400"/>
                  <a:pt x="1015200" y="475200"/>
                </a:cubicBezTo>
                <a:cubicBezTo>
                  <a:pt x="921600" y="630000"/>
                  <a:pt x="759600" y="816000"/>
                  <a:pt x="590400" y="928800"/>
                </a:cubicBezTo>
                <a:cubicBezTo>
                  <a:pt x="421200" y="1041600"/>
                  <a:pt x="209400" y="1105200"/>
                  <a:pt x="0" y="11520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283600" y="3290400"/>
                <a:ext cx="1887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3600" y="3290400"/>
                <a:ext cx="188770" cy="276999"/>
              </a:xfrm>
              <a:prstGeom prst="rect">
                <a:avLst/>
              </a:prstGeom>
              <a:blipFill>
                <a:blip r:embed="rId6"/>
                <a:stretch>
                  <a:fillRect l="-29032" r="-29032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33200" y="2714400"/>
                <a:ext cx="1955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200" y="2714400"/>
                <a:ext cx="195566" cy="276999"/>
              </a:xfrm>
              <a:prstGeom prst="rect">
                <a:avLst/>
              </a:prstGeom>
              <a:blipFill>
                <a:blip r:embed="rId7"/>
                <a:stretch>
                  <a:fillRect l="-25000" r="-31250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90000" y="1440000"/>
                <a:ext cx="2110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0000" y="1440000"/>
                <a:ext cx="211019" cy="276999"/>
              </a:xfrm>
              <a:prstGeom prst="rect">
                <a:avLst/>
              </a:prstGeom>
              <a:blipFill>
                <a:blip r:embed="rId8"/>
                <a:stretch>
                  <a:fillRect l="-22857" r="-22857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5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BCS ground state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35362"/>
              </p:ext>
            </p:extLst>
          </p:nvPr>
        </p:nvGraphicFramePr>
        <p:xfrm>
          <a:off x="1927225" y="1690688"/>
          <a:ext cx="5173663" cy="4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4" imgW="2895480" imgH="2603160" progId="Equation.DSMT4">
                  <p:embed/>
                </p:oleObj>
              </mc:Choice>
              <mc:Fallback>
                <p:oleObj name="Equation" r:id="rId4" imgW="2895480" imgH="260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27225" y="1690688"/>
                        <a:ext cx="5173663" cy="465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equation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849021"/>
              </p:ext>
            </p:extLst>
          </p:nvPr>
        </p:nvGraphicFramePr>
        <p:xfrm>
          <a:off x="1109100" y="1582689"/>
          <a:ext cx="7322100" cy="4766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4" imgW="3784320" imgH="2463480" progId="Equation.DSMT4">
                  <p:embed/>
                </p:oleObj>
              </mc:Choice>
              <mc:Fallback>
                <p:oleObj name="Equation" r:id="rId4" imgW="3784320" imgH="246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09100" y="1582689"/>
                        <a:ext cx="7322100" cy="4766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184800" y="3009600"/>
            <a:ext cx="2330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192000" y="1476000"/>
            <a:ext cx="0" cy="153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6199200" y="1862238"/>
            <a:ext cx="1476000" cy="1147362"/>
          </a:xfrm>
          <a:custGeom>
            <a:avLst/>
            <a:gdLst>
              <a:gd name="connsiteX0" fmla="*/ 0 w 1656000"/>
              <a:gd name="connsiteY0" fmla="*/ 6445 h 1136845"/>
              <a:gd name="connsiteX1" fmla="*/ 547200 w 1656000"/>
              <a:gd name="connsiteY1" fmla="*/ 49645 h 1136845"/>
              <a:gd name="connsiteX2" fmla="*/ 1267200 w 1656000"/>
              <a:gd name="connsiteY2" fmla="*/ 373645 h 1136845"/>
              <a:gd name="connsiteX3" fmla="*/ 1656000 w 1656000"/>
              <a:gd name="connsiteY3" fmla="*/ 1136845 h 1136845"/>
              <a:gd name="connsiteX0" fmla="*/ 0 w 1432800"/>
              <a:gd name="connsiteY0" fmla="*/ 6445 h 1129645"/>
              <a:gd name="connsiteX1" fmla="*/ 547200 w 1432800"/>
              <a:gd name="connsiteY1" fmla="*/ 49645 h 1129645"/>
              <a:gd name="connsiteX2" fmla="*/ 1267200 w 1432800"/>
              <a:gd name="connsiteY2" fmla="*/ 373645 h 1129645"/>
              <a:gd name="connsiteX3" fmla="*/ 1432800 w 1432800"/>
              <a:gd name="connsiteY3" fmla="*/ 1129645 h 1129645"/>
              <a:gd name="connsiteX0" fmla="*/ 0 w 1432800"/>
              <a:gd name="connsiteY0" fmla="*/ 6445 h 1129645"/>
              <a:gd name="connsiteX1" fmla="*/ 547200 w 1432800"/>
              <a:gd name="connsiteY1" fmla="*/ 49645 h 1129645"/>
              <a:gd name="connsiteX2" fmla="*/ 1267200 w 1432800"/>
              <a:gd name="connsiteY2" fmla="*/ 373645 h 1129645"/>
              <a:gd name="connsiteX3" fmla="*/ 1432800 w 1432800"/>
              <a:gd name="connsiteY3" fmla="*/ 1129645 h 1129645"/>
              <a:gd name="connsiteX0" fmla="*/ 0 w 1476000"/>
              <a:gd name="connsiteY0" fmla="*/ 6445 h 1151245"/>
              <a:gd name="connsiteX1" fmla="*/ 547200 w 1476000"/>
              <a:gd name="connsiteY1" fmla="*/ 49645 h 1151245"/>
              <a:gd name="connsiteX2" fmla="*/ 1267200 w 1476000"/>
              <a:gd name="connsiteY2" fmla="*/ 373645 h 1151245"/>
              <a:gd name="connsiteX3" fmla="*/ 1476000 w 1476000"/>
              <a:gd name="connsiteY3" fmla="*/ 1151245 h 1151245"/>
              <a:gd name="connsiteX0" fmla="*/ 0 w 1476000"/>
              <a:gd name="connsiteY0" fmla="*/ 8380 h 1153180"/>
              <a:gd name="connsiteX1" fmla="*/ 547200 w 1476000"/>
              <a:gd name="connsiteY1" fmla="*/ 51580 h 1153180"/>
              <a:gd name="connsiteX2" fmla="*/ 1231200 w 1476000"/>
              <a:gd name="connsiteY2" fmla="*/ 418780 h 1153180"/>
              <a:gd name="connsiteX3" fmla="*/ 1476000 w 1476000"/>
              <a:gd name="connsiteY3" fmla="*/ 1153180 h 1153180"/>
              <a:gd name="connsiteX0" fmla="*/ 0 w 1476000"/>
              <a:gd name="connsiteY0" fmla="*/ 2562 h 1147362"/>
              <a:gd name="connsiteX1" fmla="*/ 684000 w 1476000"/>
              <a:gd name="connsiteY1" fmla="*/ 74562 h 1147362"/>
              <a:gd name="connsiteX2" fmla="*/ 1231200 w 1476000"/>
              <a:gd name="connsiteY2" fmla="*/ 412962 h 1147362"/>
              <a:gd name="connsiteX3" fmla="*/ 1476000 w 1476000"/>
              <a:gd name="connsiteY3" fmla="*/ 1147362 h 11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6000" h="1147362">
                <a:moveTo>
                  <a:pt x="0" y="2562"/>
                </a:moveTo>
                <a:cubicBezTo>
                  <a:pt x="168000" y="-6438"/>
                  <a:pt x="478800" y="6162"/>
                  <a:pt x="684000" y="74562"/>
                </a:cubicBezTo>
                <a:cubicBezTo>
                  <a:pt x="889200" y="142962"/>
                  <a:pt x="1099200" y="234162"/>
                  <a:pt x="1231200" y="412962"/>
                </a:cubicBezTo>
                <a:cubicBezTo>
                  <a:pt x="1363200" y="591762"/>
                  <a:pt x="1446000" y="841962"/>
                  <a:pt x="1476000" y="1147362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699837" y="1043958"/>
                <a:ext cx="98928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9837" y="1043958"/>
                <a:ext cx="989287" cy="276999"/>
              </a:xfrm>
              <a:prstGeom prst="rect">
                <a:avLst/>
              </a:prstGeom>
              <a:blipFill>
                <a:blip r:embed="rId6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592400" y="3103200"/>
                <a:ext cx="2638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2400" y="3103200"/>
                <a:ext cx="263855" cy="276999"/>
              </a:xfrm>
              <a:prstGeom prst="rect">
                <a:avLst/>
              </a:prstGeom>
              <a:blipFill>
                <a:blip r:embed="rId7"/>
                <a:stretch>
                  <a:fillRect l="-18182" r="-2273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90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9926"/>
            <a:ext cx="7886700" cy="1325563"/>
          </a:xfrm>
        </p:spPr>
        <p:txBody>
          <a:bodyPr/>
          <a:lstStyle/>
          <a:p>
            <a:r>
              <a:rPr lang="en-US" dirty="0" smtClean="0"/>
              <a:t>Resistivity goes to 0 abruptly at temperature </a:t>
            </a:r>
            <a:r>
              <a:rPr lang="en-US" i="1" dirty="0" smtClean="0"/>
              <a:t>T</a:t>
            </a:r>
            <a:r>
              <a:rPr lang="en-US" baseline="-25000" dirty="0" smtClean="0"/>
              <a:t>c</a:t>
            </a:r>
            <a:endParaRPr lang="en-US" baseline="-25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08800" y="5572800"/>
            <a:ext cx="4838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008800" y="2448000"/>
            <a:ext cx="0" cy="312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4240800" y="2872800"/>
            <a:ext cx="2037600" cy="2700000"/>
            <a:chOff x="4240800" y="2268000"/>
            <a:chExt cx="2037600" cy="2700000"/>
          </a:xfrm>
        </p:grpSpPr>
        <p:sp>
          <p:nvSpPr>
            <p:cNvPr id="10" name="Freeform 9"/>
            <p:cNvSpPr/>
            <p:nvPr/>
          </p:nvSpPr>
          <p:spPr>
            <a:xfrm>
              <a:off x="4240800" y="2268000"/>
              <a:ext cx="2037600" cy="2016000"/>
            </a:xfrm>
            <a:custGeom>
              <a:avLst/>
              <a:gdLst>
                <a:gd name="connsiteX0" fmla="*/ 2037600 w 2037600"/>
                <a:gd name="connsiteY0" fmla="*/ 0 h 2016000"/>
                <a:gd name="connsiteX1" fmla="*/ 1908000 w 2037600"/>
                <a:gd name="connsiteY1" fmla="*/ 352800 h 2016000"/>
                <a:gd name="connsiteX2" fmla="*/ 1281600 w 2037600"/>
                <a:gd name="connsiteY2" fmla="*/ 1036800 h 2016000"/>
                <a:gd name="connsiteX3" fmla="*/ 381600 w 2037600"/>
                <a:gd name="connsiteY3" fmla="*/ 1843200 h 2016000"/>
                <a:gd name="connsiteX4" fmla="*/ 0 w 2037600"/>
                <a:gd name="connsiteY4" fmla="*/ 2016000 h 2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7600" h="2016000">
                  <a:moveTo>
                    <a:pt x="2037600" y="0"/>
                  </a:moveTo>
                  <a:cubicBezTo>
                    <a:pt x="2035800" y="90000"/>
                    <a:pt x="2034000" y="180000"/>
                    <a:pt x="1908000" y="352800"/>
                  </a:cubicBezTo>
                  <a:cubicBezTo>
                    <a:pt x="1782000" y="525600"/>
                    <a:pt x="1536000" y="788400"/>
                    <a:pt x="1281600" y="1036800"/>
                  </a:cubicBezTo>
                  <a:cubicBezTo>
                    <a:pt x="1027200" y="1285200"/>
                    <a:pt x="595200" y="1680000"/>
                    <a:pt x="381600" y="1843200"/>
                  </a:cubicBezTo>
                  <a:cubicBezTo>
                    <a:pt x="168000" y="2006400"/>
                    <a:pt x="84000" y="2011200"/>
                    <a:pt x="0" y="2016000"/>
                  </a:cubicBezTo>
                </a:path>
              </a:pathLst>
            </a:custGeom>
            <a:ln w="254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0" idx="4"/>
            </p:cNvCxnSpPr>
            <p:nvPr/>
          </p:nvCxnSpPr>
          <p:spPr>
            <a:xfrm>
              <a:off x="4240800" y="4284000"/>
              <a:ext cx="0" cy="684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31276" y="5786399"/>
                <a:ext cx="2638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276" y="5786399"/>
                <a:ext cx="263855" cy="276999"/>
              </a:xfrm>
              <a:prstGeom prst="rect">
                <a:avLst/>
              </a:prstGeom>
              <a:blipFill>
                <a:blip r:embed="rId4"/>
                <a:stretch>
                  <a:fillRect l="-20930" r="-2326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717956" y="5786399"/>
                <a:ext cx="2006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956" y="5786399"/>
                <a:ext cx="200632" cy="276999"/>
              </a:xfrm>
              <a:prstGeom prst="rect">
                <a:avLst/>
              </a:prstGeom>
              <a:blipFill>
                <a:blip r:embed="rId5"/>
                <a:stretch>
                  <a:fillRect l="-24242" r="-27273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70670" y="2425359"/>
                <a:ext cx="8740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670" y="2425359"/>
                <a:ext cx="874085" cy="276999"/>
              </a:xfrm>
              <a:prstGeom prst="rect">
                <a:avLst/>
              </a:prstGeom>
              <a:blipFill>
                <a:blip r:embed="rId6"/>
                <a:stretch>
                  <a:fillRect l="-6294" r="-3497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541813"/>
              </p:ext>
            </p:extLst>
          </p:nvPr>
        </p:nvGraphicFramePr>
        <p:xfrm>
          <a:off x="7259250" y="3880800"/>
          <a:ext cx="1473253" cy="1116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7" imgW="838080" imgH="634680" progId="Equation.DSMT4">
                  <p:embed/>
                </p:oleObj>
              </mc:Choice>
              <mc:Fallback>
                <p:oleObj name="Equation" r:id="rId7" imgW="8380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59250" y="3880800"/>
                        <a:ext cx="1473253" cy="1116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653247" y="566722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8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Thermodynamic properties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40548"/>
            <a:ext cx="4312460" cy="3402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369" y="2405306"/>
            <a:ext cx="4552562" cy="31964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4270" y="1525929"/>
            <a:ext cx="1202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eat capacity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25747" y="1958421"/>
            <a:ext cx="1202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ree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250" y="271526"/>
            <a:ext cx="7886700" cy="1325563"/>
          </a:xfrm>
        </p:spPr>
        <p:txBody>
          <a:bodyPr/>
          <a:lstStyle/>
          <a:p>
            <a:r>
              <a:rPr lang="en-US" dirty="0" smtClean="0"/>
              <a:t>Meissner effect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86400" y="3578400"/>
            <a:ext cx="1641600" cy="1641600"/>
          </a:xfrm>
          <a:prstGeom prst="ellipse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398032" y="3192259"/>
            <a:ext cx="0" cy="2380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842876" y="3035741"/>
            <a:ext cx="0" cy="2677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283601" y="3278755"/>
            <a:ext cx="0" cy="2380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15188" y="2516753"/>
                <a:ext cx="2244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188" y="2516753"/>
                <a:ext cx="224420" cy="276999"/>
              </a:xfrm>
              <a:prstGeom prst="rect">
                <a:avLst/>
              </a:prstGeom>
              <a:blipFill>
                <a:blip r:embed="rId3"/>
                <a:stretch>
                  <a:fillRect l="-21622" r="-24324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5060002" y="3590754"/>
            <a:ext cx="1641600" cy="1641600"/>
          </a:xfrm>
          <a:prstGeom prst="ellipse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789275" y="2788606"/>
            <a:ext cx="795230" cy="3163329"/>
          </a:xfrm>
          <a:custGeom>
            <a:avLst/>
            <a:gdLst>
              <a:gd name="connsiteX0" fmla="*/ 771580 w 809165"/>
              <a:gd name="connsiteY0" fmla="*/ 3006811 h 3006811"/>
              <a:gd name="connsiteX1" fmla="*/ 755104 w 809165"/>
              <a:gd name="connsiteY1" fmla="*/ 2669060 h 3006811"/>
              <a:gd name="connsiteX2" fmla="*/ 252596 w 809165"/>
              <a:gd name="connsiteY2" fmla="*/ 2323071 h 3006811"/>
              <a:gd name="connsiteX3" fmla="*/ 5461 w 809165"/>
              <a:gd name="connsiteY3" fmla="*/ 1449860 h 3006811"/>
              <a:gd name="connsiteX4" fmla="*/ 475017 w 809165"/>
              <a:gd name="connsiteY4" fmla="*/ 766119 h 3006811"/>
              <a:gd name="connsiteX5" fmla="*/ 598585 w 809165"/>
              <a:gd name="connsiteY5" fmla="*/ 593125 h 3006811"/>
              <a:gd name="connsiteX6" fmla="*/ 689201 w 809165"/>
              <a:gd name="connsiteY6" fmla="*/ 469557 h 3006811"/>
              <a:gd name="connsiteX7" fmla="*/ 722153 w 809165"/>
              <a:gd name="connsiteY7" fmla="*/ 0 h 3006811"/>
              <a:gd name="connsiteX0" fmla="*/ 771580 w 809165"/>
              <a:gd name="connsiteY0" fmla="*/ 3006811 h 3006811"/>
              <a:gd name="connsiteX1" fmla="*/ 755104 w 809165"/>
              <a:gd name="connsiteY1" fmla="*/ 2669060 h 3006811"/>
              <a:gd name="connsiteX2" fmla="*/ 252596 w 809165"/>
              <a:gd name="connsiteY2" fmla="*/ 2323071 h 3006811"/>
              <a:gd name="connsiteX3" fmla="*/ 5461 w 809165"/>
              <a:gd name="connsiteY3" fmla="*/ 1449860 h 3006811"/>
              <a:gd name="connsiteX4" fmla="*/ 475017 w 809165"/>
              <a:gd name="connsiteY4" fmla="*/ 766119 h 3006811"/>
              <a:gd name="connsiteX5" fmla="*/ 689201 w 809165"/>
              <a:gd name="connsiteY5" fmla="*/ 469557 h 3006811"/>
              <a:gd name="connsiteX6" fmla="*/ 722153 w 809165"/>
              <a:gd name="connsiteY6" fmla="*/ 0 h 3006811"/>
              <a:gd name="connsiteX0" fmla="*/ 738629 w 794782"/>
              <a:gd name="connsiteY0" fmla="*/ 3039762 h 3039762"/>
              <a:gd name="connsiteX1" fmla="*/ 755104 w 794782"/>
              <a:gd name="connsiteY1" fmla="*/ 2669060 h 3039762"/>
              <a:gd name="connsiteX2" fmla="*/ 252596 w 794782"/>
              <a:gd name="connsiteY2" fmla="*/ 2323071 h 3039762"/>
              <a:gd name="connsiteX3" fmla="*/ 5461 w 794782"/>
              <a:gd name="connsiteY3" fmla="*/ 1449860 h 3039762"/>
              <a:gd name="connsiteX4" fmla="*/ 475017 w 794782"/>
              <a:gd name="connsiteY4" fmla="*/ 766119 h 3039762"/>
              <a:gd name="connsiteX5" fmla="*/ 689201 w 794782"/>
              <a:gd name="connsiteY5" fmla="*/ 469557 h 3039762"/>
              <a:gd name="connsiteX6" fmla="*/ 722153 w 794782"/>
              <a:gd name="connsiteY6" fmla="*/ 0 h 3039762"/>
              <a:gd name="connsiteX0" fmla="*/ 746867 w 797944"/>
              <a:gd name="connsiteY0" fmla="*/ 3163329 h 3163329"/>
              <a:gd name="connsiteX1" fmla="*/ 755104 w 797944"/>
              <a:gd name="connsiteY1" fmla="*/ 2669060 h 3163329"/>
              <a:gd name="connsiteX2" fmla="*/ 252596 w 797944"/>
              <a:gd name="connsiteY2" fmla="*/ 2323071 h 3163329"/>
              <a:gd name="connsiteX3" fmla="*/ 5461 w 797944"/>
              <a:gd name="connsiteY3" fmla="*/ 1449860 h 3163329"/>
              <a:gd name="connsiteX4" fmla="*/ 475017 w 797944"/>
              <a:gd name="connsiteY4" fmla="*/ 766119 h 3163329"/>
              <a:gd name="connsiteX5" fmla="*/ 689201 w 797944"/>
              <a:gd name="connsiteY5" fmla="*/ 469557 h 3163329"/>
              <a:gd name="connsiteX6" fmla="*/ 722153 w 797944"/>
              <a:gd name="connsiteY6" fmla="*/ 0 h 3163329"/>
              <a:gd name="connsiteX0" fmla="*/ 744153 w 795230"/>
              <a:gd name="connsiteY0" fmla="*/ 3163329 h 3163329"/>
              <a:gd name="connsiteX1" fmla="*/ 752390 w 795230"/>
              <a:gd name="connsiteY1" fmla="*/ 2669060 h 3163329"/>
              <a:gd name="connsiteX2" fmla="*/ 249882 w 795230"/>
              <a:gd name="connsiteY2" fmla="*/ 2323071 h 3163329"/>
              <a:gd name="connsiteX3" fmla="*/ 2747 w 795230"/>
              <a:gd name="connsiteY3" fmla="*/ 1449860 h 3163329"/>
              <a:gd name="connsiteX4" fmla="*/ 398162 w 795230"/>
              <a:gd name="connsiteY4" fmla="*/ 799071 h 3163329"/>
              <a:gd name="connsiteX5" fmla="*/ 686487 w 795230"/>
              <a:gd name="connsiteY5" fmla="*/ 469557 h 3163329"/>
              <a:gd name="connsiteX6" fmla="*/ 719439 w 795230"/>
              <a:gd name="connsiteY6" fmla="*/ 0 h 316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5230" h="3163329">
                <a:moveTo>
                  <a:pt x="744153" y="3163329"/>
                </a:moveTo>
                <a:cubicBezTo>
                  <a:pt x="779163" y="3051432"/>
                  <a:pt x="834769" y="2809103"/>
                  <a:pt x="752390" y="2669060"/>
                </a:cubicBezTo>
                <a:cubicBezTo>
                  <a:pt x="670012" y="2529017"/>
                  <a:pt x="374823" y="2526271"/>
                  <a:pt x="249882" y="2323071"/>
                </a:cubicBezTo>
                <a:cubicBezTo>
                  <a:pt x="124941" y="2119871"/>
                  <a:pt x="-21966" y="1703860"/>
                  <a:pt x="2747" y="1449860"/>
                </a:cubicBezTo>
                <a:cubicBezTo>
                  <a:pt x="27460" y="1195860"/>
                  <a:pt x="284205" y="962455"/>
                  <a:pt x="398162" y="799071"/>
                </a:cubicBezTo>
                <a:cubicBezTo>
                  <a:pt x="512119" y="635687"/>
                  <a:pt x="632941" y="602736"/>
                  <a:pt x="686487" y="469557"/>
                </a:cubicBezTo>
                <a:cubicBezTo>
                  <a:pt x="740033" y="336379"/>
                  <a:pt x="713260" y="185351"/>
                  <a:pt x="719439" y="0"/>
                </a:cubicBezTo>
              </a:path>
            </a:pathLst>
          </a:custGeom>
          <a:noFill/>
          <a:ln>
            <a:headEnd w="lg" len="me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953557" y="2755654"/>
            <a:ext cx="988330" cy="3212757"/>
          </a:xfrm>
          <a:custGeom>
            <a:avLst/>
            <a:gdLst>
              <a:gd name="connsiteX0" fmla="*/ 197708 w 988330"/>
              <a:gd name="connsiteY0" fmla="*/ 3212757 h 3212757"/>
              <a:gd name="connsiteX1" fmla="*/ 140043 w 988330"/>
              <a:gd name="connsiteY1" fmla="*/ 2940908 h 3212757"/>
              <a:gd name="connsiteX2" fmla="*/ 238897 w 988330"/>
              <a:gd name="connsiteY2" fmla="*/ 2751438 h 3212757"/>
              <a:gd name="connsiteX3" fmla="*/ 667265 w 988330"/>
              <a:gd name="connsiteY3" fmla="*/ 2430162 h 3212757"/>
              <a:gd name="connsiteX4" fmla="*/ 939113 w 988330"/>
              <a:gd name="connsiteY4" fmla="*/ 1927654 h 3212757"/>
              <a:gd name="connsiteX5" fmla="*/ 972065 w 988330"/>
              <a:gd name="connsiteY5" fmla="*/ 1359243 h 3212757"/>
              <a:gd name="connsiteX6" fmla="*/ 757881 w 988330"/>
              <a:gd name="connsiteY6" fmla="*/ 939114 h 3212757"/>
              <a:gd name="connsiteX7" fmla="*/ 197708 w 988330"/>
              <a:gd name="connsiteY7" fmla="*/ 609600 h 3212757"/>
              <a:gd name="connsiteX8" fmla="*/ 41189 w 988330"/>
              <a:gd name="connsiteY8" fmla="*/ 205946 h 3212757"/>
              <a:gd name="connsiteX9" fmla="*/ 0 w 988330"/>
              <a:gd name="connsiteY9" fmla="*/ 0 h 321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8330" h="3212757">
                <a:moveTo>
                  <a:pt x="197708" y="3212757"/>
                </a:moveTo>
                <a:cubicBezTo>
                  <a:pt x="165443" y="3115275"/>
                  <a:pt x="133178" y="3017794"/>
                  <a:pt x="140043" y="2940908"/>
                </a:cubicBezTo>
                <a:cubicBezTo>
                  <a:pt x="146908" y="2864022"/>
                  <a:pt x="151027" y="2836562"/>
                  <a:pt x="238897" y="2751438"/>
                </a:cubicBezTo>
                <a:cubicBezTo>
                  <a:pt x="326767" y="2666314"/>
                  <a:pt x="550562" y="2567459"/>
                  <a:pt x="667265" y="2430162"/>
                </a:cubicBezTo>
                <a:cubicBezTo>
                  <a:pt x="783968" y="2292865"/>
                  <a:pt x="888313" y="2106140"/>
                  <a:pt x="939113" y="1927654"/>
                </a:cubicBezTo>
                <a:cubicBezTo>
                  <a:pt x="989913" y="1749168"/>
                  <a:pt x="1002270" y="1524000"/>
                  <a:pt x="972065" y="1359243"/>
                </a:cubicBezTo>
                <a:cubicBezTo>
                  <a:pt x="941860" y="1194486"/>
                  <a:pt x="886940" y="1064054"/>
                  <a:pt x="757881" y="939114"/>
                </a:cubicBezTo>
                <a:cubicBezTo>
                  <a:pt x="628822" y="814174"/>
                  <a:pt x="317157" y="731795"/>
                  <a:pt x="197708" y="609600"/>
                </a:cubicBezTo>
                <a:cubicBezTo>
                  <a:pt x="78259" y="487405"/>
                  <a:pt x="74140" y="307546"/>
                  <a:pt x="41189" y="205946"/>
                </a:cubicBezTo>
                <a:cubicBezTo>
                  <a:pt x="8238" y="104346"/>
                  <a:pt x="4119" y="52173"/>
                  <a:pt x="0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607560" y="2314924"/>
                <a:ext cx="2244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560" y="2314924"/>
                <a:ext cx="224420" cy="276999"/>
              </a:xfrm>
              <a:prstGeom prst="rect">
                <a:avLst/>
              </a:prstGeom>
              <a:blipFill>
                <a:blip r:embed="rId4"/>
                <a:stretch>
                  <a:fillRect l="-24324" r="-21622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060281" y="632263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ormal metal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60002" y="6322638"/>
            <a:ext cx="173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superconductor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6414876" y="2829795"/>
            <a:ext cx="882570" cy="3064475"/>
          </a:xfrm>
          <a:custGeom>
            <a:avLst/>
            <a:gdLst>
              <a:gd name="connsiteX0" fmla="*/ 247135 w 882570"/>
              <a:gd name="connsiteY0" fmla="*/ 3064475 h 3064475"/>
              <a:gd name="connsiteX1" fmla="*/ 247135 w 882570"/>
              <a:gd name="connsiteY1" fmla="*/ 2817340 h 3064475"/>
              <a:gd name="connsiteX2" fmla="*/ 543697 w 882570"/>
              <a:gd name="connsiteY2" fmla="*/ 2504302 h 3064475"/>
              <a:gd name="connsiteX3" fmla="*/ 790832 w 882570"/>
              <a:gd name="connsiteY3" fmla="*/ 2026508 h 3064475"/>
              <a:gd name="connsiteX4" fmla="*/ 873210 w 882570"/>
              <a:gd name="connsiteY4" fmla="*/ 1194486 h 3064475"/>
              <a:gd name="connsiteX5" fmla="*/ 593124 w 882570"/>
              <a:gd name="connsiteY5" fmla="*/ 568410 h 3064475"/>
              <a:gd name="connsiteX6" fmla="*/ 123567 w 882570"/>
              <a:gd name="connsiteY6" fmla="*/ 280086 h 3064475"/>
              <a:gd name="connsiteX7" fmla="*/ 0 w 882570"/>
              <a:gd name="connsiteY7" fmla="*/ 0 h 306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2570" h="3064475">
                <a:moveTo>
                  <a:pt x="247135" y="3064475"/>
                </a:moveTo>
                <a:cubicBezTo>
                  <a:pt x="222421" y="2987588"/>
                  <a:pt x="197708" y="2910702"/>
                  <a:pt x="247135" y="2817340"/>
                </a:cubicBezTo>
                <a:cubicBezTo>
                  <a:pt x="296562" y="2723978"/>
                  <a:pt x="453081" y="2636107"/>
                  <a:pt x="543697" y="2504302"/>
                </a:cubicBezTo>
                <a:cubicBezTo>
                  <a:pt x="634313" y="2372497"/>
                  <a:pt x="735913" y="2244811"/>
                  <a:pt x="790832" y="2026508"/>
                </a:cubicBezTo>
                <a:cubicBezTo>
                  <a:pt x="845751" y="1808205"/>
                  <a:pt x="906161" y="1437502"/>
                  <a:pt x="873210" y="1194486"/>
                </a:cubicBezTo>
                <a:cubicBezTo>
                  <a:pt x="840259" y="951470"/>
                  <a:pt x="718064" y="720810"/>
                  <a:pt x="593124" y="568410"/>
                </a:cubicBezTo>
                <a:cubicBezTo>
                  <a:pt x="468184" y="416010"/>
                  <a:pt x="222421" y="374821"/>
                  <a:pt x="123567" y="280086"/>
                </a:cubicBezTo>
                <a:cubicBezTo>
                  <a:pt x="24713" y="185351"/>
                  <a:pt x="12356" y="92675"/>
                  <a:pt x="0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379369" y="2838032"/>
            <a:ext cx="741508" cy="3080952"/>
          </a:xfrm>
          <a:custGeom>
            <a:avLst/>
            <a:gdLst>
              <a:gd name="connsiteX0" fmla="*/ 700977 w 741508"/>
              <a:gd name="connsiteY0" fmla="*/ 3080952 h 3080952"/>
              <a:gd name="connsiteX1" fmla="*/ 709215 w 741508"/>
              <a:gd name="connsiteY1" fmla="*/ 2743200 h 3080952"/>
              <a:gd name="connsiteX2" fmla="*/ 346750 w 741508"/>
              <a:gd name="connsiteY2" fmla="*/ 2537254 h 3080952"/>
              <a:gd name="connsiteX3" fmla="*/ 107853 w 741508"/>
              <a:gd name="connsiteY3" fmla="*/ 1968844 h 3080952"/>
              <a:gd name="connsiteX4" fmla="*/ 8999 w 741508"/>
              <a:gd name="connsiteY4" fmla="*/ 1351006 h 3080952"/>
              <a:gd name="connsiteX5" fmla="*/ 322036 w 741508"/>
              <a:gd name="connsiteY5" fmla="*/ 823784 h 3080952"/>
              <a:gd name="connsiteX6" fmla="*/ 544458 w 741508"/>
              <a:gd name="connsiteY6" fmla="*/ 502509 h 3080952"/>
              <a:gd name="connsiteX7" fmla="*/ 717453 w 741508"/>
              <a:gd name="connsiteY7" fmla="*/ 271849 h 3080952"/>
              <a:gd name="connsiteX8" fmla="*/ 733928 w 741508"/>
              <a:gd name="connsiteY8" fmla="*/ 0 h 308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508" h="3080952">
                <a:moveTo>
                  <a:pt x="700977" y="3080952"/>
                </a:moveTo>
                <a:cubicBezTo>
                  <a:pt x="734615" y="2957384"/>
                  <a:pt x="768253" y="2833816"/>
                  <a:pt x="709215" y="2743200"/>
                </a:cubicBezTo>
                <a:cubicBezTo>
                  <a:pt x="650177" y="2652584"/>
                  <a:pt x="446977" y="2666313"/>
                  <a:pt x="346750" y="2537254"/>
                </a:cubicBezTo>
                <a:cubicBezTo>
                  <a:pt x="246523" y="2408195"/>
                  <a:pt x="164145" y="2166552"/>
                  <a:pt x="107853" y="1968844"/>
                </a:cubicBezTo>
                <a:cubicBezTo>
                  <a:pt x="51561" y="1771136"/>
                  <a:pt x="-26698" y="1541849"/>
                  <a:pt x="8999" y="1351006"/>
                </a:cubicBezTo>
                <a:cubicBezTo>
                  <a:pt x="44696" y="1160163"/>
                  <a:pt x="232793" y="965200"/>
                  <a:pt x="322036" y="823784"/>
                </a:cubicBezTo>
                <a:cubicBezTo>
                  <a:pt x="411279" y="682368"/>
                  <a:pt x="478555" y="594498"/>
                  <a:pt x="544458" y="502509"/>
                </a:cubicBezTo>
                <a:cubicBezTo>
                  <a:pt x="610361" y="410520"/>
                  <a:pt x="685875" y="355600"/>
                  <a:pt x="717453" y="271849"/>
                </a:cubicBezTo>
                <a:cubicBezTo>
                  <a:pt x="749031" y="188098"/>
                  <a:pt x="741479" y="94049"/>
                  <a:pt x="733928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73600" y="1670400"/>
            <a:ext cx="223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673600" y="271526"/>
            <a:ext cx="0" cy="1398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5673600" y="783158"/>
            <a:ext cx="1166400" cy="887242"/>
          </a:xfrm>
          <a:custGeom>
            <a:avLst/>
            <a:gdLst>
              <a:gd name="connsiteX0" fmla="*/ 0 w 1166400"/>
              <a:gd name="connsiteY0" fmla="*/ 16769 h 873569"/>
              <a:gd name="connsiteX1" fmla="*/ 381600 w 1166400"/>
              <a:gd name="connsiteY1" fmla="*/ 23969 h 873569"/>
              <a:gd name="connsiteX2" fmla="*/ 842400 w 1166400"/>
              <a:gd name="connsiteY2" fmla="*/ 247169 h 873569"/>
              <a:gd name="connsiteX3" fmla="*/ 1101600 w 1166400"/>
              <a:gd name="connsiteY3" fmla="*/ 657569 h 873569"/>
              <a:gd name="connsiteX4" fmla="*/ 1166400 w 1166400"/>
              <a:gd name="connsiteY4" fmla="*/ 873569 h 873569"/>
              <a:gd name="connsiteX0" fmla="*/ 0 w 1166400"/>
              <a:gd name="connsiteY0" fmla="*/ 8842 h 887242"/>
              <a:gd name="connsiteX1" fmla="*/ 381600 w 1166400"/>
              <a:gd name="connsiteY1" fmla="*/ 37642 h 887242"/>
              <a:gd name="connsiteX2" fmla="*/ 842400 w 1166400"/>
              <a:gd name="connsiteY2" fmla="*/ 260842 h 887242"/>
              <a:gd name="connsiteX3" fmla="*/ 1101600 w 1166400"/>
              <a:gd name="connsiteY3" fmla="*/ 671242 h 887242"/>
              <a:gd name="connsiteX4" fmla="*/ 1166400 w 1166400"/>
              <a:gd name="connsiteY4" fmla="*/ 887242 h 88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400" h="887242">
                <a:moveTo>
                  <a:pt x="0" y="8842"/>
                </a:moveTo>
                <a:cubicBezTo>
                  <a:pt x="120600" y="-6758"/>
                  <a:pt x="241200" y="-4358"/>
                  <a:pt x="381600" y="37642"/>
                </a:cubicBezTo>
                <a:cubicBezTo>
                  <a:pt x="522000" y="79642"/>
                  <a:pt x="722400" y="155242"/>
                  <a:pt x="842400" y="260842"/>
                </a:cubicBezTo>
                <a:cubicBezTo>
                  <a:pt x="962400" y="366442"/>
                  <a:pt x="1047600" y="566842"/>
                  <a:pt x="1101600" y="671242"/>
                </a:cubicBezTo>
                <a:cubicBezTo>
                  <a:pt x="1155600" y="775642"/>
                  <a:pt x="1161000" y="831442"/>
                  <a:pt x="1166400" y="887242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735600" y="1756800"/>
                <a:ext cx="2638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600" y="1756800"/>
                <a:ext cx="263855" cy="276999"/>
              </a:xfrm>
              <a:prstGeom prst="rect">
                <a:avLst/>
              </a:prstGeom>
              <a:blipFill>
                <a:blip r:embed="rId5"/>
                <a:stretch>
                  <a:fillRect l="-20930" r="-2326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805284" y="1743712"/>
                <a:ext cx="2006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5284" y="1743712"/>
                <a:ext cx="200632" cy="276999"/>
              </a:xfrm>
              <a:prstGeom prst="rect">
                <a:avLst/>
              </a:prstGeom>
              <a:blipFill>
                <a:blip r:embed="rId6"/>
                <a:stretch>
                  <a:fillRect l="-24242" r="-27273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49200" y="-7200"/>
                <a:ext cx="1443600" cy="567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200" y="-7200"/>
                <a:ext cx="1443600" cy="5674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632753" y="1030246"/>
            <a:ext cx="1280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Super-conducting 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941887" y="783158"/>
            <a:ext cx="96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8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property – London equation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290733"/>
              </p:ext>
            </p:extLst>
          </p:nvPr>
        </p:nvGraphicFramePr>
        <p:xfrm>
          <a:off x="1590675" y="2032000"/>
          <a:ext cx="5964238" cy="382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4" imgW="3504960" imgH="2247840" progId="Equation.DSMT4">
                  <p:embed/>
                </p:oleObj>
              </mc:Choice>
              <mc:Fallback>
                <p:oleObj name="Equation" r:id="rId4" imgW="3504960" imgH="2247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675" y="2032000"/>
                        <a:ext cx="5964238" cy="382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61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9274" cy="2122701"/>
          </a:xfrm>
        </p:spPr>
        <p:txBody>
          <a:bodyPr>
            <a:normAutofit/>
          </a:bodyPr>
          <a:lstStyle/>
          <a:p>
            <a:r>
              <a:rPr lang="en-US" dirty="0" smtClean="0"/>
              <a:t>Origin of conventional superconductivity – exchange of phonons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06595" y="2866768"/>
            <a:ext cx="864973" cy="9226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660822" y="3789405"/>
            <a:ext cx="510746" cy="11944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753232" y="2487827"/>
            <a:ext cx="527222" cy="13015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53232" y="3789405"/>
            <a:ext cx="823784" cy="11944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3204518" y="3624573"/>
            <a:ext cx="1474573" cy="189581"/>
          </a:xfrm>
          <a:custGeom>
            <a:avLst/>
            <a:gdLst>
              <a:gd name="connsiteX0" fmla="*/ 0 w 1474573"/>
              <a:gd name="connsiteY0" fmla="*/ 140119 h 189581"/>
              <a:gd name="connsiteX1" fmla="*/ 131806 w 1474573"/>
              <a:gd name="connsiteY1" fmla="*/ 76 h 189581"/>
              <a:gd name="connsiteX2" fmla="*/ 296562 w 1474573"/>
              <a:gd name="connsiteY2" fmla="*/ 156595 h 189581"/>
              <a:gd name="connsiteX3" fmla="*/ 453081 w 1474573"/>
              <a:gd name="connsiteY3" fmla="*/ 16551 h 189581"/>
              <a:gd name="connsiteX4" fmla="*/ 609600 w 1474573"/>
              <a:gd name="connsiteY4" fmla="*/ 173070 h 189581"/>
              <a:gd name="connsiteX5" fmla="*/ 766119 w 1474573"/>
              <a:gd name="connsiteY5" fmla="*/ 8313 h 189581"/>
              <a:gd name="connsiteX6" fmla="*/ 939114 w 1474573"/>
              <a:gd name="connsiteY6" fmla="*/ 173070 h 189581"/>
              <a:gd name="connsiteX7" fmla="*/ 1095633 w 1474573"/>
              <a:gd name="connsiteY7" fmla="*/ 33027 h 189581"/>
              <a:gd name="connsiteX8" fmla="*/ 1260389 w 1474573"/>
              <a:gd name="connsiteY8" fmla="*/ 189546 h 189581"/>
              <a:gd name="connsiteX9" fmla="*/ 1367481 w 1474573"/>
              <a:gd name="connsiteY9" fmla="*/ 16551 h 189581"/>
              <a:gd name="connsiteX10" fmla="*/ 1474573 w 1474573"/>
              <a:gd name="connsiteY10" fmla="*/ 148357 h 18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74573" h="189581">
                <a:moveTo>
                  <a:pt x="0" y="140119"/>
                </a:moveTo>
                <a:cubicBezTo>
                  <a:pt x="41189" y="68724"/>
                  <a:pt x="82379" y="-2670"/>
                  <a:pt x="131806" y="76"/>
                </a:cubicBezTo>
                <a:cubicBezTo>
                  <a:pt x="181233" y="2822"/>
                  <a:pt x="243016" y="153849"/>
                  <a:pt x="296562" y="156595"/>
                </a:cubicBezTo>
                <a:cubicBezTo>
                  <a:pt x="350108" y="159341"/>
                  <a:pt x="400908" y="13805"/>
                  <a:pt x="453081" y="16551"/>
                </a:cubicBezTo>
                <a:cubicBezTo>
                  <a:pt x="505254" y="19297"/>
                  <a:pt x="557427" y="174443"/>
                  <a:pt x="609600" y="173070"/>
                </a:cubicBezTo>
                <a:cubicBezTo>
                  <a:pt x="661773" y="171697"/>
                  <a:pt x="711200" y="8313"/>
                  <a:pt x="766119" y="8313"/>
                </a:cubicBezTo>
                <a:cubicBezTo>
                  <a:pt x="821038" y="8313"/>
                  <a:pt x="884195" y="168951"/>
                  <a:pt x="939114" y="173070"/>
                </a:cubicBezTo>
                <a:cubicBezTo>
                  <a:pt x="994033" y="177189"/>
                  <a:pt x="1042087" y="30281"/>
                  <a:pt x="1095633" y="33027"/>
                </a:cubicBezTo>
                <a:cubicBezTo>
                  <a:pt x="1149179" y="35773"/>
                  <a:pt x="1215081" y="192292"/>
                  <a:pt x="1260389" y="189546"/>
                </a:cubicBezTo>
                <a:cubicBezTo>
                  <a:pt x="1305697" y="186800"/>
                  <a:pt x="1331784" y="23416"/>
                  <a:pt x="1367481" y="16551"/>
                </a:cubicBezTo>
                <a:cubicBezTo>
                  <a:pt x="1403178" y="9686"/>
                  <a:pt x="1438875" y="79021"/>
                  <a:pt x="1474573" y="148357"/>
                </a:cubicBezTo>
              </a:path>
            </a:pathLst>
          </a:custGeom>
          <a:noFill/>
          <a:ln w="25400">
            <a:prstDash val="sysDash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90931"/>
              </p:ext>
            </p:extLst>
          </p:nvPr>
        </p:nvGraphicFramePr>
        <p:xfrm>
          <a:off x="1890713" y="2482850"/>
          <a:ext cx="37782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4" imgW="126720" imgH="164880" progId="Equation.DSMT4">
                  <p:embed/>
                </p:oleObj>
              </mc:Choice>
              <mc:Fallback>
                <p:oleObj name="Equation" r:id="rId4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90713" y="2482850"/>
                        <a:ext cx="377825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0313"/>
              </p:ext>
            </p:extLst>
          </p:nvPr>
        </p:nvGraphicFramePr>
        <p:xfrm>
          <a:off x="1379538" y="5064125"/>
          <a:ext cx="17780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6" imgW="596880" imgH="203040" progId="Equation.DSMT4">
                  <p:embed/>
                </p:oleObj>
              </mc:Choice>
              <mc:Fallback>
                <p:oleObj name="Equation" r:id="rId6" imgW="59688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79538" y="5064125"/>
                        <a:ext cx="1778000" cy="608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460006"/>
              </p:ext>
            </p:extLst>
          </p:nvPr>
        </p:nvGraphicFramePr>
        <p:xfrm>
          <a:off x="5326063" y="2363788"/>
          <a:ext cx="4921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8" imgW="164880" imgH="203040" progId="Equation.DSMT4">
                  <p:embed/>
                </p:oleObj>
              </mc:Choice>
              <mc:Fallback>
                <p:oleObj name="Equation" r:id="rId8" imgW="16488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26063" y="2363788"/>
                        <a:ext cx="492125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218073"/>
              </p:ext>
            </p:extLst>
          </p:nvPr>
        </p:nvGraphicFramePr>
        <p:xfrm>
          <a:off x="5265375" y="5014500"/>
          <a:ext cx="197008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10" imgW="660240" imgH="203040" progId="Equation.DSMT4">
                  <p:embed/>
                </p:oleObj>
              </mc:Choice>
              <mc:Fallback>
                <p:oleObj name="Equation" r:id="rId10" imgW="66024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265375" y="5014500"/>
                        <a:ext cx="1970088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245014"/>
              </p:ext>
            </p:extLst>
          </p:nvPr>
        </p:nvGraphicFramePr>
        <p:xfrm>
          <a:off x="3777963" y="3041475"/>
          <a:ext cx="3778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77963" y="3041475"/>
                        <a:ext cx="377825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94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Mean-field approximation for “Coulomb” interaction (1D)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124274"/>
              </p:ext>
            </p:extLst>
          </p:nvPr>
        </p:nvGraphicFramePr>
        <p:xfrm>
          <a:off x="1580120" y="2280637"/>
          <a:ext cx="5804938" cy="347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4" imgW="2755800" imgH="1650960" progId="Equation.DSMT4">
                  <p:embed/>
                </p:oleObj>
              </mc:Choice>
              <mc:Fallback>
                <p:oleObj name="Equation" r:id="rId4" imgW="2755800" imgH="1650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0120" y="2280637"/>
                        <a:ext cx="5804938" cy="347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294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88128" cy="2139177"/>
          </a:xfrm>
        </p:spPr>
        <p:txBody>
          <a:bodyPr>
            <a:normAutofit/>
          </a:bodyPr>
          <a:lstStyle/>
          <a:p>
            <a:r>
              <a:rPr lang="en-US" dirty="0" smtClean="0"/>
              <a:t>A microscopic model for superconductivity (1D, </a:t>
            </a:r>
            <a:r>
              <a:rPr lang="en-US" dirty="0" err="1" smtClean="0"/>
              <a:t>spinless</a:t>
            </a:r>
            <a:r>
              <a:rPr lang="en-US" dirty="0" smtClean="0"/>
              <a:t> or p-wave)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015001"/>
              </p:ext>
            </p:extLst>
          </p:nvPr>
        </p:nvGraphicFramePr>
        <p:xfrm>
          <a:off x="1289050" y="2865438"/>
          <a:ext cx="6564313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4" imgW="2755800" imgH="1396800" progId="Equation.DSMT4">
                  <p:embed/>
                </p:oleObj>
              </mc:Choice>
              <mc:Fallback>
                <p:oleObj name="Equation" r:id="rId4" imgW="275580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9050" y="2865438"/>
                        <a:ext cx="6564313" cy="332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4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toy model for (Cooper) pairing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440766"/>
              </p:ext>
            </p:extLst>
          </p:nvPr>
        </p:nvGraphicFramePr>
        <p:xfrm>
          <a:off x="512763" y="2016125"/>
          <a:ext cx="6940550" cy="478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Equation" r:id="rId3" imgW="6070320" imgH="4190760" progId="Equation.DSMT4">
                  <p:embed/>
                </p:oleObj>
              </mc:Choice>
              <mc:Fallback>
                <p:oleObj name="Equation" r:id="rId3" imgW="6070320" imgH="4190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2763" y="2016125"/>
                        <a:ext cx="6940550" cy="478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5791201" y="1696992"/>
            <a:ext cx="0" cy="202650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91201" y="3023282"/>
            <a:ext cx="3105665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703266" y="3089188"/>
                <a:ext cx="1955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266" y="3089188"/>
                <a:ext cx="195566" cy="276999"/>
              </a:xfrm>
              <a:prstGeom prst="rect">
                <a:avLst/>
              </a:prstGeom>
              <a:blipFill>
                <a:blip r:embed="rId5"/>
                <a:stretch>
                  <a:fillRect l="-28125" r="-28125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5791201" y="2545489"/>
            <a:ext cx="28338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87083" y="2590795"/>
            <a:ext cx="28338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5799438" y="1400430"/>
            <a:ext cx="2734963" cy="713691"/>
          </a:xfrm>
          <a:custGeom>
            <a:avLst/>
            <a:gdLst>
              <a:gd name="connsiteX0" fmla="*/ 0 w 2734963"/>
              <a:gd name="connsiteY0" fmla="*/ 700216 h 713691"/>
              <a:gd name="connsiteX1" fmla="*/ 634314 w 2734963"/>
              <a:gd name="connsiteY1" fmla="*/ 700216 h 713691"/>
              <a:gd name="connsiteX2" fmla="*/ 1309817 w 2734963"/>
              <a:gd name="connsiteY2" fmla="*/ 560173 h 713691"/>
              <a:gd name="connsiteX3" fmla="*/ 2051222 w 2734963"/>
              <a:gd name="connsiteY3" fmla="*/ 329513 h 713691"/>
              <a:gd name="connsiteX4" fmla="*/ 2734963 w 2734963"/>
              <a:gd name="connsiteY4" fmla="*/ 0 h 71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4963" h="713691">
                <a:moveTo>
                  <a:pt x="0" y="700216"/>
                </a:moveTo>
                <a:cubicBezTo>
                  <a:pt x="208005" y="711886"/>
                  <a:pt x="416011" y="723557"/>
                  <a:pt x="634314" y="700216"/>
                </a:cubicBezTo>
                <a:cubicBezTo>
                  <a:pt x="852617" y="676875"/>
                  <a:pt x="1073666" y="621957"/>
                  <a:pt x="1309817" y="560173"/>
                </a:cubicBezTo>
                <a:cubicBezTo>
                  <a:pt x="1545968" y="498389"/>
                  <a:pt x="1813698" y="422875"/>
                  <a:pt x="2051222" y="329513"/>
                </a:cubicBezTo>
                <a:cubicBezTo>
                  <a:pt x="2288746" y="236151"/>
                  <a:pt x="2511854" y="118075"/>
                  <a:pt x="2734963" y="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791201" y="3023284"/>
            <a:ext cx="2800865" cy="815546"/>
          </a:xfrm>
          <a:custGeom>
            <a:avLst/>
            <a:gdLst>
              <a:gd name="connsiteX0" fmla="*/ 0 w 2800865"/>
              <a:gd name="connsiteY0" fmla="*/ 0 h 815546"/>
              <a:gd name="connsiteX1" fmla="*/ 502508 w 2800865"/>
              <a:gd name="connsiteY1" fmla="*/ 90616 h 815546"/>
              <a:gd name="connsiteX2" fmla="*/ 1103870 w 2800865"/>
              <a:gd name="connsiteY2" fmla="*/ 222421 h 815546"/>
              <a:gd name="connsiteX3" fmla="*/ 1919416 w 2800865"/>
              <a:gd name="connsiteY3" fmla="*/ 486032 h 815546"/>
              <a:gd name="connsiteX4" fmla="*/ 2496065 w 2800865"/>
              <a:gd name="connsiteY4" fmla="*/ 691978 h 815546"/>
              <a:gd name="connsiteX5" fmla="*/ 2800865 w 2800865"/>
              <a:gd name="connsiteY5" fmla="*/ 815546 h 81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0865" h="815546">
                <a:moveTo>
                  <a:pt x="0" y="0"/>
                </a:moveTo>
                <a:cubicBezTo>
                  <a:pt x="159265" y="26773"/>
                  <a:pt x="318530" y="53546"/>
                  <a:pt x="502508" y="90616"/>
                </a:cubicBezTo>
                <a:cubicBezTo>
                  <a:pt x="686486" y="127686"/>
                  <a:pt x="867719" y="156518"/>
                  <a:pt x="1103870" y="222421"/>
                </a:cubicBezTo>
                <a:cubicBezTo>
                  <a:pt x="1340021" y="288324"/>
                  <a:pt x="1687384" y="407773"/>
                  <a:pt x="1919416" y="486032"/>
                </a:cubicBezTo>
                <a:cubicBezTo>
                  <a:pt x="2151448" y="564291"/>
                  <a:pt x="2349157" y="637059"/>
                  <a:pt x="2496065" y="691978"/>
                </a:cubicBezTo>
                <a:cubicBezTo>
                  <a:pt x="2642973" y="746897"/>
                  <a:pt x="2721919" y="781221"/>
                  <a:pt x="2800865" y="815546"/>
                </a:cubicBezTo>
              </a:path>
            </a:pathLst>
          </a:cu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679992" y="1178005"/>
                <a:ext cx="264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992" y="1178005"/>
                <a:ext cx="264240" cy="276999"/>
              </a:xfrm>
              <a:prstGeom prst="rect">
                <a:avLst/>
              </a:prstGeom>
              <a:blipFill>
                <a:blip r:embed="rId6"/>
                <a:stretch>
                  <a:fillRect l="-20930" r="-9302" b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911280" y="3888253"/>
                <a:ext cx="289496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Superposition of the vacuum and two-particle state,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|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b="0" i="0" dirty="0" smtClean="0">
                    <a:latin typeface="+mj-lt"/>
                  </a:rPr>
                  <a:t>+β|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d>
                  </m:oMath>
                </a14:m>
                <a:r>
                  <a:rPr lang="en-US" dirty="0" smtClean="0"/>
                  <a:t>, can have a lower energy</a:t>
                </a:r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280" y="3888253"/>
                <a:ext cx="2894969" cy="1200329"/>
              </a:xfrm>
              <a:prstGeom prst="rect">
                <a:avLst/>
              </a:prstGeom>
              <a:blipFill>
                <a:blip r:embed="rId7"/>
                <a:stretch>
                  <a:fillRect l="-1895" t="-3046" r="-1053" b="-340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366897"/>
              </p:ext>
            </p:extLst>
          </p:nvPr>
        </p:nvGraphicFramePr>
        <p:xfrm>
          <a:off x="5357688" y="2408617"/>
          <a:ext cx="276997" cy="304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" name="Equation" r:id="rId8" imgW="126720" imgH="139680" progId="Equation.DSMT4">
                  <p:embed/>
                </p:oleObj>
              </mc:Choice>
              <mc:Fallback>
                <p:oleObj name="Equation" r:id="rId8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57688" y="2408617"/>
                        <a:ext cx="276997" cy="3046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002487"/>
              </p:ext>
            </p:extLst>
          </p:nvPr>
        </p:nvGraphicFramePr>
        <p:xfrm>
          <a:off x="5279509" y="1860936"/>
          <a:ext cx="44291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tion" r:id="rId10" imgW="203040" imgH="177480" progId="Equation.DSMT4">
                  <p:embed/>
                </p:oleObj>
              </mc:Choice>
              <mc:Fallback>
                <p:oleObj name="Equation" r:id="rId10" imgW="203040" imgH="177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279509" y="1860936"/>
                        <a:ext cx="442913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340295"/>
              </p:ext>
            </p:extLst>
          </p:nvPr>
        </p:nvGraphicFramePr>
        <p:xfrm>
          <a:off x="5358325" y="2836350"/>
          <a:ext cx="27781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58325" y="2836350"/>
                        <a:ext cx="277813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06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2689</TotalTime>
  <Words>458</Words>
  <Application>Microsoft Office PowerPoint</Application>
  <PresentationFormat>On-screen Show (4:3)</PresentationFormat>
  <Paragraphs>59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Equation</vt:lpstr>
      <vt:lpstr>MathType 6.0 Equation</vt:lpstr>
      <vt:lpstr>Week 12, Superconductivity,  BCS theory </vt:lpstr>
      <vt:lpstr>Resistivity goes to 0 abruptly at temperature Tc</vt:lpstr>
      <vt:lpstr>Thermodynamic properties</vt:lpstr>
      <vt:lpstr>Meissner effect </vt:lpstr>
      <vt:lpstr>Electromagnetic property – London equation</vt:lpstr>
      <vt:lpstr>Origin of conventional superconductivity – exchange of phonons  </vt:lpstr>
      <vt:lpstr>Mean-field approximation for “Coulomb” interaction (1D)</vt:lpstr>
      <vt:lpstr>A microscopic model for superconductivity (1D, spinless or p-wave)</vt:lpstr>
      <vt:lpstr>A toy model for (Cooper) pairing</vt:lpstr>
      <vt:lpstr>1D chain model in momentum p-space</vt:lpstr>
      <vt:lpstr>Diagonalise BdG Hamiltonian</vt:lpstr>
      <vt:lpstr>The BCS ground state </vt:lpstr>
      <vt:lpstr>Gap equation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1, Lattice Symmetries </dc:title>
  <dc:creator>Wang Jian-Sheng</dc:creator>
  <cp:lastModifiedBy>admin</cp:lastModifiedBy>
  <cp:revision>304</cp:revision>
  <dcterms:created xsi:type="dcterms:W3CDTF">2020-11-29T06:14:44Z</dcterms:created>
  <dcterms:modified xsi:type="dcterms:W3CDTF">2021-11-02T06:52:18Z</dcterms:modified>
</cp:coreProperties>
</file>