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2" r:id="rId9"/>
    <p:sldId id="272" r:id="rId10"/>
    <p:sldId id="264" r:id="rId11"/>
    <p:sldId id="269" r:id="rId12"/>
    <p:sldId id="265" r:id="rId13"/>
    <p:sldId id="266" r:id="rId14"/>
    <p:sldId id="267" r:id="rId15"/>
    <p:sldId id="270" r:id="rId16"/>
    <p:sldId id="268" r:id="rId17"/>
    <p:sldId id="271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 Jian-Sheng" initials="WJ" lastIdx="3" clrIdx="0">
    <p:extLst>
      <p:ext uri="{19B8F6BF-5375-455C-9EA6-DF929625EA0E}">
        <p15:presenceInfo xmlns:p15="http://schemas.microsoft.com/office/powerpoint/2012/main" userId="S::phywjs@nus.edu.sg::7d25d710-0931-49a3-acef-49192cec40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86385" autoAdjust="0"/>
  </p:normalViewPr>
  <p:slideViewPr>
    <p:cSldViewPr snapToGrid="0">
      <p:cViewPr varScale="1">
        <p:scale>
          <a:sx n="131" d="100"/>
          <a:sy n="131" d="100"/>
        </p:scale>
        <p:origin x="194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D8FA9-5256-42CC-8860-C13BDBB6216E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A9217-B672-4187-8272-62A1C7537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9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chapters 1-3, H </a:t>
            </a:r>
            <a:r>
              <a:rPr lang="en-US" dirty="0" err="1"/>
              <a:t>Bruus</a:t>
            </a:r>
            <a:r>
              <a:rPr lang="en-US" dirty="0"/>
              <a:t> &amp; K. </a:t>
            </a:r>
            <a:r>
              <a:rPr lang="en-US" dirty="0" err="1"/>
              <a:t>Flensberg</a:t>
            </a:r>
            <a:r>
              <a:rPr lang="en-US" dirty="0"/>
              <a:t>, “Many-body quantum theory in condensed </a:t>
            </a:r>
            <a:r>
              <a:rPr lang="en-US"/>
              <a:t>matter physics”.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6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Hopping t = 2.8 eV.   Go through the math from real space l to Fourier space (wave-vector space) k, to show the formula for H(k) is correct.    If sublattice b is at the Bravais lattice sites denoted by </a:t>
            </a:r>
            <a:r>
              <a:rPr lang="en-US" dirty="0" err="1"/>
              <a:t>R_l</a:t>
            </a:r>
            <a:r>
              <a:rPr lang="en-US" dirty="0"/>
              <a:t>,  the sublattice a is always shifted by </a:t>
            </a:r>
            <a:r>
              <a:rPr lang="en-US" dirty="0" err="1"/>
              <a:t>tau_j</a:t>
            </a:r>
            <a:r>
              <a:rPr lang="en-US" dirty="0"/>
              <a:t>, so for both a and b, the Fourier transform is based on the actual location exp( </a:t>
            </a:r>
            <a:r>
              <a:rPr lang="en-US" dirty="0" err="1"/>
              <a:t>i</a:t>
            </a:r>
            <a:r>
              <a:rPr lang="en-US" dirty="0"/>
              <a:t> k. r), where r is the location of the atom.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24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Prove that the rhombus (equilateral quadrilateral) and  the hexagon has the same area,  2) How to move the pieces of the rhombus back to the Wigner-Seitz cell by displacing of the reciprocal lattice vectors  n1 b1 + n2 b2, where n1 and n2 are integers?   The Wigner-Seitz cell obtained by a Voronoi construction.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77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from Wakabayashi, et </a:t>
            </a:r>
            <a:r>
              <a:rPr lang="en-US" dirty="0" err="1"/>
              <a:t>atl</a:t>
            </a:r>
            <a:r>
              <a:rPr lang="en-US" dirty="0"/>
              <a:t>, Science and Tech of adv Materials, https://doi.org/10.1088/1468-6996/11/5/054504.   Omega is the volume of the unit cell.   Such that int </a:t>
            </a:r>
            <a:r>
              <a:rPr lang="en-US" dirty="0" err="1"/>
              <a:t>dE</a:t>
            </a:r>
            <a:r>
              <a:rPr lang="en-US" dirty="0"/>
              <a:t> D(E) = N.  N is the number of unit cell.   The definition of the density of state is based on the fact that   1/(x + </a:t>
            </a:r>
            <a:r>
              <a:rPr lang="en-US" dirty="0" err="1"/>
              <a:t>i</a:t>
            </a:r>
            <a:r>
              <a:rPr lang="en-US" dirty="0"/>
              <a:t> eta) = P 1/x  - </a:t>
            </a:r>
            <a:r>
              <a:rPr lang="en-US" dirty="0" err="1"/>
              <a:t>i</a:t>
            </a:r>
            <a:r>
              <a:rPr lang="en-US" dirty="0"/>
              <a:t> pi delta(x),  P stands for the principle value, and eta -&gt; 0+, delta(x) is Dirac delta function.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88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k is measured from K, i.e., deviations from the K point.   Show the f function, when expanded at K point, to linear order in k, produce the Dirac model.  Figure from A H Castro Neto, et al, “The electronic properties of graphene”, Rev Mod Phys. 81, 109 (2009).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61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Exactly what is the single electron wave function </a:t>
            </a:r>
            <a:r>
              <a:rPr lang="en-US" dirty="0" err="1"/>
              <a:t>phi_i</a:t>
            </a:r>
            <a:r>
              <a:rPr lang="en-US" dirty="0"/>
              <a:t>(</a:t>
            </a:r>
            <a:r>
              <a:rPr lang="en-US" dirty="0" err="1"/>
              <a:t>R_j</a:t>
            </a:r>
            <a:r>
              <a:rPr lang="en-US" dirty="0"/>
              <a:t>) here?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36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photon (black-body radiation) is C \</a:t>
            </a:r>
            <a:r>
              <a:rPr lang="en-US" dirty="0" err="1"/>
              <a:t>propto</a:t>
            </a:r>
            <a:r>
              <a:rPr lang="en-US" dirty="0"/>
              <a:t> T^3, so is lattice vibration (phonons) in 3D.   In 3D electron heat capacity for normal metal is proportional to 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62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that </a:t>
            </a:r>
            <a:r>
              <a:rPr lang="en-US" dirty="0" err="1"/>
              <a:t>Psi_k</a:t>
            </a:r>
            <a:r>
              <a:rPr lang="en-US" dirty="0"/>
              <a:t>( r ) indeed satisfy the Bloch theorem.   For </a:t>
            </a:r>
            <a:r>
              <a:rPr lang="en-US" dirty="0" err="1"/>
              <a:t>Wannier</a:t>
            </a:r>
            <a:r>
              <a:rPr lang="en-US" dirty="0"/>
              <a:t> function, see http://www.wannier.org/   See arxiv://1309.5429 by Jung and McDonald, for bilayer graphene using </a:t>
            </a:r>
            <a:r>
              <a:rPr lang="en-US" dirty="0" err="1"/>
              <a:t>Wannier</a:t>
            </a:r>
            <a:r>
              <a:rPr lang="en-US" dirty="0"/>
              <a:t> method.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03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up this webpage if you don’t understand the input format:  https://www.quantum-espresso.org/Doc/INPUT_PW.html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82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https://www.quantum-espresso.org/Doc/INPUT_BANDS.html#idm13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90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from https://www.researchgate.net/figure/3D-representation-of-s-and-p-atomic-orbitals-of-the-hydrogen-atom_fig1_328225193.   The choice for sp^2 is </a:t>
            </a:r>
          </a:p>
          <a:p>
            <a:r>
              <a:rPr lang="en-US" dirty="0"/>
              <a:t>c11^2 + c21^2 + c31^2 = 1.  The three states should be orthonormal, and the three states should be related by 2pi/3 rotation, see R. Saito, G. </a:t>
            </a:r>
            <a:r>
              <a:rPr lang="en-US" dirty="0" err="1"/>
              <a:t>Dresselhaus</a:t>
            </a:r>
            <a:r>
              <a:rPr lang="en-US" dirty="0"/>
              <a:t> and M. S. </a:t>
            </a:r>
            <a:r>
              <a:rPr lang="en-US" dirty="0" err="1"/>
              <a:t>Dresselhaus</a:t>
            </a:r>
            <a:r>
              <a:rPr lang="en-US" dirty="0"/>
              <a:t>, “Physical properties of carbon nanotubes’, World Scientific (1998), page 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18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general feature if we put N of these potentials V in a line?     Ans:   The N-fold generate E_0 will split into N levels forming band when N -&gt; inf.    The smaller the hopping  t, the narrower the band.   So 1s band is very narrow, i.e., almost localized at the site.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52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by Ponor - Own work, CC BY-SA 4.0, https://commons.wikimedia.org/w/index.php?curid=92461297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00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from https://www.researchgate.net/figure/Color-online-Graphene-band-structure-evaluated-with-use-of-the-FP-LAPW-method-The_fig1_258695492/download</a:t>
            </a:r>
          </a:p>
          <a:p>
            <a:endParaRPr lang="en-US" dirty="0"/>
          </a:p>
          <a:p>
            <a:r>
              <a:rPr lang="en-US" dirty="0"/>
              <a:t>Since each unit cell of graphene has two atoms, we have altogether 12 electrons,  the 4 electrons are in 1s orbitals (in </a:t>
            </a:r>
            <a:r>
              <a:rPr lang="en-US" dirty="0" err="1"/>
              <a:t>pseupotential</a:t>
            </a:r>
            <a:r>
              <a:rPr lang="en-US" dirty="0"/>
              <a:t> as core electrons not has a band here).  The remain 8 electrons are by the dispersion below the fermi level which is the horizontal dotted 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65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also NEGF-quantum-dot.pdf 23 March 2017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03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least H need to be Hermitian, so we must have b = a*, and d and eps real.    However, we may have the PT-symmetric quantum mechanics, where H is not required to be Hermitian.   See M. Bender. https://arxiv.org/abs/quant-ph/0501052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39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out the correct matrix representation for a set of N fermion operators.   </a:t>
            </a:r>
            <a:r>
              <a:rPr lang="en-US" dirty="0" err="1"/>
              <a:t>delta_ij</a:t>
            </a:r>
            <a:r>
              <a:rPr lang="en-US" dirty="0"/>
              <a:t> is Kronecker delta equal 1 if </a:t>
            </a:r>
            <a:r>
              <a:rPr lang="en-US" dirty="0" err="1"/>
              <a:t>i</a:t>
            </a:r>
            <a:r>
              <a:rPr lang="en-US" dirty="0"/>
              <a:t> = j, and 0 otherwise.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23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set of 2^N all </a:t>
            </a:r>
            <a:r>
              <a:rPr lang="en-US" dirty="0" err="1"/>
              <a:t>phi_I</a:t>
            </a:r>
            <a:r>
              <a:rPr lang="en-US" dirty="0"/>
              <a:t> spans the “</a:t>
            </a:r>
            <a:r>
              <a:rPr lang="en-US" dirty="0" err="1"/>
              <a:t>Fock</a:t>
            </a:r>
            <a:r>
              <a:rPr lang="en-US" dirty="0"/>
              <a:t>” space, while the N one particle states is usually called Hilbert space,  </a:t>
            </a:r>
            <a:r>
              <a:rPr lang="en-US" dirty="0" err="1"/>
              <a:t>Fock</a:t>
            </a:r>
            <a:r>
              <a:rPr lang="en-US" dirty="0"/>
              <a:t> space = vacuum + C^N_1 one particle states + C^N_2 two-particle states + ….+ </a:t>
            </a:r>
            <a:r>
              <a:rPr lang="en-US" dirty="0" err="1"/>
              <a:t>C^N_k</a:t>
            </a:r>
            <a:r>
              <a:rPr lang="en-US" dirty="0"/>
              <a:t> of k-particle states +  1 N particle states.   Here + means direct sum of linear spaces.    </a:t>
            </a:r>
            <a:r>
              <a:rPr lang="en-US" dirty="0" err="1"/>
              <a:t>C^N_k</a:t>
            </a:r>
            <a:r>
              <a:rPr lang="en-US" dirty="0"/>
              <a:t> = N!/(k!(N-k)!) is the combinatorial number of choice k out of N (sites).    We note c </a:t>
            </a:r>
            <a:r>
              <a:rPr lang="en-US" dirty="0" err="1"/>
              <a:t>sigma_z</a:t>
            </a:r>
            <a:r>
              <a:rPr lang="en-US" dirty="0"/>
              <a:t> + </a:t>
            </a:r>
            <a:r>
              <a:rPr lang="en-US" dirty="0" err="1"/>
              <a:t>sigma_z</a:t>
            </a:r>
            <a:r>
              <a:rPr lang="en-US" dirty="0"/>
              <a:t> c = 0; this is the reason why   </a:t>
            </a:r>
            <a:r>
              <a:rPr lang="en-US" dirty="0" err="1"/>
              <a:t>C_i</a:t>
            </a:r>
            <a:r>
              <a:rPr lang="en-US" dirty="0"/>
              <a:t> </a:t>
            </a:r>
            <a:r>
              <a:rPr lang="en-US" dirty="0" err="1"/>
              <a:t>C_j</a:t>
            </a:r>
            <a:r>
              <a:rPr lang="en-US" dirty="0"/>
              <a:t> + </a:t>
            </a:r>
            <a:r>
              <a:rPr lang="en-US" dirty="0" err="1"/>
              <a:t>C_j</a:t>
            </a:r>
            <a:r>
              <a:rPr lang="en-US" dirty="0"/>
              <a:t> </a:t>
            </a:r>
            <a:r>
              <a:rPr lang="en-US" dirty="0" err="1"/>
              <a:t>C_i</a:t>
            </a:r>
            <a:r>
              <a:rPr lang="en-US" dirty="0"/>
              <a:t> = 0, as required of the fermion operators.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6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0E23-35AA-4A55-A22F-16C5685059F9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7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0E23-35AA-4A55-A22F-16C5685059F9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1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0E23-35AA-4A55-A22F-16C5685059F9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0E23-35AA-4A55-A22F-16C5685059F9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0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0E23-35AA-4A55-A22F-16C5685059F9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0E23-35AA-4A55-A22F-16C5685059F9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1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0E23-35AA-4A55-A22F-16C5685059F9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0E23-35AA-4A55-A22F-16C5685059F9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5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0E23-35AA-4A55-A22F-16C5685059F9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0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0E23-35AA-4A55-A22F-16C5685059F9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8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0E23-35AA-4A55-A22F-16C5685059F9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3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10E23-35AA-4A55-A22F-16C5685059F9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8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3F6A8-5880-4338-8FDE-5B0CB490CF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Week 3,</a:t>
            </a:r>
            <a:br>
              <a:rPr lang="en-US" dirty="0"/>
            </a:br>
            <a:r>
              <a:rPr lang="en-US" dirty="0"/>
              <a:t>Electrons, tight-binding models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7C423-D6D9-4AF7-9371-58FB4065B1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 orbitals, tight-binding models,  creation/annihilation operators, second quantization, graphene band structures, density of states</a:t>
            </a:r>
          </a:p>
        </p:txBody>
      </p:sp>
    </p:spTree>
    <p:extLst>
      <p:ext uri="{BB962C8B-B14F-4D97-AF65-F5344CB8AC3E}">
        <p14:creationId xmlns:p14="http://schemas.microsoft.com/office/powerpoint/2010/main" val="423447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D9CE4-6CC9-4E5B-85B9-EFC7FAB83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Tight-binding model for graphene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7A75F39-C0C6-4024-8F08-23C7AF57E1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680623"/>
              </p:ext>
            </p:extLst>
          </p:nvPr>
        </p:nvGraphicFramePr>
        <p:xfrm>
          <a:off x="717777" y="1908175"/>
          <a:ext cx="6556375" cy="441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14800" imgH="2768400" progId="Equation.DSMT4">
                  <p:embed/>
                </p:oleObj>
              </mc:Choice>
              <mc:Fallback>
                <p:oleObj name="Equation" r:id="rId3" imgW="4114800" imgH="276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7777" y="1908175"/>
                        <a:ext cx="6556375" cy="4411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4DCEDEF-3BD8-4C11-B93B-D2388219F6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2573" y="1071716"/>
            <a:ext cx="3040652" cy="33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56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Hexagon 46">
            <a:extLst>
              <a:ext uri="{FF2B5EF4-FFF2-40B4-BE49-F238E27FC236}">
                <a16:creationId xmlns:a16="http://schemas.microsoft.com/office/drawing/2014/main" id="{457DBF55-D8A2-40C6-92B1-007AEB35B461}"/>
              </a:ext>
            </a:extLst>
          </p:cNvPr>
          <p:cNvSpPr/>
          <p:nvPr/>
        </p:nvSpPr>
        <p:spPr>
          <a:xfrm>
            <a:off x="2875718" y="4890054"/>
            <a:ext cx="1558627" cy="1453732"/>
          </a:xfrm>
          <a:prstGeom prst="hexagon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88F3D-37CA-40C8-BFD4-73DE7559E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6041"/>
            <a:ext cx="7886700" cy="1325563"/>
          </a:xfrm>
        </p:spPr>
        <p:txBody>
          <a:bodyPr/>
          <a:lstStyle/>
          <a:p>
            <a:r>
              <a:rPr lang="en-US" dirty="0"/>
              <a:t>Choice of </a:t>
            </a:r>
            <a:r>
              <a:rPr lang="en-US" b="1" dirty="0"/>
              <a:t>k</a:t>
            </a:r>
            <a:r>
              <a:rPr lang="en-US" dirty="0"/>
              <a:t> values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17F2B74-D933-4491-A298-6DD2D97BBB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230418"/>
              </p:ext>
            </p:extLst>
          </p:nvPr>
        </p:nvGraphicFramePr>
        <p:xfrm>
          <a:off x="635000" y="1612900"/>
          <a:ext cx="791686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21160" imgH="1091880" progId="Equation.DSMT4">
                  <p:embed/>
                </p:oleObj>
              </mc:Choice>
              <mc:Fallback>
                <p:oleObj name="Equation" r:id="rId3" imgW="532116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00" y="1612900"/>
                        <a:ext cx="7916863" cy="162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CC64477-8E6B-4D91-8701-12759B7FB1D1}"/>
              </a:ext>
            </a:extLst>
          </p:cNvPr>
          <p:cNvCxnSpPr>
            <a:cxnSpLocks/>
          </p:cNvCxnSpPr>
          <p:nvPr/>
        </p:nvCxnSpPr>
        <p:spPr>
          <a:xfrm flipV="1">
            <a:off x="4823792" y="3561524"/>
            <a:ext cx="0" cy="1381537"/>
          </a:xfrm>
          <a:prstGeom prst="straightConnector1">
            <a:avLst/>
          </a:prstGeom>
          <a:ln>
            <a:solidFill>
              <a:schemeClr val="accent1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A5EF033-A8EE-4752-93C7-235A3967E2C9}"/>
              </a:ext>
            </a:extLst>
          </p:cNvPr>
          <p:cNvCxnSpPr>
            <a:cxnSpLocks/>
          </p:cNvCxnSpPr>
          <p:nvPr/>
        </p:nvCxnSpPr>
        <p:spPr>
          <a:xfrm rot="3600000" flipV="1">
            <a:off x="4230758" y="3216966"/>
            <a:ext cx="0" cy="1381537"/>
          </a:xfrm>
          <a:prstGeom prst="straightConnector1">
            <a:avLst/>
          </a:prstGeom>
          <a:ln>
            <a:solidFill>
              <a:schemeClr val="accent1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B7E97B-9492-405D-A6DC-2A890ED5476F}"/>
              </a:ext>
            </a:extLst>
          </p:cNvPr>
          <p:cNvCxnSpPr>
            <a:cxnSpLocks/>
          </p:cNvCxnSpPr>
          <p:nvPr/>
        </p:nvCxnSpPr>
        <p:spPr>
          <a:xfrm rot="3600000" flipV="1">
            <a:off x="4257260" y="4555436"/>
            <a:ext cx="0" cy="13815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F5C72C-3509-46A5-A99C-2FF4724DC5B3}"/>
              </a:ext>
            </a:extLst>
          </p:cNvPr>
          <p:cNvCxnSpPr/>
          <p:nvPr/>
        </p:nvCxnSpPr>
        <p:spPr>
          <a:xfrm>
            <a:off x="5983357" y="4572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07C31D5-8CD6-4680-AC52-1DDFF673478B}"/>
              </a:ext>
            </a:extLst>
          </p:cNvPr>
          <p:cNvCxnSpPr/>
          <p:nvPr/>
        </p:nvCxnSpPr>
        <p:spPr>
          <a:xfrm>
            <a:off x="1480930" y="5602199"/>
            <a:ext cx="4949687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CFB6EC9-302D-4B8D-9D40-1AC00FB5D847}"/>
              </a:ext>
            </a:extLst>
          </p:cNvPr>
          <p:cNvSpPr txBox="1"/>
          <p:nvPr/>
        </p:nvSpPr>
        <p:spPr>
          <a:xfrm>
            <a:off x="6003235" y="5754757"/>
            <a:ext cx="42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k</a:t>
            </a:r>
            <a:r>
              <a:rPr lang="en-US" baseline="-25000" dirty="0" err="1"/>
              <a:t>x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3D9E34B-F29E-4FF5-9C5E-A65F31534FAD}"/>
              </a:ext>
            </a:extLst>
          </p:cNvPr>
          <p:cNvSpPr txBox="1"/>
          <p:nvPr/>
        </p:nvSpPr>
        <p:spPr>
          <a:xfrm>
            <a:off x="3154023" y="3263353"/>
            <a:ext cx="42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k</a:t>
            </a:r>
            <a:r>
              <a:rPr lang="en-US" baseline="-25000" dirty="0" err="1"/>
              <a:t>y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7870DC3-A659-4E25-A3BB-A6F0720250D5}"/>
              </a:ext>
            </a:extLst>
          </p:cNvPr>
          <p:cNvSpPr txBox="1"/>
          <p:nvPr/>
        </p:nvSpPr>
        <p:spPr>
          <a:xfrm>
            <a:off x="3379309" y="5585795"/>
            <a:ext cx="42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</a:t>
            </a:r>
            <a:endParaRPr lang="en-US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D745573-CA0F-4166-8554-3F247A72D854}"/>
              </a:ext>
            </a:extLst>
          </p:cNvPr>
          <p:cNvCxnSpPr>
            <a:cxnSpLocks/>
          </p:cNvCxnSpPr>
          <p:nvPr/>
        </p:nvCxnSpPr>
        <p:spPr>
          <a:xfrm flipV="1">
            <a:off x="3647663" y="3429001"/>
            <a:ext cx="0" cy="3428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60E6EC6-116C-412A-9415-CE92E9D9FE20}"/>
              </a:ext>
            </a:extLst>
          </p:cNvPr>
          <p:cNvCxnSpPr>
            <a:cxnSpLocks/>
          </p:cNvCxnSpPr>
          <p:nvPr/>
        </p:nvCxnSpPr>
        <p:spPr>
          <a:xfrm flipV="1">
            <a:off x="3647661" y="4224134"/>
            <a:ext cx="0" cy="13815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7A9F92F-729C-45BC-B523-7C46EAC043FF}"/>
              </a:ext>
            </a:extLst>
          </p:cNvPr>
          <p:cNvSpPr txBox="1"/>
          <p:nvPr/>
        </p:nvSpPr>
        <p:spPr>
          <a:xfrm>
            <a:off x="4482550" y="5416827"/>
            <a:ext cx="57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2BC760B-12F1-4703-9128-007368A187AC}"/>
              </a:ext>
            </a:extLst>
          </p:cNvPr>
          <p:cNvSpPr txBox="1"/>
          <p:nvPr/>
        </p:nvSpPr>
        <p:spPr>
          <a:xfrm>
            <a:off x="3987010" y="4511422"/>
            <a:ext cx="57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K’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A94C895-7D0F-496B-B225-80737B7D00BB}"/>
              </a:ext>
            </a:extLst>
          </p:cNvPr>
          <p:cNvSpPr txBox="1"/>
          <p:nvPr/>
        </p:nvSpPr>
        <p:spPr>
          <a:xfrm>
            <a:off x="4969565" y="4815438"/>
            <a:ext cx="47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D753084-1097-4F8A-87DE-5976074B353B}"/>
              </a:ext>
            </a:extLst>
          </p:cNvPr>
          <p:cNvSpPr txBox="1"/>
          <p:nvPr/>
        </p:nvSpPr>
        <p:spPr>
          <a:xfrm>
            <a:off x="3213653" y="3954047"/>
            <a:ext cx="47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9BED3A-FB80-4AA1-97CD-79A3C4334F59}"/>
              </a:ext>
            </a:extLst>
          </p:cNvPr>
          <p:cNvSpPr txBox="1"/>
          <p:nvPr/>
        </p:nvSpPr>
        <p:spPr>
          <a:xfrm>
            <a:off x="3278225" y="4484454"/>
            <a:ext cx="456453" cy="367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283801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C1514-FF0C-43CB-9757-9164F699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of graphene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99394C-F57C-4F1A-87E3-D42B25B39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328" y="1523540"/>
            <a:ext cx="4576081" cy="4284575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29520BD-99E4-4974-9A83-6B123E23B8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373023"/>
              </p:ext>
            </p:extLst>
          </p:nvPr>
        </p:nvGraphicFramePr>
        <p:xfrm>
          <a:off x="590550" y="1839913"/>
          <a:ext cx="5930900" cy="463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51160" imgH="2539800" progId="Equation.DSMT4">
                  <p:embed/>
                </p:oleObj>
              </mc:Choice>
              <mc:Fallback>
                <p:oleObj name="Equation" r:id="rId4" imgW="3251160" imgH="253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0550" y="1839913"/>
                        <a:ext cx="5930900" cy="463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1019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5917-DBBD-4BBE-9792-1FAADE2C6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Dirac model near K points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C9B966B-D823-4E84-B407-FE910EBB9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448882"/>
              </p:ext>
            </p:extLst>
          </p:nvPr>
        </p:nvGraphicFramePr>
        <p:xfrm>
          <a:off x="642938" y="1768475"/>
          <a:ext cx="6842125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30440" imgH="2565360" progId="Equation.DSMT4">
                  <p:embed/>
                </p:oleObj>
              </mc:Choice>
              <mc:Fallback>
                <p:oleObj name="Equation" r:id="rId3" imgW="4330440" imgH="2565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2938" y="1768475"/>
                        <a:ext cx="6842125" cy="405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B2A8599-ABBD-42F4-93E5-ED1E2D752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599" y="2419808"/>
            <a:ext cx="3867012" cy="214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93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B7943-AF27-447F-AA87-DDA3A1E75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field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73D97C4-A58F-4E46-9067-BFCB26F285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701651"/>
              </p:ext>
            </p:extLst>
          </p:nvPr>
        </p:nvGraphicFramePr>
        <p:xfrm>
          <a:off x="486936" y="2057014"/>
          <a:ext cx="8170127" cy="3915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67080" imgH="2044440" progId="Equation.DSMT4">
                  <p:embed/>
                </p:oleObj>
              </mc:Choice>
              <mc:Fallback>
                <p:oleObj name="Equation" r:id="rId2" imgW="4267080" imgH="2044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6936" y="2057014"/>
                        <a:ext cx="8170127" cy="3915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907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E943-36B9-4E89-89E8-358BA6A2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Many-body ground state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7D708F8-6C8E-4C7D-AF31-44B40B885A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656254"/>
              </p:ext>
            </p:extLst>
          </p:nvPr>
        </p:nvGraphicFramePr>
        <p:xfrm>
          <a:off x="750403" y="2171322"/>
          <a:ext cx="5162173" cy="349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28720" imgH="1777680" progId="Equation.DSMT4">
                  <p:embed/>
                </p:oleObj>
              </mc:Choice>
              <mc:Fallback>
                <p:oleObj name="Equation" r:id="rId3" imgW="2628720" imgH="1777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0403" y="2171322"/>
                        <a:ext cx="5162173" cy="349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A9835A8-F260-423D-AC1F-646665907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2576" y="1690689"/>
            <a:ext cx="2924535" cy="416183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781734-2BA6-48DA-A695-FDFC5D48D920}"/>
              </a:ext>
            </a:extLst>
          </p:cNvPr>
          <p:cNvCxnSpPr/>
          <p:nvPr/>
        </p:nvCxnSpPr>
        <p:spPr>
          <a:xfrm>
            <a:off x="6407624" y="3637128"/>
            <a:ext cx="2354239" cy="0"/>
          </a:xfrm>
          <a:prstGeom prst="straightConnector1">
            <a:avLst/>
          </a:prstGeom>
          <a:ln>
            <a:solidFill>
              <a:srgbClr val="C00000"/>
            </a:solidFill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D771A1C-EF51-45E9-AF13-7F645FD6EC9B}"/>
              </a:ext>
            </a:extLst>
          </p:cNvPr>
          <p:cNvSpPr txBox="1"/>
          <p:nvPr/>
        </p:nvSpPr>
        <p:spPr>
          <a:xfrm>
            <a:off x="7676866" y="3248165"/>
            <a:ext cx="71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F</a:t>
            </a:r>
            <a:r>
              <a:rPr lang="en-US" dirty="0"/>
              <a:t>=0</a:t>
            </a:r>
          </a:p>
        </p:txBody>
      </p:sp>
    </p:spTree>
    <p:extLst>
      <p:ext uri="{BB962C8B-B14F-4D97-AF65-F5344CB8AC3E}">
        <p14:creationId xmlns:p14="http://schemas.microsoft.com/office/powerpoint/2010/main" val="2011090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BFE6C-3F63-48EA-BF09-80E1319F2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mechanics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19BB232-6E79-4315-BCA4-F808791F53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930163"/>
              </p:ext>
            </p:extLst>
          </p:nvPr>
        </p:nvGraphicFramePr>
        <p:xfrm>
          <a:off x="850900" y="1409700"/>
          <a:ext cx="5562600" cy="500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90840" imgH="3047760" progId="Equation.DSMT4">
                  <p:embed/>
                </p:oleObj>
              </mc:Choice>
              <mc:Fallback>
                <p:oleObj name="Equation" r:id="rId3" imgW="3390840" imgH="304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0900" y="1409700"/>
                        <a:ext cx="5562600" cy="5002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24010A4-7EDA-4A15-A07A-A36A466BDE01}"/>
              </a:ext>
            </a:extLst>
          </p:cNvPr>
          <p:cNvSpPr txBox="1"/>
          <p:nvPr/>
        </p:nvSpPr>
        <p:spPr>
          <a:xfrm>
            <a:off x="7176047" y="1759226"/>
            <a:ext cx="17169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Problem</a:t>
            </a:r>
            <a:r>
              <a:rPr lang="en-US" dirty="0"/>
              <a:t>: </a:t>
            </a:r>
          </a:p>
          <a:p>
            <a:endParaRPr lang="en-US" dirty="0"/>
          </a:p>
          <a:p>
            <a:r>
              <a:rPr lang="en-US" dirty="0"/>
              <a:t>Compute the internal energy and heat capacity at constant volume for graphene at low temperature when chemical potential is at the Dirac point (</a:t>
            </a:r>
            <a:r>
              <a:rPr lang="en-US" dirty="0">
                <a:sym typeface="Symbol" panose="05050102010706020507" pitchFamily="18" charset="2"/>
              </a:rPr>
              <a:t>=0).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43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B08DA-9D19-42EE-9F56-B4BC9D1E6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general tight-binding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D88B2-AB3E-4444-9666-BC720FC121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80377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Slater-</a:t>
                </a:r>
                <a:r>
                  <a:rPr lang="en-US" dirty="0" err="1"/>
                  <a:t>Koster</a:t>
                </a:r>
                <a:r>
                  <a:rPr lang="en-US" dirty="0"/>
                  <a:t> theory  (symmetry in overlapping integrals of </a:t>
                </a:r>
                <a:r>
                  <a:rPr lang="en-US" i="1" dirty="0"/>
                  <a:t>s</a:t>
                </a:r>
                <a:r>
                  <a:rPr lang="en-US" dirty="0"/>
                  <a:t>, </a:t>
                </a:r>
                <a:r>
                  <a:rPr lang="en-US" i="1" dirty="0"/>
                  <a:t>p</a:t>
                </a:r>
                <a:r>
                  <a:rPr lang="en-US" dirty="0"/>
                  <a:t>, </a:t>
                </a:r>
                <a:r>
                  <a:rPr lang="en-US" i="1" dirty="0"/>
                  <a:t>d</a:t>
                </a:r>
                <a:r>
                  <a:rPr lang="en-US" dirty="0"/>
                  <a:t> orbitals)</a:t>
                </a:r>
              </a:p>
              <a:p>
                <a:endParaRPr lang="en-US" dirty="0"/>
              </a:p>
              <a:p>
                <a:r>
                  <a:rPr lang="en-US" dirty="0"/>
                  <a:t>Non-orthogonality of the basis, need to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𝐸𝑆𝐼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the overlap matrix between atomic wave functions</a:t>
                </a:r>
              </a:p>
              <a:p>
                <a:endParaRPr lang="en-US" dirty="0"/>
              </a:p>
              <a:p>
                <a:r>
                  <a:rPr lang="en-US" dirty="0"/>
                  <a:t>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use Bloch wave form: 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Rigorous tight-binding model from maximally localized </a:t>
                </a:r>
                <a:r>
                  <a:rPr lang="en-US" dirty="0" err="1"/>
                  <a:t>Wannier</a:t>
                </a:r>
                <a:r>
                  <a:rPr lang="en-US" dirty="0"/>
                  <a:t> functions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D88B2-AB3E-4444-9666-BC720FC121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803775"/>
              </a:xfrm>
              <a:blipFill>
                <a:blip r:embed="rId3"/>
                <a:stretch>
                  <a:fillRect l="-1159" t="-3426" r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0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1FB8E-3A26-4D41-BC23-58C697DDF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Calculating band structure of graphene, steps 1 to 3, run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pw.x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3F4C-8735-4839-943B-4DD52FA2C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Step 1</a:t>
            </a:r>
            <a:r>
              <a:rPr lang="en-US" dirty="0"/>
              <a:t>, use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calculation='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-relax’</a:t>
            </a:r>
            <a:r>
              <a:rPr lang="en-US" dirty="0">
                <a:cs typeface="Courier New" panose="02070309020205020404" pitchFamily="49" charset="0"/>
              </a:rPr>
              <a:t>, in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&amp;CONTROL </a:t>
            </a:r>
            <a:r>
              <a:rPr lang="en-US" dirty="0" err="1">
                <a:cs typeface="Courier New" panose="02070309020205020404" pitchFamily="49" charset="0"/>
              </a:rPr>
              <a:t>namelist</a:t>
            </a:r>
            <a:r>
              <a:rPr lang="en-US" dirty="0">
                <a:cs typeface="Courier New" panose="02070309020205020404" pitchFamily="49" charset="0"/>
              </a:rPr>
              <a:t> to find the optimal lattice parameters, if it is not yet optimal (e.g., 0 stress).  You need 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ion_dynamics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in this case.  You can skip this if lattice parameter is already optimal</a:t>
            </a:r>
          </a:p>
          <a:p>
            <a:r>
              <a:rPr lang="en-US" dirty="0">
                <a:solidFill>
                  <a:srgbClr val="C00000"/>
                </a:solidFill>
                <a:cs typeface="Courier New" panose="02070309020205020404" pitchFamily="49" charset="0"/>
              </a:rPr>
              <a:t>Step 2</a:t>
            </a:r>
            <a:r>
              <a:rPr lang="en-US" dirty="0">
                <a:cs typeface="Courier New" panose="02070309020205020404" pitchFamily="49" charset="0"/>
              </a:rPr>
              <a:t>, do a self-consistent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calculation='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r>
              <a:rPr lang="en-US" dirty="0">
                <a:solidFill>
                  <a:srgbClr val="C00000"/>
                </a:solidFill>
                <a:cs typeface="Courier New" panose="02070309020205020404" pitchFamily="49" charset="0"/>
              </a:rPr>
              <a:t>Step 3</a:t>
            </a:r>
            <a:r>
              <a:rPr lang="en-US" dirty="0">
                <a:cs typeface="Courier New" panose="02070309020205020404" pitchFamily="49" charset="0"/>
              </a:rPr>
              <a:t>, do a non-self-consistent, band structure calculation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calculation='bands’</a:t>
            </a:r>
            <a:r>
              <a:rPr lang="en-US" dirty="0">
                <a:cs typeface="Courier New" panose="02070309020205020404" pitchFamily="49" charset="0"/>
              </a:rPr>
              <a:t>, other parameters remain the same as in step 2.  Specify the k-point path now with a data card as </a:t>
            </a:r>
          </a:p>
          <a:p>
            <a:pPr marL="0" indent="0">
              <a:buNone/>
            </a:pP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K_POINTS </a:t>
            </a:r>
            <a:r>
              <a:rPr lang="en-US" sz="2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crystal_b</a:t>
            </a:r>
            <a:endParaRPr lang="en-US" sz="2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4</a:t>
            </a:r>
          </a:p>
          <a:p>
            <a:pPr marL="0" indent="0">
              <a:buNone/>
            </a:pP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0.0000000000 0.000000000 0.000000000 50 ! G</a:t>
            </a:r>
          </a:p>
          <a:p>
            <a:pPr marL="0" indent="0">
              <a:buNone/>
            </a:pP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-0.333333333  0.666666667 0.000000000 50 ! K</a:t>
            </a:r>
          </a:p>
          <a:p>
            <a:pPr marL="0" indent="0">
              <a:buNone/>
            </a:pP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0.000000000  0.500000000 0.000000000 50 ! M</a:t>
            </a:r>
          </a:p>
          <a:p>
            <a:pPr marL="0" indent="0">
              <a:buNone/>
            </a:pP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0.0000000000 0.000000000 0.000000000 50 ! G</a:t>
            </a:r>
          </a:p>
          <a:p>
            <a:endParaRPr lang="en-US" dirty="0"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887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1FB8E-3A26-4D41-BC23-58C697DDF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Calculating band structure of graphene, step 4, run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band.x</a:t>
            </a:r>
            <a:r>
              <a:rPr lang="en-US" dirty="0"/>
              <a:t> to get data for plotting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3F4C-8735-4839-943B-4DD52FA2C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93975"/>
            <a:ext cx="8307194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Step 4</a:t>
            </a:r>
            <a:r>
              <a:rPr lang="en-US" dirty="0"/>
              <a:t>, run </a:t>
            </a:r>
          </a:p>
          <a:p>
            <a:pPr marL="0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mpirun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-np 8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bands.x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&lt;bands.in &gt;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bands.out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to generate from the raw data for plotting in the data file band.dat with an input of a single </a:t>
            </a:r>
            <a:r>
              <a:rPr lang="en-US" dirty="0" err="1">
                <a:cs typeface="Courier New" panose="02070309020205020404" pitchFamily="49" charset="0"/>
              </a:rPr>
              <a:t>namelist</a:t>
            </a:r>
            <a:r>
              <a:rPr lang="en-US" dirty="0"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&amp;bands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prefix = 'graphene’      </a:t>
            </a:r>
            <a:r>
              <a:rPr lang="en-US" sz="2400" dirty="0">
                <a:cs typeface="Courier New" panose="02070309020205020404" pitchFamily="49" charset="0"/>
              </a:rPr>
              <a:t>(as used in other input files)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filband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'bands.dat’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4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4845A-E5B2-4215-917E-79B968AA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orbitals of carbon atom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646A87-6D8C-42A9-A098-BD0A0BCBD00F}"/>
              </a:ext>
            </a:extLst>
          </p:cNvPr>
          <p:cNvSpPr/>
          <p:nvPr/>
        </p:nvSpPr>
        <p:spPr>
          <a:xfrm>
            <a:off x="845574" y="1936955"/>
            <a:ext cx="1268361" cy="14920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4A4A3-3C6E-4BF3-8C04-30FE4EB6FC50}"/>
              </a:ext>
            </a:extLst>
          </p:cNvPr>
          <p:cNvSpPr txBox="1"/>
          <p:nvPr/>
        </p:nvSpPr>
        <p:spPr>
          <a:xfrm>
            <a:off x="1199535" y="2182762"/>
            <a:ext cx="639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B94AE0-36EC-4228-9F66-E3FC58127E72}"/>
              </a:ext>
            </a:extLst>
          </p:cNvPr>
          <p:cNvSpPr txBox="1"/>
          <p:nvPr/>
        </p:nvSpPr>
        <p:spPr>
          <a:xfrm>
            <a:off x="865233" y="2015611"/>
            <a:ext cx="12683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carbon      12.011</a:t>
            </a:r>
          </a:p>
          <a:p>
            <a:r>
              <a:rPr lang="en-US" sz="1200" dirty="0"/>
              <a:t>3.52                   6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       1</a:t>
            </a:r>
            <a:r>
              <a:rPr lang="en-US" sz="1200" i="1" dirty="0"/>
              <a:t>s</a:t>
            </a:r>
            <a:r>
              <a:rPr lang="en-US" sz="1200" baseline="30000" dirty="0"/>
              <a:t>2</a:t>
            </a:r>
            <a:r>
              <a:rPr lang="en-US" sz="1200" dirty="0"/>
              <a:t>2</a:t>
            </a:r>
            <a:r>
              <a:rPr lang="en-US" sz="1200" i="1" dirty="0"/>
              <a:t>s</a:t>
            </a:r>
            <a:r>
              <a:rPr lang="en-US" sz="1200" baseline="30000" dirty="0"/>
              <a:t>2</a:t>
            </a:r>
            <a:r>
              <a:rPr lang="en-US" sz="1200" dirty="0"/>
              <a:t>2</a:t>
            </a:r>
            <a:r>
              <a:rPr lang="en-US" sz="1200" i="1" dirty="0"/>
              <a:t>p</a:t>
            </a:r>
            <a:r>
              <a:rPr lang="en-US" sz="1200" i="1" baseline="30000" dirty="0"/>
              <a:t>2</a:t>
            </a:r>
            <a:endParaRPr lang="en-US" sz="1200" baseline="30000" dirty="0"/>
          </a:p>
          <a:p>
            <a:r>
              <a:rPr lang="en-US" sz="1200" dirty="0"/>
              <a:t>3.57 diamond</a:t>
            </a:r>
          </a:p>
          <a:p>
            <a:r>
              <a:rPr lang="en-US" sz="1200" dirty="0"/>
              <a:t>(4300)         1860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B21C7F6-8713-4193-84EB-CDB2B8631053}"/>
              </a:ext>
            </a:extLst>
          </p:cNvPr>
          <p:cNvCxnSpPr/>
          <p:nvPr/>
        </p:nvCxnSpPr>
        <p:spPr>
          <a:xfrm flipH="1">
            <a:off x="2123770" y="2153263"/>
            <a:ext cx="3342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B2E34DA-6839-41AE-876C-B2553EEE4963}"/>
              </a:ext>
            </a:extLst>
          </p:cNvPr>
          <p:cNvSpPr txBox="1"/>
          <p:nvPr/>
        </p:nvSpPr>
        <p:spPr>
          <a:xfrm>
            <a:off x="2458065" y="1995947"/>
            <a:ext cx="934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Mass</a:t>
            </a:r>
          </a:p>
          <a:p>
            <a:endParaRPr lang="en-US" sz="1200" dirty="0"/>
          </a:p>
          <a:p>
            <a:r>
              <a:rPr lang="en-US" sz="1200" dirty="0"/>
              <a:t>Atomic number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Debye temperature (K)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C5CBD0-C756-4825-95A1-5B85EDDB01EA}"/>
              </a:ext>
            </a:extLst>
          </p:cNvPr>
          <p:cNvCxnSpPr/>
          <p:nvPr/>
        </p:nvCxnSpPr>
        <p:spPr>
          <a:xfrm flipH="1" flipV="1">
            <a:off x="2074606" y="2379406"/>
            <a:ext cx="334297" cy="127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3F3851-FE8E-4A63-BD41-BFDF2F17C5B2}"/>
              </a:ext>
            </a:extLst>
          </p:cNvPr>
          <p:cNvCxnSpPr/>
          <p:nvPr/>
        </p:nvCxnSpPr>
        <p:spPr>
          <a:xfrm flipH="1">
            <a:off x="2143426" y="3244645"/>
            <a:ext cx="324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587BC3D-910E-447D-89CB-003CE821F415}"/>
              </a:ext>
            </a:extLst>
          </p:cNvPr>
          <p:cNvSpPr txBox="1"/>
          <p:nvPr/>
        </p:nvSpPr>
        <p:spPr>
          <a:xfrm>
            <a:off x="-68824" y="2025443"/>
            <a:ext cx="963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Density (gm cm</a:t>
            </a:r>
            <a:r>
              <a:rPr lang="en-US" sz="1200" baseline="30000" dirty="0"/>
              <a:t>-3</a:t>
            </a:r>
            <a:r>
              <a:rPr lang="en-US" sz="1200" dirty="0"/>
              <a:t>)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Lattice constant (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Å)</a:t>
            </a:r>
            <a:endParaRPr lang="en-US" sz="1200" dirty="0"/>
          </a:p>
          <a:p>
            <a:r>
              <a:rPr lang="en-US" sz="1200" dirty="0"/>
              <a:t>Melting temperature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AAA3DC1-4663-44FC-98DF-76F12E9628A8}"/>
              </a:ext>
            </a:extLst>
          </p:cNvPr>
          <p:cNvCxnSpPr/>
          <p:nvPr/>
        </p:nvCxnSpPr>
        <p:spPr>
          <a:xfrm>
            <a:off x="442452" y="2379406"/>
            <a:ext cx="265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75759D-F4F6-4B24-A734-D8504D61BD35}"/>
              </a:ext>
            </a:extLst>
          </p:cNvPr>
          <p:cNvCxnSpPr/>
          <p:nvPr/>
        </p:nvCxnSpPr>
        <p:spPr>
          <a:xfrm>
            <a:off x="589530" y="2703040"/>
            <a:ext cx="216924" cy="245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6B20F84-0AC0-460D-BD5A-B15799114957}"/>
              </a:ext>
            </a:extLst>
          </p:cNvPr>
          <p:cNvCxnSpPr/>
          <p:nvPr/>
        </p:nvCxnSpPr>
        <p:spPr>
          <a:xfrm>
            <a:off x="569658" y="3264309"/>
            <a:ext cx="216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1: 3D-representation of s and p atomic orbitals of the hydrogen atom.">
            <a:extLst>
              <a:ext uri="{FF2B5EF4-FFF2-40B4-BE49-F238E27FC236}">
                <a16:creationId xmlns:a16="http://schemas.microsoft.com/office/drawing/2014/main" id="{C061508E-4050-4DD7-9004-FF478A5D0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22" y="1809594"/>
            <a:ext cx="4619426" cy="259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5346EB4E-055A-4FE6-9FDB-D51882A749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222721"/>
              </p:ext>
            </p:extLst>
          </p:nvPr>
        </p:nvGraphicFramePr>
        <p:xfrm>
          <a:off x="730250" y="4237038"/>
          <a:ext cx="3897313" cy="259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54280" imgH="1765080" progId="Equation.DSMT4">
                  <p:embed/>
                </p:oleObj>
              </mc:Choice>
              <mc:Fallback>
                <p:oleObj name="Equation" r:id="rId4" imgW="2654280" imgH="1765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0250" y="4237038"/>
                        <a:ext cx="3897313" cy="259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9E157C-F262-45B2-97FD-613EF8BAC6E5}"/>
              </a:ext>
            </a:extLst>
          </p:cNvPr>
          <p:cNvCxnSpPr/>
          <p:nvPr/>
        </p:nvCxnSpPr>
        <p:spPr>
          <a:xfrm>
            <a:off x="6391835" y="6037006"/>
            <a:ext cx="0" cy="793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8C59F2B-BCDD-41FF-B14A-D553E821ED30}"/>
              </a:ext>
            </a:extLst>
          </p:cNvPr>
          <p:cNvCxnSpPr>
            <a:cxnSpLocks/>
          </p:cNvCxnSpPr>
          <p:nvPr/>
        </p:nvCxnSpPr>
        <p:spPr>
          <a:xfrm flipV="1">
            <a:off x="6391835" y="5524115"/>
            <a:ext cx="929715" cy="512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>
            <a:extLst>
              <a:ext uri="{FF2B5EF4-FFF2-40B4-BE49-F238E27FC236}">
                <a16:creationId xmlns:a16="http://schemas.microsoft.com/office/drawing/2014/main" id="{2FA305DB-A713-4691-B3B4-99271FA1537D}"/>
              </a:ext>
            </a:extLst>
          </p:cNvPr>
          <p:cNvCxnSpPr/>
          <p:nvPr/>
        </p:nvCxnSpPr>
        <p:spPr>
          <a:xfrm>
            <a:off x="5683045" y="5524115"/>
            <a:ext cx="698958" cy="503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Freeform: Shape 1027">
            <a:extLst>
              <a:ext uri="{FF2B5EF4-FFF2-40B4-BE49-F238E27FC236}">
                <a16:creationId xmlns:a16="http://schemas.microsoft.com/office/drawing/2014/main" id="{9AF8C338-9207-4333-A505-00897B365D0A}"/>
              </a:ext>
            </a:extLst>
          </p:cNvPr>
          <p:cNvSpPr/>
          <p:nvPr/>
        </p:nvSpPr>
        <p:spPr>
          <a:xfrm>
            <a:off x="6401668" y="5533947"/>
            <a:ext cx="737843" cy="509915"/>
          </a:xfrm>
          <a:custGeom>
            <a:avLst/>
            <a:gdLst>
              <a:gd name="connsiteX0" fmla="*/ 6231 w 738604"/>
              <a:gd name="connsiteY0" fmla="*/ 466556 h 506003"/>
              <a:gd name="connsiteX1" fmla="*/ 164981 w 738604"/>
              <a:gd name="connsiteY1" fmla="*/ 231606 h 506003"/>
              <a:gd name="connsiteX2" fmla="*/ 444381 w 738604"/>
              <a:gd name="connsiteY2" fmla="*/ 3006 h 506003"/>
              <a:gd name="connsiteX3" fmla="*/ 717431 w 738604"/>
              <a:gd name="connsiteY3" fmla="*/ 123656 h 506003"/>
              <a:gd name="connsiteX4" fmla="*/ 660281 w 738604"/>
              <a:gd name="connsiteY4" fmla="*/ 441156 h 506003"/>
              <a:gd name="connsiteX5" fmla="*/ 184031 w 738604"/>
              <a:gd name="connsiteY5" fmla="*/ 485606 h 506003"/>
              <a:gd name="connsiteX6" fmla="*/ 44331 w 738604"/>
              <a:gd name="connsiteY6" fmla="*/ 504656 h 506003"/>
              <a:gd name="connsiteX7" fmla="*/ 6231 w 738604"/>
              <a:gd name="connsiteY7" fmla="*/ 466556 h 506003"/>
              <a:gd name="connsiteX0" fmla="*/ 9668 w 737843"/>
              <a:gd name="connsiteY0" fmla="*/ 466556 h 511102"/>
              <a:gd name="connsiteX1" fmla="*/ 168418 w 737843"/>
              <a:gd name="connsiteY1" fmla="*/ 231606 h 511102"/>
              <a:gd name="connsiteX2" fmla="*/ 447818 w 737843"/>
              <a:gd name="connsiteY2" fmla="*/ 3006 h 511102"/>
              <a:gd name="connsiteX3" fmla="*/ 720868 w 737843"/>
              <a:gd name="connsiteY3" fmla="*/ 123656 h 511102"/>
              <a:gd name="connsiteX4" fmla="*/ 663718 w 737843"/>
              <a:gd name="connsiteY4" fmla="*/ 441156 h 511102"/>
              <a:gd name="connsiteX5" fmla="*/ 295418 w 737843"/>
              <a:gd name="connsiteY5" fmla="*/ 504656 h 511102"/>
              <a:gd name="connsiteX6" fmla="*/ 47768 w 737843"/>
              <a:gd name="connsiteY6" fmla="*/ 504656 h 511102"/>
              <a:gd name="connsiteX7" fmla="*/ 9668 w 737843"/>
              <a:gd name="connsiteY7" fmla="*/ 466556 h 511102"/>
              <a:gd name="connsiteX0" fmla="*/ 9668 w 737843"/>
              <a:gd name="connsiteY0" fmla="*/ 466385 h 510931"/>
              <a:gd name="connsiteX1" fmla="*/ 168418 w 737843"/>
              <a:gd name="connsiteY1" fmla="*/ 231435 h 510931"/>
              <a:gd name="connsiteX2" fmla="*/ 447818 w 737843"/>
              <a:gd name="connsiteY2" fmla="*/ 2835 h 510931"/>
              <a:gd name="connsiteX3" fmla="*/ 720868 w 737843"/>
              <a:gd name="connsiteY3" fmla="*/ 123485 h 510931"/>
              <a:gd name="connsiteX4" fmla="*/ 663718 w 737843"/>
              <a:gd name="connsiteY4" fmla="*/ 409235 h 510931"/>
              <a:gd name="connsiteX5" fmla="*/ 295418 w 737843"/>
              <a:gd name="connsiteY5" fmla="*/ 504485 h 510931"/>
              <a:gd name="connsiteX6" fmla="*/ 47768 w 737843"/>
              <a:gd name="connsiteY6" fmla="*/ 504485 h 510931"/>
              <a:gd name="connsiteX7" fmla="*/ 9668 w 737843"/>
              <a:gd name="connsiteY7" fmla="*/ 466385 h 510931"/>
              <a:gd name="connsiteX0" fmla="*/ 9668 w 737843"/>
              <a:gd name="connsiteY0" fmla="*/ 465369 h 509915"/>
              <a:gd name="connsiteX1" fmla="*/ 168418 w 737843"/>
              <a:gd name="connsiteY1" fmla="*/ 205019 h 509915"/>
              <a:gd name="connsiteX2" fmla="*/ 447818 w 737843"/>
              <a:gd name="connsiteY2" fmla="*/ 1819 h 509915"/>
              <a:gd name="connsiteX3" fmla="*/ 720868 w 737843"/>
              <a:gd name="connsiteY3" fmla="*/ 122469 h 509915"/>
              <a:gd name="connsiteX4" fmla="*/ 663718 w 737843"/>
              <a:gd name="connsiteY4" fmla="*/ 408219 h 509915"/>
              <a:gd name="connsiteX5" fmla="*/ 295418 w 737843"/>
              <a:gd name="connsiteY5" fmla="*/ 503469 h 509915"/>
              <a:gd name="connsiteX6" fmla="*/ 47768 w 737843"/>
              <a:gd name="connsiteY6" fmla="*/ 503469 h 509915"/>
              <a:gd name="connsiteX7" fmla="*/ 9668 w 737843"/>
              <a:gd name="connsiteY7" fmla="*/ 465369 h 50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843" h="509915">
                <a:moveTo>
                  <a:pt x="9668" y="465369"/>
                </a:moveTo>
                <a:cubicBezTo>
                  <a:pt x="29776" y="415627"/>
                  <a:pt x="95393" y="282277"/>
                  <a:pt x="168418" y="205019"/>
                </a:cubicBezTo>
                <a:cubicBezTo>
                  <a:pt x="241443" y="127761"/>
                  <a:pt x="355743" y="15577"/>
                  <a:pt x="447818" y="1819"/>
                </a:cubicBezTo>
                <a:cubicBezTo>
                  <a:pt x="539893" y="-11939"/>
                  <a:pt x="684885" y="54736"/>
                  <a:pt x="720868" y="122469"/>
                </a:cubicBezTo>
                <a:cubicBezTo>
                  <a:pt x="756851" y="190202"/>
                  <a:pt x="734626" y="344719"/>
                  <a:pt x="663718" y="408219"/>
                </a:cubicBezTo>
                <a:cubicBezTo>
                  <a:pt x="592810" y="471719"/>
                  <a:pt x="398076" y="492886"/>
                  <a:pt x="295418" y="503469"/>
                </a:cubicBezTo>
                <a:cubicBezTo>
                  <a:pt x="192760" y="514052"/>
                  <a:pt x="95393" y="509819"/>
                  <a:pt x="47768" y="503469"/>
                </a:cubicBezTo>
                <a:cubicBezTo>
                  <a:pt x="143" y="497119"/>
                  <a:pt x="-10440" y="515111"/>
                  <a:pt x="9668" y="465369"/>
                </a:cubicBezTo>
                <a:close/>
              </a:path>
            </a:pathLst>
          </a:cu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0" name="Oval 1029">
            <a:extLst>
              <a:ext uri="{FF2B5EF4-FFF2-40B4-BE49-F238E27FC236}">
                <a16:creationId xmlns:a16="http://schemas.microsoft.com/office/drawing/2014/main" id="{D8AB4643-8930-4C0C-BAAF-1F1FAE505974}"/>
              </a:ext>
            </a:extLst>
          </p:cNvPr>
          <p:cNvSpPr/>
          <p:nvPr/>
        </p:nvSpPr>
        <p:spPr>
          <a:xfrm>
            <a:off x="6267450" y="5915025"/>
            <a:ext cx="238125" cy="237744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9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EF4CB-544F-471B-883F-42CA34242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203038"/>
            <a:ext cx="7886700" cy="1325563"/>
          </a:xfrm>
        </p:spPr>
        <p:txBody>
          <a:bodyPr/>
          <a:lstStyle/>
          <a:p>
            <a:r>
              <a:rPr lang="en-US" dirty="0">
                <a:sym typeface="Symbol" panose="05050102010706020507" pitchFamily="18" charset="2"/>
              </a:rPr>
              <a:t>Bonding</a:t>
            </a: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301D423-0D7C-47A6-B808-02F894E40F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867385"/>
              </p:ext>
            </p:extLst>
          </p:nvPr>
        </p:nvGraphicFramePr>
        <p:xfrm>
          <a:off x="211440" y="1576491"/>
          <a:ext cx="7096126" cy="469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52880" imgH="3276360" progId="Equation.DSMT4">
                  <p:embed/>
                </p:oleObj>
              </mc:Choice>
              <mc:Fallback>
                <p:oleObj name="Equation" r:id="rId3" imgW="4952880" imgH="3276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440" y="1576491"/>
                        <a:ext cx="7096126" cy="469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064071-D88F-4FD5-8E5F-2FCEE68A3BE1}"/>
              </a:ext>
            </a:extLst>
          </p:cNvPr>
          <p:cNvCxnSpPr>
            <a:cxnSpLocks/>
          </p:cNvCxnSpPr>
          <p:nvPr/>
        </p:nvCxnSpPr>
        <p:spPr>
          <a:xfrm>
            <a:off x="6084418" y="534935"/>
            <a:ext cx="3262466" cy="2524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EAC535D-ED3D-41D2-AD41-6E6400131717}"/>
              </a:ext>
            </a:extLst>
          </p:cNvPr>
          <p:cNvSpPr/>
          <p:nvPr/>
        </p:nvSpPr>
        <p:spPr>
          <a:xfrm>
            <a:off x="6708152" y="560183"/>
            <a:ext cx="821608" cy="613890"/>
          </a:xfrm>
          <a:custGeom>
            <a:avLst/>
            <a:gdLst>
              <a:gd name="connsiteX0" fmla="*/ 0 w 993058"/>
              <a:gd name="connsiteY0" fmla="*/ 6952 h 633673"/>
              <a:gd name="connsiteX1" fmla="*/ 403122 w 993058"/>
              <a:gd name="connsiteY1" fmla="*/ 56114 h 633673"/>
              <a:gd name="connsiteX2" fmla="*/ 580103 w 993058"/>
              <a:gd name="connsiteY2" fmla="*/ 419907 h 633673"/>
              <a:gd name="connsiteX3" fmla="*/ 639097 w 993058"/>
              <a:gd name="connsiteY3" fmla="*/ 626385 h 633673"/>
              <a:gd name="connsiteX4" fmla="*/ 707922 w 993058"/>
              <a:gd name="connsiteY4" fmla="*/ 164268 h 633673"/>
              <a:gd name="connsiteX5" fmla="*/ 993058 w 993058"/>
              <a:gd name="connsiteY5" fmla="*/ 16785 h 633673"/>
              <a:gd name="connsiteX0" fmla="*/ 0 w 993058"/>
              <a:gd name="connsiteY0" fmla="*/ 6952 h 626385"/>
              <a:gd name="connsiteX1" fmla="*/ 403122 w 993058"/>
              <a:gd name="connsiteY1" fmla="*/ 56114 h 626385"/>
              <a:gd name="connsiteX2" fmla="*/ 580103 w 993058"/>
              <a:gd name="connsiteY2" fmla="*/ 419907 h 626385"/>
              <a:gd name="connsiteX3" fmla="*/ 639097 w 993058"/>
              <a:gd name="connsiteY3" fmla="*/ 626385 h 626385"/>
              <a:gd name="connsiteX4" fmla="*/ 657532 w 993058"/>
              <a:gd name="connsiteY4" fmla="*/ 421956 h 626385"/>
              <a:gd name="connsiteX5" fmla="*/ 707922 w 993058"/>
              <a:gd name="connsiteY5" fmla="*/ 164268 h 626385"/>
              <a:gd name="connsiteX6" fmla="*/ 993058 w 993058"/>
              <a:gd name="connsiteY6" fmla="*/ 16785 h 626385"/>
              <a:gd name="connsiteX0" fmla="*/ 0 w 993058"/>
              <a:gd name="connsiteY0" fmla="*/ 729 h 620162"/>
              <a:gd name="connsiteX1" fmla="*/ 460272 w 993058"/>
              <a:gd name="connsiteY1" fmla="*/ 151491 h 620162"/>
              <a:gd name="connsiteX2" fmla="*/ 580103 w 993058"/>
              <a:gd name="connsiteY2" fmla="*/ 413684 h 620162"/>
              <a:gd name="connsiteX3" fmla="*/ 639097 w 993058"/>
              <a:gd name="connsiteY3" fmla="*/ 620162 h 620162"/>
              <a:gd name="connsiteX4" fmla="*/ 657532 w 993058"/>
              <a:gd name="connsiteY4" fmla="*/ 415733 h 620162"/>
              <a:gd name="connsiteX5" fmla="*/ 707922 w 993058"/>
              <a:gd name="connsiteY5" fmla="*/ 158045 h 620162"/>
              <a:gd name="connsiteX6" fmla="*/ 993058 w 993058"/>
              <a:gd name="connsiteY6" fmla="*/ 10562 h 620162"/>
              <a:gd name="connsiteX0" fmla="*/ 0 w 993058"/>
              <a:gd name="connsiteY0" fmla="*/ 729 h 620200"/>
              <a:gd name="connsiteX1" fmla="*/ 460272 w 993058"/>
              <a:gd name="connsiteY1" fmla="*/ 151491 h 620200"/>
              <a:gd name="connsiteX2" fmla="*/ 580103 w 993058"/>
              <a:gd name="connsiteY2" fmla="*/ 413684 h 620200"/>
              <a:gd name="connsiteX3" fmla="*/ 639097 w 993058"/>
              <a:gd name="connsiteY3" fmla="*/ 620162 h 620200"/>
              <a:gd name="connsiteX4" fmla="*/ 682932 w 993058"/>
              <a:gd name="connsiteY4" fmla="*/ 428433 h 620200"/>
              <a:gd name="connsiteX5" fmla="*/ 707922 w 993058"/>
              <a:gd name="connsiteY5" fmla="*/ 158045 h 620200"/>
              <a:gd name="connsiteX6" fmla="*/ 993058 w 993058"/>
              <a:gd name="connsiteY6" fmla="*/ 10562 h 620200"/>
              <a:gd name="connsiteX0" fmla="*/ 0 w 821608"/>
              <a:gd name="connsiteY0" fmla="*/ 769 h 613890"/>
              <a:gd name="connsiteX1" fmla="*/ 288822 w 821608"/>
              <a:gd name="connsiteY1" fmla="*/ 145181 h 613890"/>
              <a:gd name="connsiteX2" fmla="*/ 408653 w 821608"/>
              <a:gd name="connsiteY2" fmla="*/ 407374 h 613890"/>
              <a:gd name="connsiteX3" fmla="*/ 467647 w 821608"/>
              <a:gd name="connsiteY3" fmla="*/ 613852 h 613890"/>
              <a:gd name="connsiteX4" fmla="*/ 511482 w 821608"/>
              <a:gd name="connsiteY4" fmla="*/ 422123 h 613890"/>
              <a:gd name="connsiteX5" fmla="*/ 536472 w 821608"/>
              <a:gd name="connsiteY5" fmla="*/ 151735 h 613890"/>
              <a:gd name="connsiteX6" fmla="*/ 821608 w 821608"/>
              <a:gd name="connsiteY6" fmla="*/ 4252 h 613890"/>
              <a:gd name="connsiteX0" fmla="*/ 0 w 821608"/>
              <a:gd name="connsiteY0" fmla="*/ 769 h 613890"/>
              <a:gd name="connsiteX1" fmla="*/ 288822 w 821608"/>
              <a:gd name="connsiteY1" fmla="*/ 145181 h 613890"/>
              <a:gd name="connsiteX2" fmla="*/ 408653 w 821608"/>
              <a:gd name="connsiteY2" fmla="*/ 407374 h 613890"/>
              <a:gd name="connsiteX3" fmla="*/ 467647 w 821608"/>
              <a:gd name="connsiteY3" fmla="*/ 613852 h 613890"/>
              <a:gd name="connsiteX4" fmla="*/ 511482 w 821608"/>
              <a:gd name="connsiteY4" fmla="*/ 422123 h 613890"/>
              <a:gd name="connsiteX5" fmla="*/ 574572 w 821608"/>
              <a:gd name="connsiteY5" fmla="*/ 158085 h 613890"/>
              <a:gd name="connsiteX6" fmla="*/ 821608 w 821608"/>
              <a:gd name="connsiteY6" fmla="*/ 4252 h 61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608" h="613890">
                <a:moveTo>
                  <a:pt x="0" y="769"/>
                </a:moveTo>
                <a:cubicBezTo>
                  <a:pt x="153219" y="-9063"/>
                  <a:pt x="220713" y="77414"/>
                  <a:pt x="288822" y="145181"/>
                </a:cubicBezTo>
                <a:cubicBezTo>
                  <a:pt x="356931" y="212948"/>
                  <a:pt x="378849" y="329262"/>
                  <a:pt x="408653" y="407374"/>
                </a:cubicBezTo>
                <a:cubicBezTo>
                  <a:pt x="438457" y="485486"/>
                  <a:pt x="450509" y="611394"/>
                  <a:pt x="467647" y="613852"/>
                </a:cubicBezTo>
                <a:cubicBezTo>
                  <a:pt x="484785" y="616310"/>
                  <a:pt x="500011" y="499142"/>
                  <a:pt x="511482" y="422123"/>
                </a:cubicBezTo>
                <a:cubicBezTo>
                  <a:pt x="522953" y="345104"/>
                  <a:pt x="518651" y="225614"/>
                  <a:pt x="574572" y="158085"/>
                </a:cubicBezTo>
                <a:cubicBezTo>
                  <a:pt x="633565" y="56485"/>
                  <a:pt x="708536" y="27193"/>
                  <a:pt x="821608" y="4252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4206DB4-061E-4931-B21B-BF8218B0F020}"/>
              </a:ext>
            </a:extLst>
          </p:cNvPr>
          <p:cNvSpPr/>
          <p:nvPr/>
        </p:nvSpPr>
        <p:spPr>
          <a:xfrm>
            <a:off x="7736852" y="560183"/>
            <a:ext cx="821608" cy="613890"/>
          </a:xfrm>
          <a:custGeom>
            <a:avLst/>
            <a:gdLst>
              <a:gd name="connsiteX0" fmla="*/ 0 w 993058"/>
              <a:gd name="connsiteY0" fmla="*/ 6952 h 633673"/>
              <a:gd name="connsiteX1" fmla="*/ 403122 w 993058"/>
              <a:gd name="connsiteY1" fmla="*/ 56114 h 633673"/>
              <a:gd name="connsiteX2" fmla="*/ 580103 w 993058"/>
              <a:gd name="connsiteY2" fmla="*/ 419907 h 633673"/>
              <a:gd name="connsiteX3" fmla="*/ 639097 w 993058"/>
              <a:gd name="connsiteY3" fmla="*/ 626385 h 633673"/>
              <a:gd name="connsiteX4" fmla="*/ 707922 w 993058"/>
              <a:gd name="connsiteY4" fmla="*/ 164268 h 633673"/>
              <a:gd name="connsiteX5" fmla="*/ 993058 w 993058"/>
              <a:gd name="connsiteY5" fmla="*/ 16785 h 633673"/>
              <a:gd name="connsiteX0" fmla="*/ 0 w 993058"/>
              <a:gd name="connsiteY0" fmla="*/ 6952 h 626385"/>
              <a:gd name="connsiteX1" fmla="*/ 403122 w 993058"/>
              <a:gd name="connsiteY1" fmla="*/ 56114 h 626385"/>
              <a:gd name="connsiteX2" fmla="*/ 580103 w 993058"/>
              <a:gd name="connsiteY2" fmla="*/ 419907 h 626385"/>
              <a:gd name="connsiteX3" fmla="*/ 639097 w 993058"/>
              <a:gd name="connsiteY3" fmla="*/ 626385 h 626385"/>
              <a:gd name="connsiteX4" fmla="*/ 657532 w 993058"/>
              <a:gd name="connsiteY4" fmla="*/ 421956 h 626385"/>
              <a:gd name="connsiteX5" fmla="*/ 707922 w 993058"/>
              <a:gd name="connsiteY5" fmla="*/ 164268 h 626385"/>
              <a:gd name="connsiteX6" fmla="*/ 993058 w 993058"/>
              <a:gd name="connsiteY6" fmla="*/ 16785 h 626385"/>
              <a:gd name="connsiteX0" fmla="*/ 0 w 993058"/>
              <a:gd name="connsiteY0" fmla="*/ 729 h 620162"/>
              <a:gd name="connsiteX1" fmla="*/ 460272 w 993058"/>
              <a:gd name="connsiteY1" fmla="*/ 151491 h 620162"/>
              <a:gd name="connsiteX2" fmla="*/ 580103 w 993058"/>
              <a:gd name="connsiteY2" fmla="*/ 413684 h 620162"/>
              <a:gd name="connsiteX3" fmla="*/ 639097 w 993058"/>
              <a:gd name="connsiteY3" fmla="*/ 620162 h 620162"/>
              <a:gd name="connsiteX4" fmla="*/ 657532 w 993058"/>
              <a:gd name="connsiteY4" fmla="*/ 415733 h 620162"/>
              <a:gd name="connsiteX5" fmla="*/ 707922 w 993058"/>
              <a:gd name="connsiteY5" fmla="*/ 158045 h 620162"/>
              <a:gd name="connsiteX6" fmla="*/ 993058 w 993058"/>
              <a:gd name="connsiteY6" fmla="*/ 10562 h 620162"/>
              <a:gd name="connsiteX0" fmla="*/ 0 w 993058"/>
              <a:gd name="connsiteY0" fmla="*/ 729 h 620200"/>
              <a:gd name="connsiteX1" fmla="*/ 460272 w 993058"/>
              <a:gd name="connsiteY1" fmla="*/ 151491 h 620200"/>
              <a:gd name="connsiteX2" fmla="*/ 580103 w 993058"/>
              <a:gd name="connsiteY2" fmla="*/ 413684 h 620200"/>
              <a:gd name="connsiteX3" fmla="*/ 639097 w 993058"/>
              <a:gd name="connsiteY3" fmla="*/ 620162 h 620200"/>
              <a:gd name="connsiteX4" fmla="*/ 682932 w 993058"/>
              <a:gd name="connsiteY4" fmla="*/ 428433 h 620200"/>
              <a:gd name="connsiteX5" fmla="*/ 707922 w 993058"/>
              <a:gd name="connsiteY5" fmla="*/ 158045 h 620200"/>
              <a:gd name="connsiteX6" fmla="*/ 993058 w 993058"/>
              <a:gd name="connsiteY6" fmla="*/ 10562 h 620200"/>
              <a:gd name="connsiteX0" fmla="*/ 0 w 821608"/>
              <a:gd name="connsiteY0" fmla="*/ 769 h 613890"/>
              <a:gd name="connsiteX1" fmla="*/ 288822 w 821608"/>
              <a:gd name="connsiteY1" fmla="*/ 145181 h 613890"/>
              <a:gd name="connsiteX2" fmla="*/ 408653 w 821608"/>
              <a:gd name="connsiteY2" fmla="*/ 407374 h 613890"/>
              <a:gd name="connsiteX3" fmla="*/ 467647 w 821608"/>
              <a:gd name="connsiteY3" fmla="*/ 613852 h 613890"/>
              <a:gd name="connsiteX4" fmla="*/ 511482 w 821608"/>
              <a:gd name="connsiteY4" fmla="*/ 422123 h 613890"/>
              <a:gd name="connsiteX5" fmla="*/ 536472 w 821608"/>
              <a:gd name="connsiteY5" fmla="*/ 151735 h 613890"/>
              <a:gd name="connsiteX6" fmla="*/ 821608 w 821608"/>
              <a:gd name="connsiteY6" fmla="*/ 4252 h 613890"/>
              <a:gd name="connsiteX0" fmla="*/ 0 w 821608"/>
              <a:gd name="connsiteY0" fmla="*/ 769 h 613890"/>
              <a:gd name="connsiteX1" fmla="*/ 288822 w 821608"/>
              <a:gd name="connsiteY1" fmla="*/ 145181 h 613890"/>
              <a:gd name="connsiteX2" fmla="*/ 408653 w 821608"/>
              <a:gd name="connsiteY2" fmla="*/ 407374 h 613890"/>
              <a:gd name="connsiteX3" fmla="*/ 467647 w 821608"/>
              <a:gd name="connsiteY3" fmla="*/ 613852 h 613890"/>
              <a:gd name="connsiteX4" fmla="*/ 511482 w 821608"/>
              <a:gd name="connsiteY4" fmla="*/ 422123 h 613890"/>
              <a:gd name="connsiteX5" fmla="*/ 574572 w 821608"/>
              <a:gd name="connsiteY5" fmla="*/ 158085 h 613890"/>
              <a:gd name="connsiteX6" fmla="*/ 821608 w 821608"/>
              <a:gd name="connsiteY6" fmla="*/ 4252 h 61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608" h="613890">
                <a:moveTo>
                  <a:pt x="0" y="769"/>
                </a:moveTo>
                <a:cubicBezTo>
                  <a:pt x="153219" y="-9063"/>
                  <a:pt x="220713" y="77414"/>
                  <a:pt x="288822" y="145181"/>
                </a:cubicBezTo>
                <a:cubicBezTo>
                  <a:pt x="356931" y="212948"/>
                  <a:pt x="378849" y="329262"/>
                  <a:pt x="408653" y="407374"/>
                </a:cubicBezTo>
                <a:cubicBezTo>
                  <a:pt x="438457" y="485486"/>
                  <a:pt x="450509" y="611394"/>
                  <a:pt x="467647" y="613852"/>
                </a:cubicBezTo>
                <a:cubicBezTo>
                  <a:pt x="484785" y="616310"/>
                  <a:pt x="500011" y="499142"/>
                  <a:pt x="511482" y="422123"/>
                </a:cubicBezTo>
                <a:cubicBezTo>
                  <a:pt x="522953" y="345104"/>
                  <a:pt x="518651" y="225614"/>
                  <a:pt x="574572" y="158085"/>
                </a:cubicBezTo>
                <a:cubicBezTo>
                  <a:pt x="633565" y="56485"/>
                  <a:pt x="708536" y="27193"/>
                  <a:pt x="821608" y="4252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BDC06F-6608-41B1-82AE-640E09BB6EBC}"/>
              </a:ext>
            </a:extLst>
          </p:cNvPr>
          <p:cNvSpPr txBox="1"/>
          <p:nvPr/>
        </p:nvSpPr>
        <p:spPr>
          <a:xfrm>
            <a:off x="6997384" y="1249005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A</a:t>
            </a:r>
            <a:r>
              <a:rPr lang="en-US" dirty="0"/>
              <a:t>              V</a:t>
            </a:r>
            <a:r>
              <a:rPr lang="en-US" baseline="-25000" dirty="0"/>
              <a:t>B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48116-3CAA-43A9-B684-F10D0BAE9CA3}"/>
              </a:ext>
            </a:extLst>
          </p:cNvPr>
          <p:cNvCxnSpPr>
            <a:cxnSpLocks/>
          </p:cNvCxnSpPr>
          <p:nvPr/>
        </p:nvCxnSpPr>
        <p:spPr>
          <a:xfrm>
            <a:off x="5657035" y="3803645"/>
            <a:ext cx="1117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D296E6-FC51-49D2-8794-B7DB0842F46D}"/>
              </a:ext>
            </a:extLst>
          </p:cNvPr>
          <p:cNvCxnSpPr/>
          <p:nvPr/>
        </p:nvCxnSpPr>
        <p:spPr>
          <a:xfrm flipV="1">
            <a:off x="6774635" y="3295645"/>
            <a:ext cx="457200" cy="5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BA599A-0BF5-4A78-A197-182F0F650B01}"/>
              </a:ext>
            </a:extLst>
          </p:cNvPr>
          <p:cNvCxnSpPr/>
          <p:nvPr/>
        </p:nvCxnSpPr>
        <p:spPr>
          <a:xfrm>
            <a:off x="6774635" y="3803645"/>
            <a:ext cx="520700" cy="425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2ED8E7-4DDC-4678-B67C-6BAC2CCFB9F4}"/>
              </a:ext>
            </a:extLst>
          </p:cNvPr>
          <p:cNvCxnSpPr>
            <a:cxnSpLocks/>
          </p:cNvCxnSpPr>
          <p:nvPr/>
        </p:nvCxnSpPr>
        <p:spPr>
          <a:xfrm>
            <a:off x="7231835" y="3295645"/>
            <a:ext cx="13335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ECD229-E526-45EA-9871-0795E1B16C66}"/>
              </a:ext>
            </a:extLst>
          </p:cNvPr>
          <p:cNvCxnSpPr/>
          <p:nvPr/>
        </p:nvCxnSpPr>
        <p:spPr>
          <a:xfrm>
            <a:off x="7295335" y="4229095"/>
            <a:ext cx="1270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9048851-2B46-4841-B699-ACB8C8925035}"/>
              </a:ext>
            </a:extLst>
          </p:cNvPr>
          <p:cNvSpPr txBox="1"/>
          <p:nvPr/>
        </p:nvSpPr>
        <p:spPr>
          <a:xfrm>
            <a:off x="5758635" y="334009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</a:t>
            </a:r>
            <a:r>
              <a:rPr lang="en-US" baseline="-25000" dirty="0"/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01481C-063D-45E3-8DEE-4301EFCD2D79}"/>
              </a:ext>
            </a:extLst>
          </p:cNvPr>
          <p:cNvSpPr txBox="1"/>
          <p:nvPr/>
        </p:nvSpPr>
        <p:spPr>
          <a:xfrm>
            <a:off x="8534400" y="3098800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</a:t>
            </a:r>
            <a:r>
              <a:rPr lang="en-US" baseline="-25000" dirty="0"/>
              <a:t>0</a:t>
            </a:r>
            <a:r>
              <a:rPr lang="en-US" dirty="0"/>
              <a:t>+</a:t>
            </a:r>
            <a:r>
              <a:rPr lang="en-US" i="1" dirty="0"/>
              <a:t>t</a:t>
            </a:r>
            <a:endParaRPr lang="en-US" i="1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7CE154-722C-49D7-8F4A-FF395EFC53C6}"/>
              </a:ext>
            </a:extLst>
          </p:cNvPr>
          <p:cNvSpPr txBox="1"/>
          <p:nvPr/>
        </p:nvSpPr>
        <p:spPr>
          <a:xfrm>
            <a:off x="8553450" y="4032250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</a:t>
            </a:r>
            <a:r>
              <a:rPr lang="en-US" baseline="-25000" dirty="0"/>
              <a:t>0</a:t>
            </a:r>
            <a:r>
              <a:rPr lang="en-US" i="1" dirty="0"/>
              <a:t>-t</a:t>
            </a:r>
            <a:endParaRPr lang="en-US" i="1" baseline="-250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124C6BA-9369-4175-8C13-B1E22BEC9A1D}"/>
              </a:ext>
            </a:extLst>
          </p:cNvPr>
          <p:cNvSpPr/>
          <p:nvPr/>
        </p:nvSpPr>
        <p:spPr>
          <a:xfrm>
            <a:off x="7315200" y="2590019"/>
            <a:ext cx="1132636" cy="595932"/>
          </a:xfrm>
          <a:custGeom>
            <a:avLst/>
            <a:gdLst>
              <a:gd name="connsiteX0" fmla="*/ 0 w 1094536"/>
              <a:gd name="connsiteY0" fmla="*/ 370217 h 597068"/>
              <a:gd name="connsiteX1" fmla="*/ 127000 w 1094536"/>
              <a:gd name="connsiteY1" fmla="*/ 243217 h 597068"/>
              <a:gd name="connsiteX2" fmla="*/ 241300 w 1094536"/>
              <a:gd name="connsiteY2" fmla="*/ 1917 h 597068"/>
              <a:gd name="connsiteX3" fmla="*/ 355600 w 1094536"/>
              <a:gd name="connsiteY3" fmla="*/ 147967 h 597068"/>
              <a:gd name="connsiteX4" fmla="*/ 558800 w 1094536"/>
              <a:gd name="connsiteY4" fmla="*/ 459117 h 597068"/>
              <a:gd name="connsiteX5" fmla="*/ 698500 w 1094536"/>
              <a:gd name="connsiteY5" fmla="*/ 592467 h 597068"/>
              <a:gd name="connsiteX6" fmla="*/ 850900 w 1094536"/>
              <a:gd name="connsiteY6" fmla="*/ 306717 h 597068"/>
              <a:gd name="connsiteX7" fmla="*/ 1073150 w 1094536"/>
              <a:gd name="connsiteY7" fmla="*/ 249567 h 597068"/>
              <a:gd name="connsiteX8" fmla="*/ 1073150 w 1094536"/>
              <a:gd name="connsiteY8" fmla="*/ 255917 h 597068"/>
              <a:gd name="connsiteX0" fmla="*/ 0 w 1132636"/>
              <a:gd name="connsiteY0" fmla="*/ 300367 h 597068"/>
              <a:gd name="connsiteX1" fmla="*/ 165100 w 1132636"/>
              <a:gd name="connsiteY1" fmla="*/ 243217 h 597068"/>
              <a:gd name="connsiteX2" fmla="*/ 279400 w 1132636"/>
              <a:gd name="connsiteY2" fmla="*/ 1917 h 597068"/>
              <a:gd name="connsiteX3" fmla="*/ 393700 w 1132636"/>
              <a:gd name="connsiteY3" fmla="*/ 147967 h 597068"/>
              <a:gd name="connsiteX4" fmla="*/ 596900 w 1132636"/>
              <a:gd name="connsiteY4" fmla="*/ 459117 h 597068"/>
              <a:gd name="connsiteX5" fmla="*/ 736600 w 1132636"/>
              <a:gd name="connsiteY5" fmla="*/ 592467 h 597068"/>
              <a:gd name="connsiteX6" fmla="*/ 889000 w 1132636"/>
              <a:gd name="connsiteY6" fmla="*/ 306717 h 597068"/>
              <a:gd name="connsiteX7" fmla="*/ 1111250 w 1132636"/>
              <a:gd name="connsiteY7" fmla="*/ 249567 h 597068"/>
              <a:gd name="connsiteX8" fmla="*/ 1111250 w 1132636"/>
              <a:gd name="connsiteY8" fmla="*/ 255917 h 597068"/>
              <a:gd name="connsiteX0" fmla="*/ 0 w 1132636"/>
              <a:gd name="connsiteY0" fmla="*/ 299231 h 595932"/>
              <a:gd name="connsiteX1" fmla="*/ 146050 w 1132636"/>
              <a:gd name="connsiteY1" fmla="*/ 203981 h 595932"/>
              <a:gd name="connsiteX2" fmla="*/ 279400 w 1132636"/>
              <a:gd name="connsiteY2" fmla="*/ 781 h 595932"/>
              <a:gd name="connsiteX3" fmla="*/ 393700 w 1132636"/>
              <a:gd name="connsiteY3" fmla="*/ 146831 h 595932"/>
              <a:gd name="connsiteX4" fmla="*/ 596900 w 1132636"/>
              <a:gd name="connsiteY4" fmla="*/ 457981 h 595932"/>
              <a:gd name="connsiteX5" fmla="*/ 736600 w 1132636"/>
              <a:gd name="connsiteY5" fmla="*/ 591331 h 595932"/>
              <a:gd name="connsiteX6" fmla="*/ 889000 w 1132636"/>
              <a:gd name="connsiteY6" fmla="*/ 305581 h 595932"/>
              <a:gd name="connsiteX7" fmla="*/ 1111250 w 1132636"/>
              <a:gd name="connsiteY7" fmla="*/ 248431 h 595932"/>
              <a:gd name="connsiteX8" fmla="*/ 1111250 w 1132636"/>
              <a:gd name="connsiteY8" fmla="*/ 254781 h 59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2636" h="595932">
                <a:moveTo>
                  <a:pt x="0" y="299231"/>
                </a:moveTo>
                <a:cubicBezTo>
                  <a:pt x="43391" y="266422"/>
                  <a:pt x="99484" y="253722"/>
                  <a:pt x="146050" y="203981"/>
                </a:cubicBezTo>
                <a:cubicBezTo>
                  <a:pt x="192616" y="154240"/>
                  <a:pt x="238125" y="10306"/>
                  <a:pt x="279400" y="781"/>
                </a:cubicBezTo>
                <a:cubicBezTo>
                  <a:pt x="320675" y="-8744"/>
                  <a:pt x="340783" y="70631"/>
                  <a:pt x="393700" y="146831"/>
                </a:cubicBezTo>
                <a:cubicBezTo>
                  <a:pt x="446617" y="223031"/>
                  <a:pt x="539750" y="383898"/>
                  <a:pt x="596900" y="457981"/>
                </a:cubicBezTo>
                <a:cubicBezTo>
                  <a:pt x="654050" y="532064"/>
                  <a:pt x="687917" y="616731"/>
                  <a:pt x="736600" y="591331"/>
                </a:cubicBezTo>
                <a:cubicBezTo>
                  <a:pt x="785283" y="565931"/>
                  <a:pt x="826558" y="362731"/>
                  <a:pt x="889000" y="305581"/>
                </a:cubicBezTo>
                <a:cubicBezTo>
                  <a:pt x="951442" y="248431"/>
                  <a:pt x="1111250" y="248431"/>
                  <a:pt x="1111250" y="248431"/>
                </a:cubicBezTo>
                <a:cubicBezTo>
                  <a:pt x="1148292" y="239964"/>
                  <a:pt x="1129771" y="247372"/>
                  <a:pt x="1111250" y="254781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0AAC2E-574E-4D20-A6BD-DE9AB1DFDB7C}"/>
              </a:ext>
            </a:extLst>
          </p:cNvPr>
          <p:cNvCxnSpPr>
            <a:endCxn id="26" idx="7"/>
          </p:cNvCxnSpPr>
          <p:nvPr/>
        </p:nvCxnSpPr>
        <p:spPr>
          <a:xfrm flipV="1">
            <a:off x="7004050" y="2838450"/>
            <a:ext cx="1422400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EF4C4F5-3E0F-479C-9CCF-C4B5036A2B5E}"/>
              </a:ext>
            </a:extLst>
          </p:cNvPr>
          <p:cNvSpPr/>
          <p:nvPr/>
        </p:nvSpPr>
        <p:spPr>
          <a:xfrm>
            <a:off x="7298853" y="4837302"/>
            <a:ext cx="1174750" cy="332477"/>
          </a:xfrm>
          <a:custGeom>
            <a:avLst/>
            <a:gdLst>
              <a:gd name="connsiteX0" fmla="*/ 0 w 1174750"/>
              <a:gd name="connsiteY0" fmla="*/ 304818 h 325984"/>
              <a:gd name="connsiteX1" fmla="*/ 146050 w 1174750"/>
              <a:gd name="connsiteY1" fmla="*/ 241318 h 325984"/>
              <a:gd name="connsiteX2" fmla="*/ 266700 w 1174750"/>
              <a:gd name="connsiteY2" fmla="*/ 18 h 325984"/>
              <a:gd name="connsiteX3" fmla="*/ 393700 w 1174750"/>
              <a:gd name="connsiteY3" fmla="*/ 228618 h 325984"/>
              <a:gd name="connsiteX4" fmla="*/ 565150 w 1174750"/>
              <a:gd name="connsiteY4" fmla="*/ 304818 h 325984"/>
              <a:gd name="connsiteX5" fmla="*/ 692150 w 1174750"/>
              <a:gd name="connsiteY5" fmla="*/ 311168 h 325984"/>
              <a:gd name="connsiteX6" fmla="*/ 812800 w 1174750"/>
              <a:gd name="connsiteY6" fmla="*/ 171468 h 325984"/>
              <a:gd name="connsiteX7" fmla="*/ 857250 w 1174750"/>
              <a:gd name="connsiteY7" fmla="*/ 6368 h 325984"/>
              <a:gd name="connsiteX8" fmla="*/ 927100 w 1174750"/>
              <a:gd name="connsiteY8" fmla="*/ 171468 h 325984"/>
              <a:gd name="connsiteX9" fmla="*/ 1003300 w 1174750"/>
              <a:gd name="connsiteY9" fmla="*/ 304818 h 325984"/>
              <a:gd name="connsiteX10" fmla="*/ 1174750 w 1174750"/>
              <a:gd name="connsiteY10" fmla="*/ 323868 h 325984"/>
              <a:gd name="connsiteX0" fmla="*/ 0 w 1174750"/>
              <a:gd name="connsiteY0" fmla="*/ 306614 h 328913"/>
              <a:gd name="connsiteX1" fmla="*/ 146050 w 1174750"/>
              <a:gd name="connsiteY1" fmla="*/ 243114 h 328913"/>
              <a:gd name="connsiteX2" fmla="*/ 266700 w 1174750"/>
              <a:gd name="connsiteY2" fmla="*/ 1814 h 328913"/>
              <a:gd name="connsiteX3" fmla="*/ 330200 w 1174750"/>
              <a:gd name="connsiteY3" fmla="*/ 141514 h 328913"/>
              <a:gd name="connsiteX4" fmla="*/ 565150 w 1174750"/>
              <a:gd name="connsiteY4" fmla="*/ 306614 h 328913"/>
              <a:gd name="connsiteX5" fmla="*/ 692150 w 1174750"/>
              <a:gd name="connsiteY5" fmla="*/ 312964 h 328913"/>
              <a:gd name="connsiteX6" fmla="*/ 812800 w 1174750"/>
              <a:gd name="connsiteY6" fmla="*/ 173264 h 328913"/>
              <a:gd name="connsiteX7" fmla="*/ 857250 w 1174750"/>
              <a:gd name="connsiteY7" fmla="*/ 8164 h 328913"/>
              <a:gd name="connsiteX8" fmla="*/ 927100 w 1174750"/>
              <a:gd name="connsiteY8" fmla="*/ 173264 h 328913"/>
              <a:gd name="connsiteX9" fmla="*/ 1003300 w 1174750"/>
              <a:gd name="connsiteY9" fmla="*/ 306614 h 328913"/>
              <a:gd name="connsiteX10" fmla="*/ 1174750 w 1174750"/>
              <a:gd name="connsiteY10" fmla="*/ 325664 h 328913"/>
              <a:gd name="connsiteX0" fmla="*/ 0 w 1174750"/>
              <a:gd name="connsiteY0" fmla="*/ 306630 h 332477"/>
              <a:gd name="connsiteX1" fmla="*/ 146050 w 1174750"/>
              <a:gd name="connsiteY1" fmla="*/ 243130 h 332477"/>
              <a:gd name="connsiteX2" fmla="*/ 266700 w 1174750"/>
              <a:gd name="connsiteY2" fmla="*/ 1830 h 332477"/>
              <a:gd name="connsiteX3" fmla="*/ 330200 w 1174750"/>
              <a:gd name="connsiteY3" fmla="*/ 141530 h 332477"/>
              <a:gd name="connsiteX4" fmla="*/ 527050 w 1174750"/>
              <a:gd name="connsiteY4" fmla="*/ 312980 h 332477"/>
              <a:gd name="connsiteX5" fmla="*/ 692150 w 1174750"/>
              <a:gd name="connsiteY5" fmla="*/ 312980 h 332477"/>
              <a:gd name="connsiteX6" fmla="*/ 812800 w 1174750"/>
              <a:gd name="connsiteY6" fmla="*/ 173280 h 332477"/>
              <a:gd name="connsiteX7" fmla="*/ 857250 w 1174750"/>
              <a:gd name="connsiteY7" fmla="*/ 8180 h 332477"/>
              <a:gd name="connsiteX8" fmla="*/ 927100 w 1174750"/>
              <a:gd name="connsiteY8" fmla="*/ 173280 h 332477"/>
              <a:gd name="connsiteX9" fmla="*/ 1003300 w 1174750"/>
              <a:gd name="connsiteY9" fmla="*/ 306630 h 332477"/>
              <a:gd name="connsiteX10" fmla="*/ 1174750 w 1174750"/>
              <a:gd name="connsiteY10" fmla="*/ 325680 h 332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4750" h="332477">
                <a:moveTo>
                  <a:pt x="0" y="306630"/>
                </a:moveTo>
                <a:cubicBezTo>
                  <a:pt x="50800" y="300280"/>
                  <a:pt x="101600" y="293930"/>
                  <a:pt x="146050" y="243130"/>
                </a:cubicBezTo>
                <a:cubicBezTo>
                  <a:pt x="190500" y="192330"/>
                  <a:pt x="236008" y="18763"/>
                  <a:pt x="266700" y="1830"/>
                </a:cubicBezTo>
                <a:cubicBezTo>
                  <a:pt x="297392" y="-15103"/>
                  <a:pt x="286808" y="89672"/>
                  <a:pt x="330200" y="141530"/>
                </a:cubicBezTo>
                <a:cubicBezTo>
                  <a:pt x="373592" y="193388"/>
                  <a:pt x="466725" y="284405"/>
                  <a:pt x="527050" y="312980"/>
                </a:cubicBezTo>
                <a:cubicBezTo>
                  <a:pt x="587375" y="341555"/>
                  <a:pt x="644525" y="336263"/>
                  <a:pt x="692150" y="312980"/>
                </a:cubicBezTo>
                <a:cubicBezTo>
                  <a:pt x="739775" y="289697"/>
                  <a:pt x="785283" y="224080"/>
                  <a:pt x="812800" y="173280"/>
                </a:cubicBezTo>
                <a:cubicBezTo>
                  <a:pt x="840317" y="122480"/>
                  <a:pt x="838200" y="8180"/>
                  <a:pt x="857250" y="8180"/>
                </a:cubicBezTo>
                <a:cubicBezTo>
                  <a:pt x="876300" y="8180"/>
                  <a:pt x="902758" y="123538"/>
                  <a:pt x="927100" y="173280"/>
                </a:cubicBezTo>
                <a:cubicBezTo>
                  <a:pt x="951442" y="223022"/>
                  <a:pt x="962025" y="281230"/>
                  <a:pt x="1003300" y="306630"/>
                </a:cubicBezTo>
                <a:cubicBezTo>
                  <a:pt x="1044575" y="332030"/>
                  <a:pt x="1109662" y="328855"/>
                  <a:pt x="1174750" y="32568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CF74C8F-C92F-4653-AC47-C80A357D719B}"/>
              </a:ext>
            </a:extLst>
          </p:cNvPr>
          <p:cNvCxnSpPr/>
          <p:nvPr/>
        </p:nvCxnSpPr>
        <p:spPr>
          <a:xfrm>
            <a:off x="7048794" y="5192253"/>
            <a:ext cx="1610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9F854FE-9B83-4A04-A72A-09C2E9D1A50B}"/>
                  </a:ext>
                </a:extLst>
              </p:cNvPr>
              <p:cNvSpPr txBox="1"/>
              <p:nvPr/>
            </p:nvSpPr>
            <p:spPr>
              <a:xfrm>
                <a:off x="6981826" y="2165350"/>
                <a:ext cx="1422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9F854FE-9B83-4A04-A72A-09C2E9D1A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826" y="2165350"/>
                <a:ext cx="1422400" cy="369332"/>
              </a:xfrm>
              <a:prstGeom prst="rect">
                <a:avLst/>
              </a:prstGeom>
              <a:blipFill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F9D97DF-D922-4235-988A-B05447FFD2F3}"/>
                  </a:ext>
                </a:extLst>
              </p:cNvPr>
              <p:cNvSpPr txBox="1"/>
              <p:nvPr/>
            </p:nvSpPr>
            <p:spPr>
              <a:xfrm>
                <a:off x="7136929" y="4416514"/>
                <a:ext cx="1333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F9D97DF-D922-4235-988A-B05447FFD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929" y="4416514"/>
                <a:ext cx="1333500" cy="369332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99E8A9C9-B8AA-4110-91C2-823627A39228}"/>
              </a:ext>
            </a:extLst>
          </p:cNvPr>
          <p:cNvSpPr txBox="1"/>
          <p:nvPr/>
        </p:nvSpPr>
        <p:spPr>
          <a:xfrm>
            <a:off x="6032500" y="0"/>
            <a:ext cx="159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Potential </a:t>
            </a:r>
          </a:p>
        </p:txBody>
      </p:sp>
    </p:spTree>
    <p:extLst>
      <p:ext uri="{BB962C8B-B14F-4D97-AF65-F5344CB8AC3E}">
        <p14:creationId xmlns:p14="http://schemas.microsoft.com/office/powerpoint/2010/main" val="383974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CF90A-45C4-4BBB-A6B6-D160C159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2271"/>
            <a:ext cx="78867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500" dirty="0" err="1"/>
              <a:t>p</a:t>
            </a:r>
            <a:r>
              <a:rPr lang="en-US" sz="4500" baseline="-25000" dirty="0" err="1"/>
              <a:t>z</a:t>
            </a:r>
            <a:r>
              <a:rPr lang="en-US" sz="4500" dirty="0"/>
              <a:t> (or </a:t>
            </a:r>
            <a:r>
              <a:rPr lang="en-US" sz="4500" dirty="0">
                <a:sym typeface="Symbol" panose="05050102010706020507" pitchFamily="18" charset="2"/>
              </a:rPr>
              <a:t>) </a:t>
            </a:r>
            <a:r>
              <a:rPr lang="en-US" sz="4500" dirty="0"/>
              <a:t>orbital in graphene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92AE993-E221-4C20-877A-A0599760F0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"/>
          <a:stretch/>
        </p:blipFill>
        <p:spPr bwMode="auto">
          <a:xfrm>
            <a:off x="285750" y="2233909"/>
            <a:ext cx="5779698" cy="326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DB180B-6D2F-4426-AAA4-BAD9210962FE}"/>
              </a:ext>
            </a:extLst>
          </p:cNvPr>
          <p:cNvSpPr txBox="1"/>
          <p:nvPr/>
        </p:nvSpPr>
        <p:spPr>
          <a:xfrm>
            <a:off x="6219825" y="2085975"/>
            <a:ext cx="2552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atomic orbital can be occupied by two electrons with spin up and down.  </a:t>
            </a:r>
          </a:p>
          <a:p>
            <a:endParaRPr lang="en-US" dirty="0"/>
          </a:p>
          <a:p>
            <a:r>
              <a:rPr lang="en-US" dirty="0"/>
              <a:t>1 </a:t>
            </a:r>
            <a:r>
              <a:rPr lang="en-US" i="1" dirty="0"/>
              <a:t>s</a:t>
            </a:r>
            <a:r>
              <a:rPr lang="en-US" dirty="0"/>
              <a:t> -&gt;  2 electrons </a:t>
            </a:r>
          </a:p>
          <a:p>
            <a:r>
              <a:rPr lang="en-US" dirty="0"/>
              <a:t>3 </a:t>
            </a:r>
            <a:r>
              <a:rPr lang="en-US" i="1" dirty="0"/>
              <a:t>sp</a:t>
            </a:r>
            <a:r>
              <a:rPr lang="en-US" baseline="30000" dirty="0"/>
              <a:t>2</a:t>
            </a:r>
            <a:r>
              <a:rPr lang="en-US" dirty="0"/>
              <a:t> -&gt;  3 electrons from each atom (shared occupation of the </a:t>
            </a:r>
            <a:r>
              <a:rPr lang="en-US" dirty="0">
                <a:sym typeface="Symbol" panose="05050102010706020507" pitchFamily="18" charset="2"/>
              </a:rPr>
              <a:t> bond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i="1" dirty="0" err="1"/>
              <a:t>p</a:t>
            </a:r>
            <a:r>
              <a:rPr lang="en-US" baseline="-25000" dirty="0" err="1"/>
              <a:t>z</a:t>
            </a:r>
            <a:r>
              <a:rPr lang="en-US" dirty="0"/>
              <a:t> -&gt; 1 electron each atom (half filling)</a:t>
            </a:r>
          </a:p>
        </p:txBody>
      </p:sp>
    </p:spTree>
    <p:extLst>
      <p:ext uri="{BB962C8B-B14F-4D97-AF65-F5344CB8AC3E}">
        <p14:creationId xmlns:p14="http://schemas.microsoft.com/office/powerpoint/2010/main" val="7544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282F4-1022-4C8E-A476-5FABFF45A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3976"/>
            <a:ext cx="78867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500" dirty="0"/>
              <a:t>Graphene band structure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12685244-6ACD-4F8F-ABED-6D042ECC5B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1" r="-2" b="14238"/>
          <a:stretch/>
        </p:blipFill>
        <p:spPr>
          <a:xfrm>
            <a:off x="628650" y="1845426"/>
            <a:ext cx="7884410" cy="4450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87F15F-E22C-4236-BB38-2D535D3F634C}"/>
              </a:ext>
            </a:extLst>
          </p:cNvPr>
          <p:cNvSpPr txBox="1"/>
          <p:nvPr/>
        </p:nvSpPr>
        <p:spPr>
          <a:xfrm>
            <a:off x="628649" y="6400797"/>
            <a:ext cx="8090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                                                     K                          M                                               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9EECBF-8E84-4EC4-B28D-10245ABBCE86}"/>
              </a:ext>
            </a:extLst>
          </p:cNvPr>
          <p:cNvSpPr txBox="1"/>
          <p:nvPr/>
        </p:nvSpPr>
        <p:spPr>
          <a:xfrm>
            <a:off x="486383" y="1235413"/>
            <a:ext cx="72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6h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6825F-B707-4644-87AC-B45A573DB152}"/>
              </a:ext>
            </a:extLst>
          </p:cNvPr>
          <p:cNvSpPr txBox="1"/>
          <p:nvPr/>
        </p:nvSpPr>
        <p:spPr>
          <a:xfrm>
            <a:off x="3741917" y="1271077"/>
            <a:ext cx="72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3h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061681-3DDA-493C-88C3-E887C780AF83}"/>
              </a:ext>
            </a:extLst>
          </p:cNvPr>
          <p:cNvCxnSpPr/>
          <p:nvPr/>
        </p:nvCxnSpPr>
        <p:spPr>
          <a:xfrm>
            <a:off x="7840494" y="1128417"/>
            <a:ext cx="1001949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AC0887C-4BEC-4F35-80D1-376233F5F519}"/>
              </a:ext>
            </a:extLst>
          </p:cNvPr>
          <p:cNvCxnSpPr/>
          <p:nvPr/>
        </p:nvCxnSpPr>
        <p:spPr>
          <a:xfrm flipV="1">
            <a:off x="7840494" y="262647"/>
            <a:ext cx="0" cy="86577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6A15CD-1F21-46C5-856B-1E86896C59C5}"/>
                  </a:ext>
                </a:extLst>
              </p:cNvPr>
              <p:cNvSpPr txBox="1"/>
              <p:nvPr/>
            </p:nvSpPr>
            <p:spPr>
              <a:xfrm>
                <a:off x="8777824" y="1060317"/>
                <a:ext cx="2369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6A15CD-1F21-46C5-856B-1E86896C5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824" y="1060317"/>
                <a:ext cx="236909" cy="369332"/>
              </a:xfrm>
              <a:prstGeom prst="rect">
                <a:avLst/>
              </a:prstGeom>
              <a:blipFill>
                <a:blip r:embed="rId4"/>
                <a:stretch>
                  <a:fillRect r="-5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B2EE27F-C1C4-4DD6-941B-15F2AE09CCFA}"/>
                  </a:ext>
                </a:extLst>
              </p:cNvPr>
              <p:cNvSpPr txBox="1"/>
              <p:nvPr/>
            </p:nvSpPr>
            <p:spPr>
              <a:xfrm>
                <a:off x="7422436" y="-61607"/>
                <a:ext cx="236909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B2EE27F-C1C4-4DD6-941B-15F2AE09C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436" y="-61607"/>
                <a:ext cx="236909" cy="391261"/>
              </a:xfrm>
              <a:prstGeom prst="rect">
                <a:avLst/>
              </a:prstGeom>
              <a:blipFill>
                <a:blip r:embed="rId5"/>
                <a:stretch>
                  <a:fillRect r="-68421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BBFA73BC-74D7-4C74-B398-549F6DD292CD}"/>
              </a:ext>
            </a:extLst>
          </p:cNvPr>
          <p:cNvSpPr txBox="1"/>
          <p:nvPr/>
        </p:nvSpPr>
        <p:spPr>
          <a:xfrm>
            <a:off x="8336602" y="1134889"/>
            <a:ext cx="324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B8F17D-2DF5-41AC-829B-EEA6CCCEB720}"/>
              </a:ext>
            </a:extLst>
          </p:cNvPr>
          <p:cNvSpPr txBox="1"/>
          <p:nvPr/>
        </p:nvSpPr>
        <p:spPr>
          <a:xfrm>
            <a:off x="8236516" y="612842"/>
            <a:ext cx="314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8E4140B8-393B-4935-A236-7BDB16CD18D2}"/>
              </a:ext>
            </a:extLst>
          </p:cNvPr>
          <p:cNvSpPr/>
          <p:nvPr/>
        </p:nvSpPr>
        <p:spPr>
          <a:xfrm>
            <a:off x="7266559" y="642026"/>
            <a:ext cx="1115871" cy="998383"/>
          </a:xfrm>
          <a:prstGeom prst="hexagon">
            <a:avLst/>
          </a:prstGeom>
          <a:solidFill>
            <a:schemeClr val="bg2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386DCCB-52DA-4A12-877E-3197076BE4CA}"/>
              </a:ext>
            </a:extLst>
          </p:cNvPr>
          <p:cNvSpPr/>
          <p:nvPr/>
        </p:nvSpPr>
        <p:spPr>
          <a:xfrm>
            <a:off x="7840494" y="856034"/>
            <a:ext cx="554476" cy="272374"/>
          </a:xfrm>
          <a:custGeom>
            <a:avLst/>
            <a:gdLst>
              <a:gd name="connsiteX0" fmla="*/ 0 w 554476"/>
              <a:gd name="connsiteY0" fmla="*/ 272374 h 272374"/>
              <a:gd name="connsiteX1" fmla="*/ 408561 w 554476"/>
              <a:gd name="connsiteY1" fmla="*/ 0 h 272374"/>
              <a:gd name="connsiteX2" fmla="*/ 554476 w 554476"/>
              <a:gd name="connsiteY2" fmla="*/ 272374 h 272374"/>
              <a:gd name="connsiteX3" fmla="*/ 0 w 554476"/>
              <a:gd name="connsiteY3" fmla="*/ 272374 h 27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476" h="272374">
                <a:moveTo>
                  <a:pt x="0" y="272374"/>
                </a:moveTo>
                <a:lnTo>
                  <a:pt x="408561" y="0"/>
                </a:lnTo>
                <a:lnTo>
                  <a:pt x="554476" y="272374"/>
                </a:lnTo>
                <a:lnTo>
                  <a:pt x="0" y="272374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9A146D0-C581-4187-8F37-8067B3DC22F5}"/>
                  </a:ext>
                </a:extLst>
              </p:cNvPr>
              <p:cNvSpPr txBox="1"/>
              <p:nvPr/>
            </p:nvSpPr>
            <p:spPr>
              <a:xfrm>
                <a:off x="7743228" y="1167316"/>
                <a:ext cx="1422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9A146D0-C581-4187-8F37-8067B3DC2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228" y="1167316"/>
                <a:ext cx="142228" cy="276999"/>
              </a:xfrm>
              <a:prstGeom prst="rect">
                <a:avLst/>
              </a:prstGeom>
              <a:blipFill>
                <a:blip r:embed="rId6"/>
                <a:stretch>
                  <a:fillRect l="-45833" r="-50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04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BF236-E0A1-48A2-BBAB-7BB4C2F4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one site (spinless)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5A90E2E-75A8-4CDD-8D9E-1BFF5A9310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628397"/>
              </p:ext>
            </p:extLst>
          </p:nvPr>
        </p:nvGraphicFramePr>
        <p:xfrm>
          <a:off x="1423988" y="1757363"/>
          <a:ext cx="6062662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01920" imgH="2565360" progId="Equation.DSMT4">
                  <p:embed/>
                </p:oleObj>
              </mc:Choice>
              <mc:Fallback>
                <p:oleObj name="Equation" r:id="rId3" imgW="3301920" imgH="2565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3988" y="1757363"/>
                        <a:ext cx="6062662" cy="471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E5D8AC5-5441-4110-A979-42788FFED3FD}"/>
              </a:ext>
            </a:extLst>
          </p:cNvPr>
          <p:cNvSpPr txBox="1"/>
          <p:nvPr/>
        </p:nvSpPr>
        <p:spPr>
          <a:xfrm>
            <a:off x="3726425" y="4395020"/>
            <a:ext cx="1101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000" dirty="0"/>
              <a:t>0     1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7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60BC-5892-490E-9EE5-048375DD7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dot Hamiltonian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1C6C66A-9524-438D-9BF8-B6000CADDC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485042"/>
              </p:ext>
            </p:extLst>
          </p:nvPr>
        </p:nvGraphicFramePr>
        <p:xfrm>
          <a:off x="960181" y="1870587"/>
          <a:ext cx="5311265" cy="415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36760" imgH="1828800" progId="Equation.DSMT4">
                  <p:embed/>
                </p:oleObj>
              </mc:Choice>
              <mc:Fallback>
                <p:oleObj name="Equation" r:id="rId3" imgW="2336760" imgH="182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0181" y="1870587"/>
                        <a:ext cx="5311265" cy="415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140929-62FC-4661-8FA6-F4253529DBA7}"/>
              </a:ext>
            </a:extLst>
          </p:cNvPr>
          <p:cNvCxnSpPr/>
          <p:nvPr/>
        </p:nvCxnSpPr>
        <p:spPr>
          <a:xfrm flipV="1">
            <a:off x="7964129" y="2989006"/>
            <a:ext cx="0" cy="22810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CD4E3A-F5D2-4A79-912D-1A82EA91D0B9}"/>
              </a:ext>
            </a:extLst>
          </p:cNvPr>
          <p:cNvCxnSpPr/>
          <p:nvPr/>
        </p:nvCxnSpPr>
        <p:spPr>
          <a:xfrm>
            <a:off x="7384025" y="4218039"/>
            <a:ext cx="11706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409B8C3-644C-495B-A98C-0CEA3B0F009C}"/>
              </a:ext>
            </a:extLst>
          </p:cNvPr>
          <p:cNvSpPr txBox="1"/>
          <p:nvPr/>
        </p:nvSpPr>
        <p:spPr>
          <a:xfrm>
            <a:off x="6872747" y="3998040"/>
            <a:ext cx="54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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8A783A-2E72-48E2-8699-0C97B5BFF14F}"/>
              </a:ext>
            </a:extLst>
          </p:cNvPr>
          <p:cNvSpPr txBox="1"/>
          <p:nvPr/>
        </p:nvSpPr>
        <p:spPr>
          <a:xfrm>
            <a:off x="7551171" y="2458065"/>
            <a:ext cx="80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2285989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AFCC3-F584-4824-AE6D-2B802092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electrons, property of identical fermions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AE77A34-18ED-4E64-8305-3F2B97F0E0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469935"/>
              </p:ext>
            </p:extLst>
          </p:nvPr>
        </p:nvGraphicFramePr>
        <p:xfrm>
          <a:off x="954189" y="1818507"/>
          <a:ext cx="7009940" cy="5005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89240" imgH="2920680" progId="Equation.DSMT4">
                  <p:embed/>
                </p:oleObj>
              </mc:Choice>
              <mc:Fallback>
                <p:oleObj name="Equation" r:id="rId3" imgW="4089240" imgH="292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4189" y="1818507"/>
                        <a:ext cx="7009940" cy="5005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6629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016AD-1A04-4540-84F0-92AD7B10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Matrix representation of fermionic operators : Jordan-Wigner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65125BE-E39B-4918-ADD6-FA78636225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129676"/>
              </p:ext>
            </p:extLst>
          </p:nvPr>
        </p:nvGraphicFramePr>
        <p:xfrm>
          <a:off x="628650" y="1708150"/>
          <a:ext cx="7935913" cy="514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21160" imgH="3454200" progId="Equation.DSMT4">
                  <p:embed/>
                </p:oleObj>
              </mc:Choice>
              <mc:Fallback>
                <p:oleObj name="Equation" r:id="rId3" imgW="5321160" imgH="345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1708150"/>
                        <a:ext cx="7935913" cy="514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3044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1541</Words>
  <Application>Microsoft Office PowerPoint</Application>
  <PresentationFormat>On-screen Show (4:3)</PresentationFormat>
  <Paragraphs>143</Paragraphs>
  <Slides>19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Courier New</vt:lpstr>
      <vt:lpstr>Times New Roman</vt:lpstr>
      <vt:lpstr>Office Theme</vt:lpstr>
      <vt:lpstr>Equation</vt:lpstr>
      <vt:lpstr>MathType 6.0 Equation</vt:lpstr>
      <vt:lpstr>Week 3, Electrons, tight-binding models </vt:lpstr>
      <vt:lpstr>Atomic orbitals of carbon atom</vt:lpstr>
      <vt:lpstr>Bonding</vt:lpstr>
      <vt:lpstr>pz (or ) orbital in graphene</vt:lpstr>
      <vt:lpstr>Graphene band structure</vt:lpstr>
      <vt:lpstr>Focus on one site (spinless)</vt:lpstr>
      <vt:lpstr>Quantum dot Hamiltonian </vt:lpstr>
      <vt:lpstr>Many electrons, property of identical fermions</vt:lpstr>
      <vt:lpstr>Matrix representation of fermionic operators : Jordan-Wigner</vt:lpstr>
      <vt:lpstr>Tight-binding model for graphene</vt:lpstr>
      <vt:lpstr>Choice of k values</vt:lpstr>
      <vt:lpstr>Solution of graphene model</vt:lpstr>
      <vt:lpstr>Dirac model near K points</vt:lpstr>
      <vt:lpstr>Quantum field</vt:lpstr>
      <vt:lpstr>Many-body ground state</vt:lpstr>
      <vt:lpstr>Statistical mechanics</vt:lpstr>
      <vt:lpstr>More general tight-binding models</vt:lpstr>
      <vt:lpstr>Calculating band structure of graphene, steps 1 to 3, run pw.x</vt:lpstr>
      <vt:lpstr>Calculating band structure of graphene, step 4, run band.x to get data for plotting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3, Electrons, tight-binding models </dc:title>
  <dc:creator>Wang Jian-Sheng</dc:creator>
  <cp:lastModifiedBy>Wang Jian-Sheng</cp:lastModifiedBy>
  <cp:revision>50</cp:revision>
  <dcterms:created xsi:type="dcterms:W3CDTF">2020-12-29T03:42:55Z</dcterms:created>
  <dcterms:modified xsi:type="dcterms:W3CDTF">2021-08-27T07:29:09Z</dcterms:modified>
</cp:coreProperties>
</file>