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n-Sheng" initials="WJ" lastIdx="2" clrIdx="0">
    <p:extLst>
      <p:ext uri="{19B8F6BF-5375-455C-9EA6-DF929625EA0E}">
        <p15:presenceInfo xmlns:p15="http://schemas.microsoft.com/office/powerpoint/2012/main" userId="S::phywjs@nus.edu.sg::7d25d710-0931-49a3-acef-49192cec40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6385" autoAdjust="0"/>
  </p:normalViewPr>
  <p:slideViewPr>
    <p:cSldViewPr snapToGrid="0">
      <p:cViewPr varScale="1">
        <p:scale>
          <a:sx n="131" d="100"/>
          <a:sy n="131" d="100"/>
        </p:scale>
        <p:origin x="190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Polyacetylene:  usually polymers are insulators.  Polyacetylene is one of the first discovered good conductor.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7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figure 5, W. P. Su, J. R. Schrieffer, and A. J. </a:t>
            </a:r>
            <a:r>
              <a:rPr lang="en-US" dirty="0" err="1"/>
              <a:t>Heeger</a:t>
            </a:r>
            <a:r>
              <a:rPr lang="en-US" dirty="0"/>
              <a:t>, Phys. Rev. B, 22, 2099 (1980).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W.P. Su, J.R. Schrieffer, A. J. </a:t>
            </a:r>
            <a:r>
              <a:rPr lang="en-US" dirty="0" err="1"/>
              <a:t>Heeger</a:t>
            </a:r>
            <a:r>
              <a:rPr lang="en-US" dirty="0"/>
              <a:t>, PRL 42, 1698 (1979), “solitons in polyacetylene”.   See also PRB, 22, 2099 (1980).  A unit cell contains one atom, boxed in red.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9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Born-Oppenheimer approximation is to treat the ions fixed (phonon degree fixed).    When this is done, the phonons move under a potential where electrons are always in its many-body ground state.    The reason is that m/M = 10^4, so we can treat ions not moving when study the electrons.  M: mass of ion, m mass of electron.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0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from SSH paper in PRL of figure 2 on page 2100.     Here alpha &gt; 0 makes sense as if bond length is longer, the hopping should be smaller.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7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unit cell contains two atoms, with stronger hopping parameter t1 and weaker coupling for inter unit cell hopping t2.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7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cos(2x) = 2 cos^2(x) –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30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total number of states are the same in the two cases.   This means  dk is the same,  2pi/(</a:t>
            </a:r>
            <a:r>
              <a:rPr lang="en-US" dirty="0" err="1"/>
              <a:t>aN</a:t>
            </a:r>
            <a:r>
              <a:rPr lang="en-US" dirty="0"/>
              <a:t>) = 2pi/(2aL).   L=N/2. </a:t>
            </a:r>
          </a:p>
          <a:p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1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the band has + and – symmetry?   Ans:  chiral symmetry (or particle – hole symmetry),   which is, in math, there is a G such that,  G^-1 H G = -H.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Extended band figure from Su, Schrieffer, </a:t>
            </a:r>
            <a:r>
              <a:rPr lang="en-US" dirty="0" err="1"/>
              <a:t>Heeger</a:t>
            </a:r>
            <a:r>
              <a:rPr lang="en-US" dirty="0"/>
              <a:t>, PRL 42, 1698 (1979).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2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1.wmf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30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13.wmf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1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4.wmf"/><Relationship Id="rId7" Type="http://schemas.openxmlformats.org/officeDocument/2006/relationships/image" Target="../media/image36.png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Week 7, Electron-phonon interaction, SSH Model, </a:t>
            </a:r>
            <a:r>
              <a:rPr lang="en-US" dirty="0" err="1"/>
              <a:t>Peierls</a:t>
            </a:r>
            <a:r>
              <a:rPr lang="en-US" dirty="0"/>
              <a:t> instability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7C423-D6D9-4AF7-9371-58FB4065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for polyacetylene, Born-Oppenheimer approximation, electron band and band gap, density of states, </a:t>
            </a:r>
            <a:r>
              <a:rPr lang="en-US" dirty="0" err="1"/>
              <a:t>Peierls</a:t>
            </a:r>
            <a:r>
              <a:rPr lang="en-US" dirty="0"/>
              <a:t> instability</a:t>
            </a:r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9934-9762-422E-B586-0B3E11E7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Diagonalize the k-space </a:t>
            </a:r>
            <a:r>
              <a:rPr lang="en-US" i="1" dirty="0"/>
              <a:t>H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63E3916-F5C6-4008-B9D7-ADD2C4EF3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493166"/>
              </p:ext>
            </p:extLst>
          </p:nvPr>
        </p:nvGraphicFramePr>
        <p:xfrm>
          <a:off x="984250" y="2116138"/>
          <a:ext cx="749141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2880" imgH="2514600" progId="Equation.DSMT4">
                  <p:embed/>
                </p:oleObj>
              </mc:Choice>
              <mc:Fallback>
                <p:oleObj name="Equation" r:id="rId3" imgW="495288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0" y="2116138"/>
                        <a:ext cx="7491413" cy="380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389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2A19-ECB0-4FA7-BB10-C5ED4461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 folding when </a:t>
            </a:r>
            <a:r>
              <a:rPr lang="en-US" dirty="0">
                <a:sym typeface="Symbol" panose="05050102010706020507" pitchFamily="18" charset="2"/>
              </a:rPr>
              <a:t> = 0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64FEB2-7C89-4F74-B7ED-1046436CD19C}"/>
              </a:ext>
            </a:extLst>
          </p:cNvPr>
          <p:cNvSpPr/>
          <p:nvPr/>
        </p:nvSpPr>
        <p:spPr>
          <a:xfrm>
            <a:off x="2694009" y="2750695"/>
            <a:ext cx="3084946" cy="1785745"/>
          </a:xfrm>
          <a:custGeom>
            <a:avLst/>
            <a:gdLst>
              <a:gd name="connsiteX0" fmla="*/ 0 w 3084946"/>
              <a:gd name="connsiteY0" fmla="*/ 0 h 1785745"/>
              <a:gd name="connsiteX1" fmla="*/ 58497 w 3084946"/>
              <a:gd name="connsiteY1" fmla="*/ 9236 h 1785745"/>
              <a:gd name="connsiteX2" fmla="*/ 101600 w 3084946"/>
              <a:gd name="connsiteY2" fmla="*/ 24630 h 1785745"/>
              <a:gd name="connsiteX3" fmla="*/ 175491 w 3084946"/>
              <a:gd name="connsiteY3" fmla="*/ 52339 h 1785745"/>
              <a:gd name="connsiteX4" fmla="*/ 292485 w 3084946"/>
              <a:gd name="connsiteY4" fmla="*/ 153939 h 1785745"/>
              <a:gd name="connsiteX5" fmla="*/ 341746 w 3084946"/>
              <a:gd name="connsiteY5" fmla="*/ 200121 h 1785745"/>
              <a:gd name="connsiteX6" fmla="*/ 406400 w 3084946"/>
              <a:gd name="connsiteY6" fmla="*/ 286327 h 1785745"/>
              <a:gd name="connsiteX7" fmla="*/ 520316 w 3084946"/>
              <a:gd name="connsiteY7" fmla="*/ 449503 h 1785745"/>
              <a:gd name="connsiteX8" fmla="*/ 631152 w 3084946"/>
              <a:gd name="connsiteY8" fmla="*/ 637309 h 1785745"/>
              <a:gd name="connsiteX9" fmla="*/ 723516 w 3084946"/>
              <a:gd name="connsiteY9" fmla="*/ 800485 h 1785745"/>
              <a:gd name="connsiteX10" fmla="*/ 840510 w 3084946"/>
              <a:gd name="connsiteY10" fmla="*/ 1012921 h 1785745"/>
              <a:gd name="connsiteX11" fmla="*/ 951346 w 3084946"/>
              <a:gd name="connsiteY11" fmla="*/ 1200727 h 1785745"/>
              <a:gd name="connsiteX12" fmla="*/ 1059103 w 3084946"/>
              <a:gd name="connsiteY12" fmla="*/ 1379297 h 1785745"/>
              <a:gd name="connsiteX13" fmla="*/ 1151467 w 3084946"/>
              <a:gd name="connsiteY13" fmla="*/ 1505527 h 1785745"/>
              <a:gd name="connsiteX14" fmla="*/ 1209964 w 3084946"/>
              <a:gd name="connsiteY14" fmla="*/ 1585576 h 1785745"/>
              <a:gd name="connsiteX15" fmla="*/ 1283855 w 3084946"/>
              <a:gd name="connsiteY15" fmla="*/ 1662545 h 1785745"/>
              <a:gd name="connsiteX16" fmla="*/ 1397770 w 3084946"/>
              <a:gd name="connsiteY16" fmla="*/ 1742594 h 1785745"/>
              <a:gd name="connsiteX17" fmla="*/ 1456267 w 3084946"/>
              <a:gd name="connsiteY17" fmla="*/ 1773382 h 1785745"/>
              <a:gd name="connsiteX18" fmla="*/ 1545552 w 3084946"/>
              <a:gd name="connsiteY18" fmla="*/ 1785697 h 1785745"/>
              <a:gd name="connsiteX19" fmla="*/ 1619443 w 3084946"/>
              <a:gd name="connsiteY19" fmla="*/ 1776460 h 1785745"/>
              <a:gd name="connsiteX20" fmla="*/ 1684097 w 3084946"/>
              <a:gd name="connsiteY20" fmla="*/ 1748751 h 1785745"/>
              <a:gd name="connsiteX21" fmla="*/ 1804170 w 3084946"/>
              <a:gd name="connsiteY21" fmla="*/ 1659466 h 1785745"/>
              <a:gd name="connsiteX22" fmla="*/ 1915007 w 3084946"/>
              <a:gd name="connsiteY22" fmla="*/ 1539394 h 1785745"/>
              <a:gd name="connsiteX23" fmla="*/ 2053552 w 3084946"/>
              <a:gd name="connsiteY23" fmla="*/ 1345430 h 1785745"/>
              <a:gd name="connsiteX24" fmla="*/ 2164388 w 3084946"/>
              <a:gd name="connsiteY24" fmla="*/ 1160703 h 1785745"/>
              <a:gd name="connsiteX25" fmla="*/ 2235200 w 3084946"/>
              <a:gd name="connsiteY25" fmla="*/ 1028315 h 1785745"/>
              <a:gd name="connsiteX26" fmla="*/ 2318328 w 3084946"/>
              <a:gd name="connsiteY26" fmla="*/ 883612 h 1785745"/>
              <a:gd name="connsiteX27" fmla="*/ 2404534 w 3084946"/>
              <a:gd name="connsiteY27" fmla="*/ 735830 h 1785745"/>
              <a:gd name="connsiteX28" fmla="*/ 2466110 w 3084946"/>
              <a:gd name="connsiteY28" fmla="*/ 621915 h 1785745"/>
              <a:gd name="connsiteX29" fmla="*/ 2561552 w 3084946"/>
              <a:gd name="connsiteY29" fmla="*/ 474133 h 1785745"/>
              <a:gd name="connsiteX30" fmla="*/ 2647758 w 3084946"/>
              <a:gd name="connsiteY30" fmla="*/ 326351 h 1785745"/>
              <a:gd name="connsiteX31" fmla="*/ 2709334 w 3084946"/>
              <a:gd name="connsiteY31" fmla="*/ 246303 h 1785745"/>
              <a:gd name="connsiteX32" fmla="*/ 2773988 w 3084946"/>
              <a:gd name="connsiteY32" fmla="*/ 163176 h 1785745"/>
              <a:gd name="connsiteX33" fmla="*/ 2838643 w 3084946"/>
              <a:gd name="connsiteY33" fmla="*/ 104679 h 1785745"/>
              <a:gd name="connsiteX34" fmla="*/ 2909455 w 3084946"/>
              <a:gd name="connsiteY34" fmla="*/ 61576 h 1785745"/>
              <a:gd name="connsiteX35" fmla="*/ 2989503 w 3084946"/>
              <a:gd name="connsiteY35" fmla="*/ 18473 h 1785745"/>
              <a:gd name="connsiteX36" fmla="*/ 3048000 w 3084946"/>
              <a:gd name="connsiteY36" fmla="*/ 6157 h 1785745"/>
              <a:gd name="connsiteX37" fmla="*/ 3084946 w 3084946"/>
              <a:gd name="connsiteY37" fmla="*/ 6157 h 178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84946" h="1785745">
                <a:moveTo>
                  <a:pt x="0" y="0"/>
                </a:moveTo>
                <a:cubicBezTo>
                  <a:pt x="20782" y="2565"/>
                  <a:pt x="41564" y="5131"/>
                  <a:pt x="58497" y="9236"/>
                </a:cubicBezTo>
                <a:cubicBezTo>
                  <a:pt x="75430" y="13341"/>
                  <a:pt x="101600" y="24630"/>
                  <a:pt x="101600" y="24630"/>
                </a:cubicBezTo>
                <a:cubicBezTo>
                  <a:pt x="121099" y="31814"/>
                  <a:pt x="143677" y="30788"/>
                  <a:pt x="175491" y="52339"/>
                </a:cubicBezTo>
                <a:cubicBezTo>
                  <a:pt x="207305" y="73891"/>
                  <a:pt x="264776" y="129309"/>
                  <a:pt x="292485" y="153939"/>
                </a:cubicBezTo>
                <a:cubicBezTo>
                  <a:pt x="320194" y="178569"/>
                  <a:pt x="322760" y="178056"/>
                  <a:pt x="341746" y="200121"/>
                </a:cubicBezTo>
                <a:cubicBezTo>
                  <a:pt x="360732" y="222186"/>
                  <a:pt x="376638" y="244763"/>
                  <a:pt x="406400" y="286327"/>
                </a:cubicBezTo>
                <a:cubicBezTo>
                  <a:pt x="436162" y="327891"/>
                  <a:pt x="482857" y="391006"/>
                  <a:pt x="520316" y="449503"/>
                </a:cubicBezTo>
                <a:cubicBezTo>
                  <a:pt x="557775" y="508000"/>
                  <a:pt x="597285" y="578812"/>
                  <a:pt x="631152" y="637309"/>
                </a:cubicBezTo>
                <a:cubicBezTo>
                  <a:pt x="665019" y="695806"/>
                  <a:pt x="688623" y="737883"/>
                  <a:pt x="723516" y="800485"/>
                </a:cubicBezTo>
                <a:cubicBezTo>
                  <a:pt x="758409" y="863087"/>
                  <a:pt x="802538" y="946214"/>
                  <a:pt x="840510" y="1012921"/>
                </a:cubicBezTo>
                <a:cubicBezTo>
                  <a:pt x="878482" y="1079628"/>
                  <a:pt x="914914" y="1139664"/>
                  <a:pt x="951346" y="1200727"/>
                </a:cubicBezTo>
                <a:cubicBezTo>
                  <a:pt x="987778" y="1261790"/>
                  <a:pt x="1025750" y="1328497"/>
                  <a:pt x="1059103" y="1379297"/>
                </a:cubicBezTo>
                <a:cubicBezTo>
                  <a:pt x="1092456" y="1430097"/>
                  <a:pt x="1151467" y="1505527"/>
                  <a:pt x="1151467" y="1505527"/>
                </a:cubicBezTo>
                <a:cubicBezTo>
                  <a:pt x="1176611" y="1539907"/>
                  <a:pt x="1187899" y="1559406"/>
                  <a:pt x="1209964" y="1585576"/>
                </a:cubicBezTo>
                <a:cubicBezTo>
                  <a:pt x="1232029" y="1611746"/>
                  <a:pt x="1252554" y="1636375"/>
                  <a:pt x="1283855" y="1662545"/>
                </a:cubicBezTo>
                <a:cubicBezTo>
                  <a:pt x="1315156" y="1688715"/>
                  <a:pt x="1369035" y="1724121"/>
                  <a:pt x="1397770" y="1742594"/>
                </a:cubicBezTo>
                <a:cubicBezTo>
                  <a:pt x="1426505" y="1761067"/>
                  <a:pt x="1431637" y="1766198"/>
                  <a:pt x="1456267" y="1773382"/>
                </a:cubicBezTo>
                <a:cubicBezTo>
                  <a:pt x="1480897" y="1780566"/>
                  <a:pt x="1518356" y="1785184"/>
                  <a:pt x="1545552" y="1785697"/>
                </a:cubicBezTo>
                <a:cubicBezTo>
                  <a:pt x="1572748" y="1786210"/>
                  <a:pt x="1596352" y="1782618"/>
                  <a:pt x="1619443" y="1776460"/>
                </a:cubicBezTo>
                <a:cubicBezTo>
                  <a:pt x="1642534" y="1770302"/>
                  <a:pt x="1653309" y="1768250"/>
                  <a:pt x="1684097" y="1748751"/>
                </a:cubicBezTo>
                <a:cubicBezTo>
                  <a:pt x="1714885" y="1729252"/>
                  <a:pt x="1765685" y="1694359"/>
                  <a:pt x="1804170" y="1659466"/>
                </a:cubicBezTo>
                <a:cubicBezTo>
                  <a:pt x="1842655" y="1624573"/>
                  <a:pt x="1873443" y="1591733"/>
                  <a:pt x="1915007" y="1539394"/>
                </a:cubicBezTo>
                <a:cubicBezTo>
                  <a:pt x="1956571" y="1487055"/>
                  <a:pt x="2011989" y="1408545"/>
                  <a:pt x="2053552" y="1345430"/>
                </a:cubicBezTo>
                <a:cubicBezTo>
                  <a:pt x="2095115" y="1282315"/>
                  <a:pt x="2134113" y="1213555"/>
                  <a:pt x="2164388" y="1160703"/>
                </a:cubicBezTo>
                <a:cubicBezTo>
                  <a:pt x="2194663" y="1107851"/>
                  <a:pt x="2209543" y="1074497"/>
                  <a:pt x="2235200" y="1028315"/>
                </a:cubicBezTo>
                <a:cubicBezTo>
                  <a:pt x="2260857" y="982133"/>
                  <a:pt x="2290106" y="932360"/>
                  <a:pt x="2318328" y="883612"/>
                </a:cubicBezTo>
                <a:cubicBezTo>
                  <a:pt x="2346550" y="834865"/>
                  <a:pt x="2379904" y="779446"/>
                  <a:pt x="2404534" y="735830"/>
                </a:cubicBezTo>
                <a:cubicBezTo>
                  <a:pt x="2429164" y="692214"/>
                  <a:pt x="2439940" y="665531"/>
                  <a:pt x="2466110" y="621915"/>
                </a:cubicBezTo>
                <a:cubicBezTo>
                  <a:pt x="2492280" y="578299"/>
                  <a:pt x="2531277" y="523394"/>
                  <a:pt x="2561552" y="474133"/>
                </a:cubicBezTo>
                <a:cubicBezTo>
                  <a:pt x="2591827" y="424872"/>
                  <a:pt x="2623128" y="364323"/>
                  <a:pt x="2647758" y="326351"/>
                </a:cubicBezTo>
                <a:cubicBezTo>
                  <a:pt x="2672388" y="288379"/>
                  <a:pt x="2709334" y="246303"/>
                  <a:pt x="2709334" y="246303"/>
                </a:cubicBezTo>
                <a:cubicBezTo>
                  <a:pt x="2730372" y="219107"/>
                  <a:pt x="2752437" y="186780"/>
                  <a:pt x="2773988" y="163176"/>
                </a:cubicBezTo>
                <a:cubicBezTo>
                  <a:pt x="2795540" y="139572"/>
                  <a:pt x="2816065" y="121612"/>
                  <a:pt x="2838643" y="104679"/>
                </a:cubicBezTo>
                <a:cubicBezTo>
                  <a:pt x="2861221" y="87746"/>
                  <a:pt x="2884312" y="75944"/>
                  <a:pt x="2909455" y="61576"/>
                </a:cubicBezTo>
                <a:cubicBezTo>
                  <a:pt x="2934598" y="47208"/>
                  <a:pt x="2966412" y="27709"/>
                  <a:pt x="2989503" y="18473"/>
                </a:cubicBezTo>
                <a:cubicBezTo>
                  <a:pt x="3012594" y="9237"/>
                  <a:pt x="3032093" y="8210"/>
                  <a:pt x="3048000" y="6157"/>
                </a:cubicBezTo>
                <a:cubicBezTo>
                  <a:pt x="3063907" y="4104"/>
                  <a:pt x="3074426" y="5130"/>
                  <a:pt x="3084946" y="615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EAFCE2-C5DE-4AC3-84A2-0DB3CDFB124C}"/>
              </a:ext>
            </a:extLst>
          </p:cNvPr>
          <p:cNvCxnSpPr>
            <a:cxnSpLocks/>
          </p:cNvCxnSpPr>
          <p:nvPr/>
        </p:nvCxnSpPr>
        <p:spPr>
          <a:xfrm flipH="1" flipV="1">
            <a:off x="4236482" y="2578283"/>
            <a:ext cx="3452" cy="206329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B95D7D-2000-4515-A224-2075254A5EF3}"/>
              </a:ext>
            </a:extLst>
          </p:cNvPr>
          <p:cNvCxnSpPr/>
          <p:nvPr/>
        </p:nvCxnSpPr>
        <p:spPr>
          <a:xfrm>
            <a:off x="4193379" y="2750695"/>
            <a:ext cx="8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9E41A3-0A72-4C77-A49D-E36F320AB025}"/>
              </a:ext>
            </a:extLst>
          </p:cNvPr>
          <p:cNvCxnSpPr>
            <a:cxnSpLocks/>
          </p:cNvCxnSpPr>
          <p:nvPr/>
        </p:nvCxnSpPr>
        <p:spPr>
          <a:xfrm>
            <a:off x="5822058" y="3563494"/>
            <a:ext cx="0" cy="5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FFCAAF-2C72-4212-9CF1-135EA3F774FF}"/>
              </a:ext>
            </a:extLst>
          </p:cNvPr>
          <p:cNvCxnSpPr>
            <a:cxnSpLocks/>
          </p:cNvCxnSpPr>
          <p:nvPr/>
        </p:nvCxnSpPr>
        <p:spPr>
          <a:xfrm>
            <a:off x="2646287" y="3581500"/>
            <a:ext cx="0" cy="5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86538C-EDA3-41F2-ADE1-298B128EE43A}"/>
                  </a:ext>
                </a:extLst>
              </p:cNvPr>
              <p:cNvSpPr txBox="1"/>
              <p:nvPr/>
            </p:nvSpPr>
            <p:spPr>
              <a:xfrm>
                <a:off x="5668115" y="3674330"/>
                <a:ext cx="30788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86538C-EDA3-41F2-ADE1-298B128EE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115" y="3674330"/>
                <a:ext cx="307880" cy="564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B4A4A3-ABDE-44E5-ABC8-BA4AC6DCBF63}"/>
                  </a:ext>
                </a:extLst>
              </p:cNvPr>
              <p:cNvSpPr txBox="1"/>
              <p:nvPr/>
            </p:nvSpPr>
            <p:spPr>
              <a:xfrm>
                <a:off x="2369191" y="3695565"/>
                <a:ext cx="453378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B4A4A3-ABDE-44E5-ABC8-BA4AC6DCB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91" y="3695565"/>
                <a:ext cx="453378" cy="5647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BD8AFEC-E771-4B53-8508-14EBA4674A7A}"/>
              </a:ext>
            </a:extLst>
          </p:cNvPr>
          <p:cNvSpPr txBox="1"/>
          <p:nvPr/>
        </p:nvSpPr>
        <p:spPr>
          <a:xfrm>
            <a:off x="5954445" y="3215590"/>
            <a:ext cx="12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F3A7FDA-93E2-4043-8823-35F58134EF90}"/>
                  </a:ext>
                </a:extLst>
              </p:cNvPr>
              <p:cNvSpPr txBox="1"/>
              <p:nvPr/>
            </p:nvSpPr>
            <p:spPr>
              <a:xfrm>
                <a:off x="4079460" y="2190352"/>
                <a:ext cx="3348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F3A7FDA-93E2-4043-8823-35F58134E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460" y="2190352"/>
                <a:ext cx="334841" cy="369332"/>
              </a:xfrm>
              <a:prstGeom prst="rect">
                <a:avLst/>
              </a:prstGeom>
              <a:blipFill>
                <a:blip r:embed="rId6"/>
                <a:stretch>
                  <a:fillRect r="-9091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4825D09-4016-4EDD-AACA-0D490099B2D3}"/>
                  </a:ext>
                </a:extLst>
              </p:cNvPr>
              <p:cNvSpPr txBox="1"/>
              <p:nvPr/>
            </p:nvSpPr>
            <p:spPr>
              <a:xfrm>
                <a:off x="3586622" y="2511852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4825D09-4016-4EDD-AACA-0D490099B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622" y="2511852"/>
                <a:ext cx="451831" cy="369332"/>
              </a:xfrm>
              <a:prstGeom prst="rect">
                <a:avLst/>
              </a:prstGeom>
              <a:blipFill>
                <a:blip r:embed="rId7"/>
                <a:stretch>
                  <a:fillRect r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772EB2-3A84-4E72-A195-A2CFDE67F51E}"/>
                  </a:ext>
                </a:extLst>
              </p:cNvPr>
              <p:cNvSpPr txBox="1"/>
              <p:nvPr/>
            </p:nvSpPr>
            <p:spPr>
              <a:xfrm>
                <a:off x="3415978" y="4303156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772EB2-3A84-4E72-A195-A2CFDE67F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978" y="4303156"/>
                <a:ext cx="451831" cy="369332"/>
              </a:xfrm>
              <a:prstGeom prst="rect">
                <a:avLst/>
              </a:prstGeom>
              <a:blipFill>
                <a:blip r:embed="rId8"/>
                <a:stretch>
                  <a:fillRect r="-40541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D2F96C6-88B3-4DFE-865F-4605BCD40497}"/>
              </a:ext>
            </a:extLst>
          </p:cNvPr>
          <p:cNvSpPr/>
          <p:nvPr/>
        </p:nvSpPr>
        <p:spPr>
          <a:xfrm>
            <a:off x="1146817" y="2744071"/>
            <a:ext cx="3084946" cy="1785745"/>
          </a:xfrm>
          <a:custGeom>
            <a:avLst/>
            <a:gdLst>
              <a:gd name="connsiteX0" fmla="*/ 0 w 3084946"/>
              <a:gd name="connsiteY0" fmla="*/ 0 h 1785745"/>
              <a:gd name="connsiteX1" fmla="*/ 58497 w 3084946"/>
              <a:gd name="connsiteY1" fmla="*/ 9236 h 1785745"/>
              <a:gd name="connsiteX2" fmla="*/ 101600 w 3084946"/>
              <a:gd name="connsiteY2" fmla="*/ 24630 h 1785745"/>
              <a:gd name="connsiteX3" fmla="*/ 175491 w 3084946"/>
              <a:gd name="connsiteY3" fmla="*/ 52339 h 1785745"/>
              <a:gd name="connsiteX4" fmla="*/ 292485 w 3084946"/>
              <a:gd name="connsiteY4" fmla="*/ 153939 h 1785745"/>
              <a:gd name="connsiteX5" fmla="*/ 341746 w 3084946"/>
              <a:gd name="connsiteY5" fmla="*/ 200121 h 1785745"/>
              <a:gd name="connsiteX6" fmla="*/ 406400 w 3084946"/>
              <a:gd name="connsiteY6" fmla="*/ 286327 h 1785745"/>
              <a:gd name="connsiteX7" fmla="*/ 520316 w 3084946"/>
              <a:gd name="connsiteY7" fmla="*/ 449503 h 1785745"/>
              <a:gd name="connsiteX8" fmla="*/ 631152 w 3084946"/>
              <a:gd name="connsiteY8" fmla="*/ 637309 h 1785745"/>
              <a:gd name="connsiteX9" fmla="*/ 723516 w 3084946"/>
              <a:gd name="connsiteY9" fmla="*/ 800485 h 1785745"/>
              <a:gd name="connsiteX10" fmla="*/ 840510 w 3084946"/>
              <a:gd name="connsiteY10" fmla="*/ 1012921 h 1785745"/>
              <a:gd name="connsiteX11" fmla="*/ 951346 w 3084946"/>
              <a:gd name="connsiteY11" fmla="*/ 1200727 h 1785745"/>
              <a:gd name="connsiteX12" fmla="*/ 1059103 w 3084946"/>
              <a:gd name="connsiteY12" fmla="*/ 1379297 h 1785745"/>
              <a:gd name="connsiteX13" fmla="*/ 1151467 w 3084946"/>
              <a:gd name="connsiteY13" fmla="*/ 1505527 h 1785745"/>
              <a:gd name="connsiteX14" fmla="*/ 1209964 w 3084946"/>
              <a:gd name="connsiteY14" fmla="*/ 1585576 h 1785745"/>
              <a:gd name="connsiteX15" fmla="*/ 1283855 w 3084946"/>
              <a:gd name="connsiteY15" fmla="*/ 1662545 h 1785745"/>
              <a:gd name="connsiteX16" fmla="*/ 1397770 w 3084946"/>
              <a:gd name="connsiteY16" fmla="*/ 1742594 h 1785745"/>
              <a:gd name="connsiteX17" fmla="*/ 1456267 w 3084946"/>
              <a:gd name="connsiteY17" fmla="*/ 1773382 h 1785745"/>
              <a:gd name="connsiteX18" fmla="*/ 1545552 w 3084946"/>
              <a:gd name="connsiteY18" fmla="*/ 1785697 h 1785745"/>
              <a:gd name="connsiteX19" fmla="*/ 1619443 w 3084946"/>
              <a:gd name="connsiteY19" fmla="*/ 1776460 h 1785745"/>
              <a:gd name="connsiteX20" fmla="*/ 1684097 w 3084946"/>
              <a:gd name="connsiteY20" fmla="*/ 1748751 h 1785745"/>
              <a:gd name="connsiteX21" fmla="*/ 1804170 w 3084946"/>
              <a:gd name="connsiteY21" fmla="*/ 1659466 h 1785745"/>
              <a:gd name="connsiteX22" fmla="*/ 1915007 w 3084946"/>
              <a:gd name="connsiteY22" fmla="*/ 1539394 h 1785745"/>
              <a:gd name="connsiteX23" fmla="*/ 2053552 w 3084946"/>
              <a:gd name="connsiteY23" fmla="*/ 1345430 h 1785745"/>
              <a:gd name="connsiteX24" fmla="*/ 2164388 w 3084946"/>
              <a:gd name="connsiteY24" fmla="*/ 1160703 h 1785745"/>
              <a:gd name="connsiteX25" fmla="*/ 2235200 w 3084946"/>
              <a:gd name="connsiteY25" fmla="*/ 1028315 h 1785745"/>
              <a:gd name="connsiteX26" fmla="*/ 2318328 w 3084946"/>
              <a:gd name="connsiteY26" fmla="*/ 883612 h 1785745"/>
              <a:gd name="connsiteX27" fmla="*/ 2404534 w 3084946"/>
              <a:gd name="connsiteY27" fmla="*/ 735830 h 1785745"/>
              <a:gd name="connsiteX28" fmla="*/ 2466110 w 3084946"/>
              <a:gd name="connsiteY28" fmla="*/ 621915 h 1785745"/>
              <a:gd name="connsiteX29" fmla="*/ 2561552 w 3084946"/>
              <a:gd name="connsiteY29" fmla="*/ 474133 h 1785745"/>
              <a:gd name="connsiteX30" fmla="*/ 2647758 w 3084946"/>
              <a:gd name="connsiteY30" fmla="*/ 326351 h 1785745"/>
              <a:gd name="connsiteX31" fmla="*/ 2709334 w 3084946"/>
              <a:gd name="connsiteY31" fmla="*/ 246303 h 1785745"/>
              <a:gd name="connsiteX32" fmla="*/ 2773988 w 3084946"/>
              <a:gd name="connsiteY32" fmla="*/ 163176 h 1785745"/>
              <a:gd name="connsiteX33" fmla="*/ 2838643 w 3084946"/>
              <a:gd name="connsiteY33" fmla="*/ 104679 h 1785745"/>
              <a:gd name="connsiteX34" fmla="*/ 2909455 w 3084946"/>
              <a:gd name="connsiteY34" fmla="*/ 61576 h 1785745"/>
              <a:gd name="connsiteX35" fmla="*/ 2989503 w 3084946"/>
              <a:gd name="connsiteY35" fmla="*/ 18473 h 1785745"/>
              <a:gd name="connsiteX36" fmla="*/ 3048000 w 3084946"/>
              <a:gd name="connsiteY36" fmla="*/ 6157 h 1785745"/>
              <a:gd name="connsiteX37" fmla="*/ 3084946 w 3084946"/>
              <a:gd name="connsiteY37" fmla="*/ 6157 h 178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84946" h="1785745">
                <a:moveTo>
                  <a:pt x="0" y="0"/>
                </a:moveTo>
                <a:cubicBezTo>
                  <a:pt x="20782" y="2565"/>
                  <a:pt x="41564" y="5131"/>
                  <a:pt x="58497" y="9236"/>
                </a:cubicBezTo>
                <a:cubicBezTo>
                  <a:pt x="75430" y="13341"/>
                  <a:pt x="101600" y="24630"/>
                  <a:pt x="101600" y="24630"/>
                </a:cubicBezTo>
                <a:cubicBezTo>
                  <a:pt x="121099" y="31814"/>
                  <a:pt x="143677" y="30788"/>
                  <a:pt x="175491" y="52339"/>
                </a:cubicBezTo>
                <a:cubicBezTo>
                  <a:pt x="207305" y="73891"/>
                  <a:pt x="264776" y="129309"/>
                  <a:pt x="292485" y="153939"/>
                </a:cubicBezTo>
                <a:cubicBezTo>
                  <a:pt x="320194" y="178569"/>
                  <a:pt x="322760" y="178056"/>
                  <a:pt x="341746" y="200121"/>
                </a:cubicBezTo>
                <a:cubicBezTo>
                  <a:pt x="360732" y="222186"/>
                  <a:pt x="376638" y="244763"/>
                  <a:pt x="406400" y="286327"/>
                </a:cubicBezTo>
                <a:cubicBezTo>
                  <a:pt x="436162" y="327891"/>
                  <a:pt x="482857" y="391006"/>
                  <a:pt x="520316" y="449503"/>
                </a:cubicBezTo>
                <a:cubicBezTo>
                  <a:pt x="557775" y="508000"/>
                  <a:pt x="597285" y="578812"/>
                  <a:pt x="631152" y="637309"/>
                </a:cubicBezTo>
                <a:cubicBezTo>
                  <a:pt x="665019" y="695806"/>
                  <a:pt x="688623" y="737883"/>
                  <a:pt x="723516" y="800485"/>
                </a:cubicBezTo>
                <a:cubicBezTo>
                  <a:pt x="758409" y="863087"/>
                  <a:pt x="802538" y="946214"/>
                  <a:pt x="840510" y="1012921"/>
                </a:cubicBezTo>
                <a:cubicBezTo>
                  <a:pt x="878482" y="1079628"/>
                  <a:pt x="914914" y="1139664"/>
                  <a:pt x="951346" y="1200727"/>
                </a:cubicBezTo>
                <a:cubicBezTo>
                  <a:pt x="987778" y="1261790"/>
                  <a:pt x="1025750" y="1328497"/>
                  <a:pt x="1059103" y="1379297"/>
                </a:cubicBezTo>
                <a:cubicBezTo>
                  <a:pt x="1092456" y="1430097"/>
                  <a:pt x="1151467" y="1505527"/>
                  <a:pt x="1151467" y="1505527"/>
                </a:cubicBezTo>
                <a:cubicBezTo>
                  <a:pt x="1176611" y="1539907"/>
                  <a:pt x="1187899" y="1559406"/>
                  <a:pt x="1209964" y="1585576"/>
                </a:cubicBezTo>
                <a:cubicBezTo>
                  <a:pt x="1232029" y="1611746"/>
                  <a:pt x="1252554" y="1636375"/>
                  <a:pt x="1283855" y="1662545"/>
                </a:cubicBezTo>
                <a:cubicBezTo>
                  <a:pt x="1315156" y="1688715"/>
                  <a:pt x="1369035" y="1724121"/>
                  <a:pt x="1397770" y="1742594"/>
                </a:cubicBezTo>
                <a:cubicBezTo>
                  <a:pt x="1426505" y="1761067"/>
                  <a:pt x="1431637" y="1766198"/>
                  <a:pt x="1456267" y="1773382"/>
                </a:cubicBezTo>
                <a:cubicBezTo>
                  <a:pt x="1480897" y="1780566"/>
                  <a:pt x="1518356" y="1785184"/>
                  <a:pt x="1545552" y="1785697"/>
                </a:cubicBezTo>
                <a:cubicBezTo>
                  <a:pt x="1572748" y="1786210"/>
                  <a:pt x="1596352" y="1782618"/>
                  <a:pt x="1619443" y="1776460"/>
                </a:cubicBezTo>
                <a:cubicBezTo>
                  <a:pt x="1642534" y="1770302"/>
                  <a:pt x="1653309" y="1768250"/>
                  <a:pt x="1684097" y="1748751"/>
                </a:cubicBezTo>
                <a:cubicBezTo>
                  <a:pt x="1714885" y="1729252"/>
                  <a:pt x="1765685" y="1694359"/>
                  <a:pt x="1804170" y="1659466"/>
                </a:cubicBezTo>
                <a:cubicBezTo>
                  <a:pt x="1842655" y="1624573"/>
                  <a:pt x="1873443" y="1591733"/>
                  <a:pt x="1915007" y="1539394"/>
                </a:cubicBezTo>
                <a:cubicBezTo>
                  <a:pt x="1956571" y="1487055"/>
                  <a:pt x="2011989" y="1408545"/>
                  <a:pt x="2053552" y="1345430"/>
                </a:cubicBezTo>
                <a:cubicBezTo>
                  <a:pt x="2095115" y="1282315"/>
                  <a:pt x="2134113" y="1213555"/>
                  <a:pt x="2164388" y="1160703"/>
                </a:cubicBezTo>
                <a:cubicBezTo>
                  <a:pt x="2194663" y="1107851"/>
                  <a:pt x="2209543" y="1074497"/>
                  <a:pt x="2235200" y="1028315"/>
                </a:cubicBezTo>
                <a:cubicBezTo>
                  <a:pt x="2260857" y="982133"/>
                  <a:pt x="2290106" y="932360"/>
                  <a:pt x="2318328" y="883612"/>
                </a:cubicBezTo>
                <a:cubicBezTo>
                  <a:pt x="2346550" y="834865"/>
                  <a:pt x="2379904" y="779446"/>
                  <a:pt x="2404534" y="735830"/>
                </a:cubicBezTo>
                <a:cubicBezTo>
                  <a:pt x="2429164" y="692214"/>
                  <a:pt x="2439940" y="665531"/>
                  <a:pt x="2466110" y="621915"/>
                </a:cubicBezTo>
                <a:cubicBezTo>
                  <a:pt x="2492280" y="578299"/>
                  <a:pt x="2531277" y="523394"/>
                  <a:pt x="2561552" y="474133"/>
                </a:cubicBezTo>
                <a:cubicBezTo>
                  <a:pt x="2591827" y="424872"/>
                  <a:pt x="2623128" y="364323"/>
                  <a:pt x="2647758" y="326351"/>
                </a:cubicBezTo>
                <a:cubicBezTo>
                  <a:pt x="2672388" y="288379"/>
                  <a:pt x="2709334" y="246303"/>
                  <a:pt x="2709334" y="246303"/>
                </a:cubicBezTo>
                <a:cubicBezTo>
                  <a:pt x="2730372" y="219107"/>
                  <a:pt x="2752437" y="186780"/>
                  <a:pt x="2773988" y="163176"/>
                </a:cubicBezTo>
                <a:cubicBezTo>
                  <a:pt x="2795540" y="139572"/>
                  <a:pt x="2816065" y="121612"/>
                  <a:pt x="2838643" y="104679"/>
                </a:cubicBezTo>
                <a:cubicBezTo>
                  <a:pt x="2861221" y="87746"/>
                  <a:pt x="2884312" y="75944"/>
                  <a:pt x="2909455" y="61576"/>
                </a:cubicBezTo>
                <a:cubicBezTo>
                  <a:pt x="2934598" y="47208"/>
                  <a:pt x="2966412" y="27709"/>
                  <a:pt x="2989503" y="18473"/>
                </a:cubicBezTo>
                <a:cubicBezTo>
                  <a:pt x="3012594" y="9237"/>
                  <a:pt x="3032093" y="8210"/>
                  <a:pt x="3048000" y="6157"/>
                </a:cubicBezTo>
                <a:cubicBezTo>
                  <a:pt x="3063907" y="4104"/>
                  <a:pt x="3074426" y="5130"/>
                  <a:pt x="3084946" y="6157"/>
                </a:cubicBezTo>
              </a:path>
            </a:pathLst>
          </a:custGeom>
          <a:ln>
            <a:solidFill>
              <a:srgbClr val="00206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A52EFA4-3ED8-4577-949A-441E57C71777}"/>
              </a:ext>
            </a:extLst>
          </p:cNvPr>
          <p:cNvSpPr/>
          <p:nvPr/>
        </p:nvSpPr>
        <p:spPr>
          <a:xfrm>
            <a:off x="4247825" y="2754010"/>
            <a:ext cx="3084946" cy="1785745"/>
          </a:xfrm>
          <a:custGeom>
            <a:avLst/>
            <a:gdLst>
              <a:gd name="connsiteX0" fmla="*/ 0 w 3084946"/>
              <a:gd name="connsiteY0" fmla="*/ 0 h 1785745"/>
              <a:gd name="connsiteX1" fmla="*/ 58497 w 3084946"/>
              <a:gd name="connsiteY1" fmla="*/ 9236 h 1785745"/>
              <a:gd name="connsiteX2" fmla="*/ 101600 w 3084946"/>
              <a:gd name="connsiteY2" fmla="*/ 24630 h 1785745"/>
              <a:gd name="connsiteX3" fmla="*/ 175491 w 3084946"/>
              <a:gd name="connsiteY3" fmla="*/ 52339 h 1785745"/>
              <a:gd name="connsiteX4" fmla="*/ 292485 w 3084946"/>
              <a:gd name="connsiteY4" fmla="*/ 153939 h 1785745"/>
              <a:gd name="connsiteX5" fmla="*/ 341746 w 3084946"/>
              <a:gd name="connsiteY5" fmla="*/ 200121 h 1785745"/>
              <a:gd name="connsiteX6" fmla="*/ 406400 w 3084946"/>
              <a:gd name="connsiteY6" fmla="*/ 286327 h 1785745"/>
              <a:gd name="connsiteX7" fmla="*/ 520316 w 3084946"/>
              <a:gd name="connsiteY7" fmla="*/ 449503 h 1785745"/>
              <a:gd name="connsiteX8" fmla="*/ 631152 w 3084946"/>
              <a:gd name="connsiteY8" fmla="*/ 637309 h 1785745"/>
              <a:gd name="connsiteX9" fmla="*/ 723516 w 3084946"/>
              <a:gd name="connsiteY9" fmla="*/ 800485 h 1785745"/>
              <a:gd name="connsiteX10" fmla="*/ 840510 w 3084946"/>
              <a:gd name="connsiteY10" fmla="*/ 1012921 h 1785745"/>
              <a:gd name="connsiteX11" fmla="*/ 951346 w 3084946"/>
              <a:gd name="connsiteY11" fmla="*/ 1200727 h 1785745"/>
              <a:gd name="connsiteX12" fmla="*/ 1059103 w 3084946"/>
              <a:gd name="connsiteY12" fmla="*/ 1379297 h 1785745"/>
              <a:gd name="connsiteX13" fmla="*/ 1151467 w 3084946"/>
              <a:gd name="connsiteY13" fmla="*/ 1505527 h 1785745"/>
              <a:gd name="connsiteX14" fmla="*/ 1209964 w 3084946"/>
              <a:gd name="connsiteY14" fmla="*/ 1585576 h 1785745"/>
              <a:gd name="connsiteX15" fmla="*/ 1283855 w 3084946"/>
              <a:gd name="connsiteY15" fmla="*/ 1662545 h 1785745"/>
              <a:gd name="connsiteX16" fmla="*/ 1397770 w 3084946"/>
              <a:gd name="connsiteY16" fmla="*/ 1742594 h 1785745"/>
              <a:gd name="connsiteX17" fmla="*/ 1456267 w 3084946"/>
              <a:gd name="connsiteY17" fmla="*/ 1773382 h 1785745"/>
              <a:gd name="connsiteX18" fmla="*/ 1545552 w 3084946"/>
              <a:gd name="connsiteY18" fmla="*/ 1785697 h 1785745"/>
              <a:gd name="connsiteX19" fmla="*/ 1619443 w 3084946"/>
              <a:gd name="connsiteY19" fmla="*/ 1776460 h 1785745"/>
              <a:gd name="connsiteX20" fmla="*/ 1684097 w 3084946"/>
              <a:gd name="connsiteY20" fmla="*/ 1748751 h 1785745"/>
              <a:gd name="connsiteX21" fmla="*/ 1804170 w 3084946"/>
              <a:gd name="connsiteY21" fmla="*/ 1659466 h 1785745"/>
              <a:gd name="connsiteX22" fmla="*/ 1915007 w 3084946"/>
              <a:gd name="connsiteY22" fmla="*/ 1539394 h 1785745"/>
              <a:gd name="connsiteX23" fmla="*/ 2053552 w 3084946"/>
              <a:gd name="connsiteY23" fmla="*/ 1345430 h 1785745"/>
              <a:gd name="connsiteX24" fmla="*/ 2164388 w 3084946"/>
              <a:gd name="connsiteY24" fmla="*/ 1160703 h 1785745"/>
              <a:gd name="connsiteX25" fmla="*/ 2235200 w 3084946"/>
              <a:gd name="connsiteY25" fmla="*/ 1028315 h 1785745"/>
              <a:gd name="connsiteX26" fmla="*/ 2318328 w 3084946"/>
              <a:gd name="connsiteY26" fmla="*/ 883612 h 1785745"/>
              <a:gd name="connsiteX27" fmla="*/ 2404534 w 3084946"/>
              <a:gd name="connsiteY27" fmla="*/ 735830 h 1785745"/>
              <a:gd name="connsiteX28" fmla="*/ 2466110 w 3084946"/>
              <a:gd name="connsiteY28" fmla="*/ 621915 h 1785745"/>
              <a:gd name="connsiteX29" fmla="*/ 2561552 w 3084946"/>
              <a:gd name="connsiteY29" fmla="*/ 474133 h 1785745"/>
              <a:gd name="connsiteX30" fmla="*/ 2647758 w 3084946"/>
              <a:gd name="connsiteY30" fmla="*/ 326351 h 1785745"/>
              <a:gd name="connsiteX31" fmla="*/ 2709334 w 3084946"/>
              <a:gd name="connsiteY31" fmla="*/ 246303 h 1785745"/>
              <a:gd name="connsiteX32" fmla="*/ 2773988 w 3084946"/>
              <a:gd name="connsiteY32" fmla="*/ 163176 h 1785745"/>
              <a:gd name="connsiteX33" fmla="*/ 2838643 w 3084946"/>
              <a:gd name="connsiteY33" fmla="*/ 104679 h 1785745"/>
              <a:gd name="connsiteX34" fmla="*/ 2909455 w 3084946"/>
              <a:gd name="connsiteY34" fmla="*/ 61576 h 1785745"/>
              <a:gd name="connsiteX35" fmla="*/ 2989503 w 3084946"/>
              <a:gd name="connsiteY35" fmla="*/ 18473 h 1785745"/>
              <a:gd name="connsiteX36" fmla="*/ 3048000 w 3084946"/>
              <a:gd name="connsiteY36" fmla="*/ 6157 h 1785745"/>
              <a:gd name="connsiteX37" fmla="*/ 3084946 w 3084946"/>
              <a:gd name="connsiteY37" fmla="*/ 6157 h 178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84946" h="1785745">
                <a:moveTo>
                  <a:pt x="0" y="0"/>
                </a:moveTo>
                <a:cubicBezTo>
                  <a:pt x="20782" y="2565"/>
                  <a:pt x="41564" y="5131"/>
                  <a:pt x="58497" y="9236"/>
                </a:cubicBezTo>
                <a:cubicBezTo>
                  <a:pt x="75430" y="13341"/>
                  <a:pt x="101600" y="24630"/>
                  <a:pt x="101600" y="24630"/>
                </a:cubicBezTo>
                <a:cubicBezTo>
                  <a:pt x="121099" y="31814"/>
                  <a:pt x="143677" y="30788"/>
                  <a:pt x="175491" y="52339"/>
                </a:cubicBezTo>
                <a:cubicBezTo>
                  <a:pt x="207305" y="73891"/>
                  <a:pt x="264776" y="129309"/>
                  <a:pt x="292485" y="153939"/>
                </a:cubicBezTo>
                <a:cubicBezTo>
                  <a:pt x="320194" y="178569"/>
                  <a:pt x="322760" y="178056"/>
                  <a:pt x="341746" y="200121"/>
                </a:cubicBezTo>
                <a:cubicBezTo>
                  <a:pt x="360732" y="222186"/>
                  <a:pt x="376638" y="244763"/>
                  <a:pt x="406400" y="286327"/>
                </a:cubicBezTo>
                <a:cubicBezTo>
                  <a:pt x="436162" y="327891"/>
                  <a:pt x="482857" y="391006"/>
                  <a:pt x="520316" y="449503"/>
                </a:cubicBezTo>
                <a:cubicBezTo>
                  <a:pt x="557775" y="508000"/>
                  <a:pt x="597285" y="578812"/>
                  <a:pt x="631152" y="637309"/>
                </a:cubicBezTo>
                <a:cubicBezTo>
                  <a:pt x="665019" y="695806"/>
                  <a:pt x="688623" y="737883"/>
                  <a:pt x="723516" y="800485"/>
                </a:cubicBezTo>
                <a:cubicBezTo>
                  <a:pt x="758409" y="863087"/>
                  <a:pt x="802538" y="946214"/>
                  <a:pt x="840510" y="1012921"/>
                </a:cubicBezTo>
                <a:cubicBezTo>
                  <a:pt x="878482" y="1079628"/>
                  <a:pt x="914914" y="1139664"/>
                  <a:pt x="951346" y="1200727"/>
                </a:cubicBezTo>
                <a:cubicBezTo>
                  <a:pt x="987778" y="1261790"/>
                  <a:pt x="1025750" y="1328497"/>
                  <a:pt x="1059103" y="1379297"/>
                </a:cubicBezTo>
                <a:cubicBezTo>
                  <a:pt x="1092456" y="1430097"/>
                  <a:pt x="1151467" y="1505527"/>
                  <a:pt x="1151467" y="1505527"/>
                </a:cubicBezTo>
                <a:cubicBezTo>
                  <a:pt x="1176611" y="1539907"/>
                  <a:pt x="1187899" y="1559406"/>
                  <a:pt x="1209964" y="1585576"/>
                </a:cubicBezTo>
                <a:cubicBezTo>
                  <a:pt x="1232029" y="1611746"/>
                  <a:pt x="1252554" y="1636375"/>
                  <a:pt x="1283855" y="1662545"/>
                </a:cubicBezTo>
                <a:cubicBezTo>
                  <a:pt x="1315156" y="1688715"/>
                  <a:pt x="1369035" y="1724121"/>
                  <a:pt x="1397770" y="1742594"/>
                </a:cubicBezTo>
                <a:cubicBezTo>
                  <a:pt x="1426505" y="1761067"/>
                  <a:pt x="1431637" y="1766198"/>
                  <a:pt x="1456267" y="1773382"/>
                </a:cubicBezTo>
                <a:cubicBezTo>
                  <a:pt x="1480897" y="1780566"/>
                  <a:pt x="1518356" y="1785184"/>
                  <a:pt x="1545552" y="1785697"/>
                </a:cubicBezTo>
                <a:cubicBezTo>
                  <a:pt x="1572748" y="1786210"/>
                  <a:pt x="1596352" y="1782618"/>
                  <a:pt x="1619443" y="1776460"/>
                </a:cubicBezTo>
                <a:cubicBezTo>
                  <a:pt x="1642534" y="1770302"/>
                  <a:pt x="1653309" y="1768250"/>
                  <a:pt x="1684097" y="1748751"/>
                </a:cubicBezTo>
                <a:cubicBezTo>
                  <a:pt x="1714885" y="1729252"/>
                  <a:pt x="1765685" y="1694359"/>
                  <a:pt x="1804170" y="1659466"/>
                </a:cubicBezTo>
                <a:cubicBezTo>
                  <a:pt x="1842655" y="1624573"/>
                  <a:pt x="1873443" y="1591733"/>
                  <a:pt x="1915007" y="1539394"/>
                </a:cubicBezTo>
                <a:cubicBezTo>
                  <a:pt x="1956571" y="1487055"/>
                  <a:pt x="2011989" y="1408545"/>
                  <a:pt x="2053552" y="1345430"/>
                </a:cubicBezTo>
                <a:cubicBezTo>
                  <a:pt x="2095115" y="1282315"/>
                  <a:pt x="2134113" y="1213555"/>
                  <a:pt x="2164388" y="1160703"/>
                </a:cubicBezTo>
                <a:cubicBezTo>
                  <a:pt x="2194663" y="1107851"/>
                  <a:pt x="2209543" y="1074497"/>
                  <a:pt x="2235200" y="1028315"/>
                </a:cubicBezTo>
                <a:cubicBezTo>
                  <a:pt x="2260857" y="982133"/>
                  <a:pt x="2290106" y="932360"/>
                  <a:pt x="2318328" y="883612"/>
                </a:cubicBezTo>
                <a:cubicBezTo>
                  <a:pt x="2346550" y="834865"/>
                  <a:pt x="2379904" y="779446"/>
                  <a:pt x="2404534" y="735830"/>
                </a:cubicBezTo>
                <a:cubicBezTo>
                  <a:pt x="2429164" y="692214"/>
                  <a:pt x="2439940" y="665531"/>
                  <a:pt x="2466110" y="621915"/>
                </a:cubicBezTo>
                <a:cubicBezTo>
                  <a:pt x="2492280" y="578299"/>
                  <a:pt x="2531277" y="523394"/>
                  <a:pt x="2561552" y="474133"/>
                </a:cubicBezTo>
                <a:cubicBezTo>
                  <a:pt x="2591827" y="424872"/>
                  <a:pt x="2623128" y="364323"/>
                  <a:pt x="2647758" y="326351"/>
                </a:cubicBezTo>
                <a:cubicBezTo>
                  <a:pt x="2672388" y="288379"/>
                  <a:pt x="2709334" y="246303"/>
                  <a:pt x="2709334" y="246303"/>
                </a:cubicBezTo>
                <a:cubicBezTo>
                  <a:pt x="2730372" y="219107"/>
                  <a:pt x="2752437" y="186780"/>
                  <a:pt x="2773988" y="163176"/>
                </a:cubicBezTo>
                <a:cubicBezTo>
                  <a:pt x="2795540" y="139572"/>
                  <a:pt x="2816065" y="121612"/>
                  <a:pt x="2838643" y="104679"/>
                </a:cubicBezTo>
                <a:cubicBezTo>
                  <a:pt x="2861221" y="87746"/>
                  <a:pt x="2884312" y="75944"/>
                  <a:pt x="2909455" y="61576"/>
                </a:cubicBezTo>
                <a:cubicBezTo>
                  <a:pt x="2934598" y="47208"/>
                  <a:pt x="2966412" y="27709"/>
                  <a:pt x="2989503" y="18473"/>
                </a:cubicBezTo>
                <a:cubicBezTo>
                  <a:pt x="3012594" y="9237"/>
                  <a:pt x="3032093" y="8210"/>
                  <a:pt x="3048000" y="6157"/>
                </a:cubicBezTo>
                <a:cubicBezTo>
                  <a:pt x="3063907" y="4104"/>
                  <a:pt x="3074426" y="5130"/>
                  <a:pt x="3084946" y="6157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9B5091D-308C-4974-B1C0-C74E03F26156}"/>
                  </a:ext>
                </a:extLst>
              </p:cNvPr>
              <p:cNvSpPr txBox="1"/>
              <p:nvPr/>
            </p:nvSpPr>
            <p:spPr>
              <a:xfrm>
                <a:off x="4640096" y="2141717"/>
                <a:ext cx="10961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shift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9B5091D-308C-4974-B1C0-C74E03F26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096" y="2141717"/>
                <a:ext cx="1096115" cy="646331"/>
              </a:xfrm>
              <a:prstGeom prst="rect">
                <a:avLst/>
              </a:prstGeom>
              <a:blipFill>
                <a:blip r:embed="rId9"/>
                <a:stretch>
                  <a:fillRect l="-4444" t="-4717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96C19128-904E-4F1E-99F7-53A7F3044B96}"/>
              </a:ext>
            </a:extLst>
          </p:cNvPr>
          <p:cNvSpPr/>
          <p:nvPr/>
        </p:nvSpPr>
        <p:spPr>
          <a:xfrm>
            <a:off x="836579" y="2190352"/>
            <a:ext cx="2613369" cy="294191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10FE85-06DF-4156-BF60-C6F73CCC8535}"/>
              </a:ext>
            </a:extLst>
          </p:cNvPr>
          <p:cNvSpPr/>
          <p:nvPr/>
        </p:nvSpPr>
        <p:spPr>
          <a:xfrm>
            <a:off x="5025966" y="2702678"/>
            <a:ext cx="2613369" cy="294191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C5CA70B-B1BF-4F1E-B181-0528F43503B1}"/>
              </a:ext>
            </a:extLst>
          </p:cNvPr>
          <p:cNvCxnSpPr>
            <a:cxnSpLocks/>
          </p:cNvCxnSpPr>
          <p:nvPr/>
        </p:nvCxnSpPr>
        <p:spPr>
          <a:xfrm flipH="1" flipV="1">
            <a:off x="3784847" y="3070422"/>
            <a:ext cx="1547192" cy="662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EB43F0-5CD3-4FC7-929C-9FBC699FAE96}"/>
                  </a:ext>
                </a:extLst>
              </p:cNvPr>
              <p:cNvSpPr txBox="1"/>
              <p:nvPr/>
            </p:nvSpPr>
            <p:spPr>
              <a:xfrm>
                <a:off x="4806724" y="3846608"/>
                <a:ext cx="30788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EB43F0-5CD3-4FC7-929C-9FBC699FA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724" y="3846608"/>
                <a:ext cx="307880" cy="564770"/>
              </a:xfrm>
              <a:prstGeom prst="rect">
                <a:avLst/>
              </a:prstGeom>
              <a:blipFill>
                <a:blip r:embed="rId10"/>
                <a:stretch>
                  <a:fillRect r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5CC82C-0B56-46D2-9569-6708FD06CE13}"/>
                  </a:ext>
                </a:extLst>
              </p:cNvPr>
              <p:cNvSpPr txBox="1"/>
              <p:nvPr/>
            </p:nvSpPr>
            <p:spPr>
              <a:xfrm>
                <a:off x="893884" y="5074569"/>
                <a:ext cx="3635692" cy="738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Original Brillouin zone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[−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),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New BZ half smaller.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5CC82C-0B56-46D2-9569-6708FD06C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884" y="5074569"/>
                <a:ext cx="3635692" cy="738215"/>
              </a:xfrm>
              <a:prstGeom prst="rect">
                <a:avLst/>
              </a:prstGeom>
              <a:blipFill>
                <a:blip r:embed="rId11"/>
                <a:stretch>
                  <a:fillRect l="-1510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BB0077-5750-4FD5-A988-A135E9537EF4}"/>
              </a:ext>
            </a:extLst>
          </p:cNvPr>
          <p:cNvCxnSpPr>
            <a:cxnSpLocks/>
          </p:cNvCxnSpPr>
          <p:nvPr/>
        </p:nvCxnSpPr>
        <p:spPr>
          <a:xfrm flipV="1">
            <a:off x="2629375" y="3613007"/>
            <a:ext cx="3361439" cy="33160"/>
          </a:xfrm>
          <a:prstGeom prst="line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612A26-6EB9-4E07-BEE4-5C0D5AFD24F6}"/>
              </a:ext>
            </a:extLst>
          </p:cNvPr>
          <p:cNvCxnSpPr>
            <a:cxnSpLocks/>
          </p:cNvCxnSpPr>
          <p:nvPr/>
        </p:nvCxnSpPr>
        <p:spPr>
          <a:xfrm flipH="1" flipV="1">
            <a:off x="3275766" y="3320098"/>
            <a:ext cx="1547192" cy="6624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09DC301-BE4A-4DB6-A75E-CE9BEAAD5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62192"/>
              </p:ext>
            </p:extLst>
          </p:nvPr>
        </p:nvGraphicFramePr>
        <p:xfrm>
          <a:off x="5373591" y="5121558"/>
          <a:ext cx="3743571" cy="168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14600" imgH="1130040" progId="Equation.DSMT4">
                  <p:embed/>
                </p:oleObj>
              </mc:Choice>
              <mc:Fallback>
                <p:oleObj name="Equation" r:id="rId12" imgW="251460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73591" y="5121558"/>
                        <a:ext cx="3743571" cy="1682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12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A07EC6-A09E-4259-A6BD-8B3813A2879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Gapped band structure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A07EC6-A09E-4259-A6BD-8B3813A287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3091" t="-1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F1E3FD2-5EB5-4323-9009-F4DA512F423B}"/>
              </a:ext>
            </a:extLst>
          </p:cNvPr>
          <p:cNvSpPr/>
          <p:nvPr/>
        </p:nvSpPr>
        <p:spPr>
          <a:xfrm>
            <a:off x="1396721" y="2130251"/>
            <a:ext cx="6345534" cy="1511602"/>
          </a:xfrm>
          <a:custGeom>
            <a:avLst/>
            <a:gdLst>
              <a:gd name="connsiteX0" fmla="*/ 0 w 6345534"/>
              <a:gd name="connsiteY0" fmla="*/ 1507252 h 1511602"/>
              <a:gd name="connsiteX1" fmla="*/ 90435 w 6345534"/>
              <a:gd name="connsiteY1" fmla="*/ 1507252 h 1511602"/>
              <a:gd name="connsiteX2" fmla="*/ 211015 w 6345534"/>
              <a:gd name="connsiteY2" fmla="*/ 1462035 h 1511602"/>
              <a:gd name="connsiteX3" fmla="*/ 316523 w 6345534"/>
              <a:gd name="connsiteY3" fmla="*/ 1411793 h 1511602"/>
              <a:gd name="connsiteX4" fmla="*/ 527538 w 6345534"/>
              <a:gd name="connsiteY4" fmla="*/ 1281164 h 1511602"/>
              <a:gd name="connsiteX5" fmla="*/ 728505 w 6345534"/>
              <a:gd name="connsiteY5" fmla="*/ 1125415 h 1511602"/>
              <a:gd name="connsiteX6" fmla="*/ 969666 w 6345534"/>
              <a:gd name="connsiteY6" fmla="*/ 949569 h 1511602"/>
              <a:gd name="connsiteX7" fmla="*/ 1235947 w 6345534"/>
              <a:gd name="connsiteY7" fmla="*/ 748602 h 1511602"/>
              <a:gd name="connsiteX8" fmla="*/ 1477108 w 6345534"/>
              <a:gd name="connsiteY8" fmla="*/ 582804 h 1511602"/>
              <a:gd name="connsiteX9" fmla="*/ 1663002 w 6345534"/>
              <a:gd name="connsiteY9" fmla="*/ 467248 h 1511602"/>
              <a:gd name="connsiteX10" fmla="*/ 1874017 w 6345534"/>
              <a:gd name="connsiteY10" fmla="*/ 346668 h 1511602"/>
              <a:gd name="connsiteX11" fmla="*/ 2085033 w 6345534"/>
              <a:gd name="connsiteY11" fmla="*/ 251208 h 1511602"/>
              <a:gd name="connsiteX12" fmla="*/ 2296048 w 6345534"/>
              <a:gd name="connsiteY12" fmla="*/ 175846 h 1511602"/>
              <a:gd name="connsiteX13" fmla="*/ 2552281 w 6345534"/>
              <a:gd name="connsiteY13" fmla="*/ 80386 h 1511602"/>
              <a:gd name="connsiteX14" fmla="*/ 2778369 w 6345534"/>
              <a:gd name="connsiteY14" fmla="*/ 30145 h 1511602"/>
              <a:gd name="connsiteX15" fmla="*/ 2929094 w 6345534"/>
              <a:gd name="connsiteY15" fmla="*/ 10048 h 1511602"/>
              <a:gd name="connsiteX16" fmla="*/ 3170255 w 6345534"/>
              <a:gd name="connsiteY16" fmla="*/ 0 h 1511602"/>
              <a:gd name="connsiteX17" fmla="*/ 3406391 w 6345534"/>
              <a:gd name="connsiteY17" fmla="*/ 10048 h 1511602"/>
              <a:gd name="connsiteX18" fmla="*/ 3632479 w 6345534"/>
              <a:gd name="connsiteY18" fmla="*/ 50241 h 1511602"/>
              <a:gd name="connsiteX19" fmla="*/ 3918857 w 6345534"/>
              <a:gd name="connsiteY19" fmla="*/ 120580 h 1511602"/>
              <a:gd name="connsiteX20" fmla="*/ 4330839 w 6345534"/>
              <a:gd name="connsiteY20" fmla="*/ 281353 h 1511602"/>
              <a:gd name="connsiteX21" fmla="*/ 4642338 w 6345534"/>
              <a:gd name="connsiteY21" fmla="*/ 452175 h 1511602"/>
              <a:gd name="connsiteX22" fmla="*/ 4813160 w 6345534"/>
              <a:gd name="connsiteY22" fmla="*/ 547635 h 1511602"/>
              <a:gd name="connsiteX23" fmla="*/ 5024176 w 6345534"/>
              <a:gd name="connsiteY23" fmla="*/ 693336 h 1511602"/>
              <a:gd name="connsiteX24" fmla="*/ 5235191 w 6345534"/>
              <a:gd name="connsiteY24" fmla="*/ 844061 h 1511602"/>
              <a:gd name="connsiteX25" fmla="*/ 5431134 w 6345534"/>
              <a:gd name="connsiteY25" fmla="*/ 979714 h 1511602"/>
              <a:gd name="connsiteX26" fmla="*/ 5606980 w 6345534"/>
              <a:gd name="connsiteY26" fmla="*/ 1110342 h 1511602"/>
              <a:gd name="connsiteX27" fmla="*/ 5702439 w 6345534"/>
              <a:gd name="connsiteY27" fmla="*/ 1180681 h 1511602"/>
              <a:gd name="connsiteX28" fmla="*/ 5802923 w 6345534"/>
              <a:gd name="connsiteY28" fmla="*/ 1251019 h 1511602"/>
              <a:gd name="connsiteX29" fmla="*/ 5958672 w 6345534"/>
              <a:gd name="connsiteY29" fmla="*/ 1366575 h 1511602"/>
              <a:gd name="connsiteX30" fmla="*/ 6034035 w 6345534"/>
              <a:gd name="connsiteY30" fmla="*/ 1406769 h 1511602"/>
              <a:gd name="connsiteX31" fmla="*/ 6184760 w 6345534"/>
              <a:gd name="connsiteY31" fmla="*/ 1482131 h 1511602"/>
              <a:gd name="connsiteX32" fmla="*/ 6229978 w 6345534"/>
              <a:gd name="connsiteY32" fmla="*/ 1497204 h 1511602"/>
              <a:gd name="connsiteX33" fmla="*/ 6260123 w 6345534"/>
              <a:gd name="connsiteY33" fmla="*/ 1502228 h 1511602"/>
              <a:gd name="connsiteX34" fmla="*/ 6345534 w 6345534"/>
              <a:gd name="connsiteY34" fmla="*/ 1502228 h 15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345534" h="1511602">
                <a:moveTo>
                  <a:pt x="0" y="1507252"/>
                </a:moveTo>
                <a:cubicBezTo>
                  <a:pt x="27633" y="1511020"/>
                  <a:pt x="55266" y="1514788"/>
                  <a:pt x="90435" y="1507252"/>
                </a:cubicBezTo>
                <a:cubicBezTo>
                  <a:pt x="125604" y="1499716"/>
                  <a:pt x="173334" y="1477945"/>
                  <a:pt x="211015" y="1462035"/>
                </a:cubicBezTo>
                <a:cubicBezTo>
                  <a:pt x="248696" y="1446125"/>
                  <a:pt x="263769" y="1441938"/>
                  <a:pt x="316523" y="1411793"/>
                </a:cubicBezTo>
                <a:cubicBezTo>
                  <a:pt x="369277" y="1381648"/>
                  <a:pt x="458874" y="1328894"/>
                  <a:pt x="527538" y="1281164"/>
                </a:cubicBezTo>
                <a:cubicBezTo>
                  <a:pt x="596202" y="1233434"/>
                  <a:pt x="654817" y="1180681"/>
                  <a:pt x="728505" y="1125415"/>
                </a:cubicBezTo>
                <a:cubicBezTo>
                  <a:pt x="802193" y="1070149"/>
                  <a:pt x="885092" y="1012371"/>
                  <a:pt x="969666" y="949569"/>
                </a:cubicBezTo>
                <a:cubicBezTo>
                  <a:pt x="1054240" y="886767"/>
                  <a:pt x="1151373" y="809729"/>
                  <a:pt x="1235947" y="748602"/>
                </a:cubicBezTo>
                <a:cubicBezTo>
                  <a:pt x="1320521" y="687475"/>
                  <a:pt x="1405932" y="629696"/>
                  <a:pt x="1477108" y="582804"/>
                </a:cubicBezTo>
                <a:cubicBezTo>
                  <a:pt x="1548284" y="535912"/>
                  <a:pt x="1596851" y="506604"/>
                  <a:pt x="1663002" y="467248"/>
                </a:cubicBezTo>
                <a:cubicBezTo>
                  <a:pt x="1729153" y="427892"/>
                  <a:pt x="1803679" y="382675"/>
                  <a:pt x="1874017" y="346668"/>
                </a:cubicBezTo>
                <a:cubicBezTo>
                  <a:pt x="1944356" y="310661"/>
                  <a:pt x="2014695" y="279678"/>
                  <a:pt x="2085033" y="251208"/>
                </a:cubicBezTo>
                <a:cubicBezTo>
                  <a:pt x="2155371" y="222738"/>
                  <a:pt x="2296048" y="175846"/>
                  <a:pt x="2296048" y="175846"/>
                </a:cubicBezTo>
                <a:cubicBezTo>
                  <a:pt x="2373923" y="147376"/>
                  <a:pt x="2471894" y="104669"/>
                  <a:pt x="2552281" y="80386"/>
                </a:cubicBezTo>
                <a:cubicBezTo>
                  <a:pt x="2632668" y="56103"/>
                  <a:pt x="2715567" y="41868"/>
                  <a:pt x="2778369" y="30145"/>
                </a:cubicBezTo>
                <a:cubicBezTo>
                  <a:pt x="2841171" y="18422"/>
                  <a:pt x="2863780" y="15072"/>
                  <a:pt x="2929094" y="10048"/>
                </a:cubicBezTo>
                <a:cubicBezTo>
                  <a:pt x="2994408" y="5024"/>
                  <a:pt x="3090706" y="0"/>
                  <a:pt x="3170255" y="0"/>
                </a:cubicBezTo>
                <a:cubicBezTo>
                  <a:pt x="3249804" y="0"/>
                  <a:pt x="3329354" y="1674"/>
                  <a:pt x="3406391" y="10048"/>
                </a:cubicBezTo>
                <a:cubicBezTo>
                  <a:pt x="3483428" y="18421"/>
                  <a:pt x="3547068" y="31819"/>
                  <a:pt x="3632479" y="50241"/>
                </a:cubicBezTo>
                <a:cubicBezTo>
                  <a:pt x="3717890" y="68663"/>
                  <a:pt x="3802464" y="82061"/>
                  <a:pt x="3918857" y="120580"/>
                </a:cubicBezTo>
                <a:cubicBezTo>
                  <a:pt x="4035250" y="159099"/>
                  <a:pt x="4210259" y="226087"/>
                  <a:pt x="4330839" y="281353"/>
                </a:cubicBezTo>
                <a:cubicBezTo>
                  <a:pt x="4451419" y="336619"/>
                  <a:pt x="4642338" y="452175"/>
                  <a:pt x="4642338" y="452175"/>
                </a:cubicBezTo>
                <a:cubicBezTo>
                  <a:pt x="4722725" y="496555"/>
                  <a:pt x="4749520" y="507441"/>
                  <a:pt x="4813160" y="547635"/>
                </a:cubicBezTo>
                <a:cubicBezTo>
                  <a:pt x="4876800" y="587828"/>
                  <a:pt x="4953837" y="643932"/>
                  <a:pt x="5024176" y="693336"/>
                </a:cubicBezTo>
                <a:cubicBezTo>
                  <a:pt x="5094515" y="742740"/>
                  <a:pt x="5167365" y="796331"/>
                  <a:pt x="5235191" y="844061"/>
                </a:cubicBezTo>
                <a:cubicBezTo>
                  <a:pt x="5303017" y="891791"/>
                  <a:pt x="5369169" y="935334"/>
                  <a:pt x="5431134" y="979714"/>
                </a:cubicBezTo>
                <a:cubicBezTo>
                  <a:pt x="5493099" y="1024094"/>
                  <a:pt x="5606980" y="1110342"/>
                  <a:pt x="5606980" y="1110342"/>
                </a:cubicBezTo>
                <a:lnTo>
                  <a:pt x="5702439" y="1180681"/>
                </a:lnTo>
                <a:cubicBezTo>
                  <a:pt x="5735096" y="1204127"/>
                  <a:pt x="5760218" y="1220037"/>
                  <a:pt x="5802923" y="1251019"/>
                </a:cubicBezTo>
                <a:cubicBezTo>
                  <a:pt x="5845629" y="1282001"/>
                  <a:pt x="5920153" y="1340617"/>
                  <a:pt x="5958672" y="1366575"/>
                </a:cubicBezTo>
                <a:cubicBezTo>
                  <a:pt x="5997191" y="1392533"/>
                  <a:pt x="5996354" y="1387510"/>
                  <a:pt x="6034035" y="1406769"/>
                </a:cubicBezTo>
                <a:cubicBezTo>
                  <a:pt x="6071716" y="1426028"/>
                  <a:pt x="6152103" y="1467058"/>
                  <a:pt x="6184760" y="1482131"/>
                </a:cubicBezTo>
                <a:cubicBezTo>
                  <a:pt x="6217417" y="1497204"/>
                  <a:pt x="6217418" y="1493855"/>
                  <a:pt x="6229978" y="1497204"/>
                </a:cubicBezTo>
                <a:cubicBezTo>
                  <a:pt x="6242538" y="1500553"/>
                  <a:pt x="6240864" y="1501391"/>
                  <a:pt x="6260123" y="1502228"/>
                </a:cubicBezTo>
                <a:cubicBezTo>
                  <a:pt x="6279382" y="1503065"/>
                  <a:pt x="6312458" y="1502646"/>
                  <a:pt x="6345534" y="150222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5EF420D-7868-45C0-B33E-9D33E363EFD6}"/>
              </a:ext>
            </a:extLst>
          </p:cNvPr>
          <p:cNvSpPr/>
          <p:nvPr/>
        </p:nvSpPr>
        <p:spPr>
          <a:xfrm>
            <a:off x="1396721" y="4265525"/>
            <a:ext cx="6360606" cy="1528756"/>
          </a:xfrm>
          <a:custGeom>
            <a:avLst/>
            <a:gdLst>
              <a:gd name="connsiteX0" fmla="*/ 0 w 6360606"/>
              <a:gd name="connsiteY0" fmla="*/ 0 h 1528756"/>
              <a:gd name="connsiteX1" fmla="*/ 110532 w 6360606"/>
              <a:gd name="connsiteY1" fmla="*/ 25121 h 1528756"/>
              <a:gd name="connsiteX2" fmla="*/ 236136 w 6360606"/>
              <a:gd name="connsiteY2" fmla="*/ 70339 h 1528756"/>
              <a:gd name="connsiteX3" fmla="*/ 311499 w 6360606"/>
              <a:gd name="connsiteY3" fmla="*/ 115556 h 1528756"/>
              <a:gd name="connsiteX4" fmla="*/ 552659 w 6360606"/>
              <a:gd name="connsiteY4" fmla="*/ 261257 h 1528756"/>
              <a:gd name="connsiteX5" fmla="*/ 763675 w 6360606"/>
              <a:gd name="connsiteY5" fmla="*/ 422031 h 1528756"/>
              <a:gd name="connsiteX6" fmla="*/ 944545 w 6360606"/>
              <a:gd name="connsiteY6" fmla="*/ 562708 h 1528756"/>
              <a:gd name="connsiteX7" fmla="*/ 1085222 w 6360606"/>
              <a:gd name="connsiteY7" fmla="*/ 658167 h 1528756"/>
              <a:gd name="connsiteX8" fmla="*/ 1321358 w 6360606"/>
              <a:gd name="connsiteY8" fmla="*/ 813917 h 1528756"/>
              <a:gd name="connsiteX9" fmla="*/ 1537398 w 6360606"/>
              <a:gd name="connsiteY9" fmla="*/ 964642 h 1528756"/>
              <a:gd name="connsiteX10" fmla="*/ 1733341 w 6360606"/>
              <a:gd name="connsiteY10" fmla="*/ 1085222 h 1528756"/>
              <a:gd name="connsiteX11" fmla="*/ 2029767 w 6360606"/>
              <a:gd name="connsiteY11" fmla="*/ 1240972 h 1528756"/>
              <a:gd name="connsiteX12" fmla="*/ 2240782 w 6360606"/>
              <a:gd name="connsiteY12" fmla="*/ 1336431 h 1528756"/>
              <a:gd name="connsiteX13" fmla="*/ 2441749 w 6360606"/>
              <a:gd name="connsiteY13" fmla="*/ 1406770 h 1528756"/>
              <a:gd name="connsiteX14" fmla="*/ 2773345 w 6360606"/>
              <a:gd name="connsiteY14" fmla="*/ 1492180 h 1528756"/>
              <a:gd name="connsiteX15" fmla="*/ 3150158 w 6360606"/>
              <a:gd name="connsiteY15" fmla="*/ 1527350 h 1528756"/>
              <a:gd name="connsiteX16" fmla="*/ 3180303 w 6360606"/>
              <a:gd name="connsiteY16" fmla="*/ 1522326 h 1528756"/>
              <a:gd name="connsiteX17" fmla="*/ 3511899 w 6360606"/>
              <a:gd name="connsiteY17" fmla="*/ 1497205 h 1528756"/>
              <a:gd name="connsiteX18" fmla="*/ 3748035 w 6360606"/>
              <a:gd name="connsiteY18" fmla="*/ 1446963 h 1528756"/>
              <a:gd name="connsiteX19" fmla="*/ 4034413 w 6360606"/>
              <a:gd name="connsiteY19" fmla="*/ 1361552 h 1528756"/>
              <a:gd name="connsiteX20" fmla="*/ 4250453 w 6360606"/>
              <a:gd name="connsiteY20" fmla="*/ 1271117 h 1528756"/>
              <a:gd name="connsiteX21" fmla="*/ 4501661 w 6360606"/>
              <a:gd name="connsiteY21" fmla="*/ 1160585 h 1528756"/>
              <a:gd name="connsiteX22" fmla="*/ 4702628 w 6360606"/>
              <a:gd name="connsiteY22" fmla="*/ 1040005 h 1528756"/>
              <a:gd name="connsiteX23" fmla="*/ 4943789 w 6360606"/>
              <a:gd name="connsiteY23" fmla="*/ 884255 h 1528756"/>
              <a:gd name="connsiteX24" fmla="*/ 5235191 w 6360606"/>
              <a:gd name="connsiteY24" fmla="*/ 678264 h 1528756"/>
              <a:gd name="connsiteX25" fmla="*/ 5471327 w 6360606"/>
              <a:gd name="connsiteY25" fmla="*/ 502418 h 1528756"/>
              <a:gd name="connsiteX26" fmla="*/ 5647174 w 6360606"/>
              <a:gd name="connsiteY26" fmla="*/ 366765 h 1528756"/>
              <a:gd name="connsiteX27" fmla="*/ 5833068 w 6360606"/>
              <a:gd name="connsiteY27" fmla="*/ 236137 h 1528756"/>
              <a:gd name="connsiteX28" fmla="*/ 5923503 w 6360606"/>
              <a:gd name="connsiteY28" fmla="*/ 185895 h 1528756"/>
              <a:gd name="connsiteX29" fmla="*/ 6023987 w 6360606"/>
              <a:gd name="connsiteY29" fmla="*/ 110532 h 1528756"/>
              <a:gd name="connsiteX30" fmla="*/ 6104374 w 6360606"/>
              <a:gd name="connsiteY30" fmla="*/ 60290 h 1528756"/>
              <a:gd name="connsiteX31" fmla="*/ 6204857 w 6360606"/>
              <a:gd name="connsiteY31" fmla="*/ 30145 h 1528756"/>
              <a:gd name="connsiteX32" fmla="*/ 6250075 w 6360606"/>
              <a:gd name="connsiteY32" fmla="*/ 20097 h 1528756"/>
              <a:gd name="connsiteX33" fmla="*/ 6360606 w 6360606"/>
              <a:gd name="connsiteY33" fmla="*/ 5024 h 152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360606" h="1528756">
                <a:moveTo>
                  <a:pt x="0" y="0"/>
                </a:moveTo>
                <a:cubicBezTo>
                  <a:pt x="35588" y="6699"/>
                  <a:pt x="71176" y="13398"/>
                  <a:pt x="110532" y="25121"/>
                </a:cubicBezTo>
                <a:cubicBezTo>
                  <a:pt x="149888" y="36844"/>
                  <a:pt x="202642" y="55267"/>
                  <a:pt x="236136" y="70339"/>
                </a:cubicBezTo>
                <a:cubicBezTo>
                  <a:pt x="269631" y="85412"/>
                  <a:pt x="311499" y="115556"/>
                  <a:pt x="311499" y="115556"/>
                </a:cubicBezTo>
                <a:cubicBezTo>
                  <a:pt x="364253" y="147376"/>
                  <a:pt x="477296" y="210178"/>
                  <a:pt x="552659" y="261257"/>
                </a:cubicBezTo>
                <a:cubicBezTo>
                  <a:pt x="628022" y="312336"/>
                  <a:pt x="763675" y="422031"/>
                  <a:pt x="763675" y="422031"/>
                </a:cubicBezTo>
                <a:cubicBezTo>
                  <a:pt x="828989" y="472273"/>
                  <a:pt x="890954" y="523352"/>
                  <a:pt x="944545" y="562708"/>
                </a:cubicBezTo>
                <a:cubicBezTo>
                  <a:pt x="998136" y="602064"/>
                  <a:pt x="1085222" y="658167"/>
                  <a:pt x="1085222" y="658167"/>
                </a:cubicBezTo>
                <a:lnTo>
                  <a:pt x="1321358" y="813917"/>
                </a:lnTo>
                <a:cubicBezTo>
                  <a:pt x="1396721" y="864996"/>
                  <a:pt x="1468734" y="919425"/>
                  <a:pt x="1537398" y="964642"/>
                </a:cubicBezTo>
                <a:cubicBezTo>
                  <a:pt x="1606062" y="1009859"/>
                  <a:pt x="1651280" y="1039167"/>
                  <a:pt x="1733341" y="1085222"/>
                </a:cubicBezTo>
                <a:cubicBezTo>
                  <a:pt x="1815402" y="1131277"/>
                  <a:pt x="1945194" y="1199104"/>
                  <a:pt x="2029767" y="1240972"/>
                </a:cubicBezTo>
                <a:cubicBezTo>
                  <a:pt x="2114340" y="1282840"/>
                  <a:pt x="2172118" y="1308798"/>
                  <a:pt x="2240782" y="1336431"/>
                </a:cubicBezTo>
                <a:cubicBezTo>
                  <a:pt x="2309446" y="1364064"/>
                  <a:pt x="2352989" y="1380812"/>
                  <a:pt x="2441749" y="1406770"/>
                </a:cubicBezTo>
                <a:cubicBezTo>
                  <a:pt x="2530510" y="1432728"/>
                  <a:pt x="2655277" y="1472083"/>
                  <a:pt x="2773345" y="1492180"/>
                </a:cubicBezTo>
                <a:cubicBezTo>
                  <a:pt x="2891413" y="1512277"/>
                  <a:pt x="3082332" y="1522326"/>
                  <a:pt x="3150158" y="1527350"/>
                </a:cubicBezTo>
                <a:cubicBezTo>
                  <a:pt x="3217984" y="1532374"/>
                  <a:pt x="3180303" y="1522326"/>
                  <a:pt x="3180303" y="1522326"/>
                </a:cubicBezTo>
                <a:cubicBezTo>
                  <a:pt x="3240593" y="1517302"/>
                  <a:pt x="3417277" y="1509766"/>
                  <a:pt x="3511899" y="1497205"/>
                </a:cubicBezTo>
                <a:cubicBezTo>
                  <a:pt x="3606521" y="1484644"/>
                  <a:pt x="3660949" y="1469572"/>
                  <a:pt x="3748035" y="1446963"/>
                </a:cubicBezTo>
                <a:cubicBezTo>
                  <a:pt x="3835121" y="1424354"/>
                  <a:pt x="3950677" y="1390860"/>
                  <a:pt x="4034413" y="1361552"/>
                </a:cubicBezTo>
                <a:cubicBezTo>
                  <a:pt x="4118149" y="1332244"/>
                  <a:pt x="4250453" y="1271117"/>
                  <a:pt x="4250453" y="1271117"/>
                </a:cubicBezTo>
                <a:cubicBezTo>
                  <a:pt x="4328328" y="1237623"/>
                  <a:pt x="4426299" y="1199104"/>
                  <a:pt x="4501661" y="1160585"/>
                </a:cubicBezTo>
                <a:cubicBezTo>
                  <a:pt x="4577024" y="1122066"/>
                  <a:pt x="4628940" y="1086060"/>
                  <a:pt x="4702628" y="1040005"/>
                </a:cubicBezTo>
                <a:cubicBezTo>
                  <a:pt x="4776316" y="993950"/>
                  <a:pt x="4855029" y="944545"/>
                  <a:pt x="4943789" y="884255"/>
                </a:cubicBezTo>
                <a:cubicBezTo>
                  <a:pt x="5032549" y="823965"/>
                  <a:pt x="5147268" y="741904"/>
                  <a:pt x="5235191" y="678264"/>
                </a:cubicBezTo>
                <a:cubicBezTo>
                  <a:pt x="5323114" y="614625"/>
                  <a:pt x="5402663" y="554334"/>
                  <a:pt x="5471327" y="502418"/>
                </a:cubicBezTo>
                <a:cubicBezTo>
                  <a:pt x="5539991" y="450502"/>
                  <a:pt x="5586884" y="411145"/>
                  <a:pt x="5647174" y="366765"/>
                </a:cubicBezTo>
                <a:cubicBezTo>
                  <a:pt x="5707464" y="322385"/>
                  <a:pt x="5787013" y="266282"/>
                  <a:pt x="5833068" y="236137"/>
                </a:cubicBezTo>
                <a:cubicBezTo>
                  <a:pt x="5879123" y="205992"/>
                  <a:pt x="5891683" y="206829"/>
                  <a:pt x="5923503" y="185895"/>
                </a:cubicBezTo>
                <a:cubicBezTo>
                  <a:pt x="5955323" y="164961"/>
                  <a:pt x="5993842" y="131466"/>
                  <a:pt x="6023987" y="110532"/>
                </a:cubicBezTo>
                <a:cubicBezTo>
                  <a:pt x="6054132" y="89598"/>
                  <a:pt x="6074229" y="73688"/>
                  <a:pt x="6104374" y="60290"/>
                </a:cubicBezTo>
                <a:cubicBezTo>
                  <a:pt x="6134519" y="46892"/>
                  <a:pt x="6180574" y="36844"/>
                  <a:pt x="6204857" y="30145"/>
                </a:cubicBezTo>
                <a:cubicBezTo>
                  <a:pt x="6229140" y="23446"/>
                  <a:pt x="6224117" y="24284"/>
                  <a:pt x="6250075" y="20097"/>
                </a:cubicBezTo>
                <a:cubicBezTo>
                  <a:pt x="6276033" y="15910"/>
                  <a:pt x="6318319" y="10467"/>
                  <a:pt x="6360606" y="50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65FA0B-A7A2-426A-A4F8-7BFBF643FAE5}"/>
              </a:ext>
            </a:extLst>
          </p:cNvPr>
          <p:cNvCxnSpPr>
            <a:cxnSpLocks/>
          </p:cNvCxnSpPr>
          <p:nvPr/>
        </p:nvCxnSpPr>
        <p:spPr>
          <a:xfrm>
            <a:off x="1262896" y="3954299"/>
            <a:ext cx="6618208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53D5BB-9CCA-4216-B304-DDA7BD067032}"/>
              </a:ext>
            </a:extLst>
          </p:cNvPr>
          <p:cNvCxnSpPr>
            <a:cxnSpLocks/>
          </p:cNvCxnSpPr>
          <p:nvPr/>
        </p:nvCxnSpPr>
        <p:spPr>
          <a:xfrm flipV="1">
            <a:off x="4572000" y="1763059"/>
            <a:ext cx="0" cy="424275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DA51904-841E-4937-8A44-F0D1FC2B88EA}"/>
              </a:ext>
            </a:extLst>
          </p:cNvPr>
          <p:cNvCxnSpPr/>
          <p:nvPr/>
        </p:nvCxnSpPr>
        <p:spPr>
          <a:xfrm>
            <a:off x="7751351" y="3789075"/>
            <a:ext cx="0" cy="322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D85C50-64A3-4E81-AE60-AC56EE082CC8}"/>
              </a:ext>
            </a:extLst>
          </p:cNvPr>
          <p:cNvCxnSpPr/>
          <p:nvPr/>
        </p:nvCxnSpPr>
        <p:spPr>
          <a:xfrm>
            <a:off x="1407301" y="3780113"/>
            <a:ext cx="0" cy="322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602A053-3872-4B99-BC39-38C3B7D23FC1}"/>
              </a:ext>
            </a:extLst>
          </p:cNvPr>
          <p:cNvCxnSpPr>
            <a:cxnSpLocks/>
          </p:cNvCxnSpPr>
          <p:nvPr/>
        </p:nvCxnSpPr>
        <p:spPr>
          <a:xfrm>
            <a:off x="1143000" y="3632328"/>
            <a:ext cx="0" cy="642722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CA7C1BE-355C-41E1-B095-7433D898F6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98764"/>
              </p:ext>
            </p:extLst>
          </p:nvPr>
        </p:nvGraphicFramePr>
        <p:xfrm>
          <a:off x="336549" y="3665538"/>
          <a:ext cx="731067" cy="55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431640" progId="Equation.DSMT4">
                  <p:embed/>
                </p:oleObj>
              </mc:Choice>
              <mc:Fallback>
                <p:oleObj name="Equation" r:id="rId5" imgW="571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49" y="3665538"/>
                        <a:ext cx="731067" cy="55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91941E-579D-4C9A-892B-3B65104E985E}"/>
                  </a:ext>
                </a:extLst>
              </p:cNvPr>
              <p:cNvSpPr txBox="1"/>
              <p:nvPr/>
            </p:nvSpPr>
            <p:spPr>
              <a:xfrm>
                <a:off x="7559449" y="4322858"/>
                <a:ext cx="30788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91941E-579D-4C9A-892B-3B65104E9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449" y="4322858"/>
                <a:ext cx="307880" cy="564770"/>
              </a:xfrm>
              <a:prstGeom prst="rect">
                <a:avLst/>
              </a:prstGeom>
              <a:blipFill>
                <a:blip r:embed="rId7"/>
                <a:stretch>
                  <a:fillRect r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58B23D-4F55-4A35-8E5C-8F3940723B3B}"/>
                  </a:ext>
                </a:extLst>
              </p:cNvPr>
              <p:cNvSpPr txBox="1"/>
              <p:nvPr/>
            </p:nvSpPr>
            <p:spPr>
              <a:xfrm>
                <a:off x="987198" y="4332383"/>
                <a:ext cx="498702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58B23D-4F55-4A35-8E5C-8F3940723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198" y="4332383"/>
                <a:ext cx="498702" cy="564770"/>
              </a:xfrm>
              <a:prstGeom prst="rect">
                <a:avLst/>
              </a:prstGeom>
              <a:blipFill>
                <a:blip r:embed="rId8"/>
                <a:stretch>
                  <a:fillRect r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05B191-E843-4249-B5ED-4B6D5AD53417}"/>
                  </a:ext>
                </a:extLst>
              </p:cNvPr>
              <p:cNvSpPr txBox="1"/>
              <p:nvPr/>
            </p:nvSpPr>
            <p:spPr>
              <a:xfrm>
                <a:off x="3577903" y="5712856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05B191-E843-4249-B5ED-4B6D5AD53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903" y="5712856"/>
                <a:ext cx="451831" cy="369332"/>
              </a:xfrm>
              <a:prstGeom prst="rect">
                <a:avLst/>
              </a:prstGeom>
              <a:blipFill>
                <a:blip r:embed="rId9"/>
                <a:stretch>
                  <a:fillRect r="-39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0AB55C-3E3D-4DB1-826C-43E6C49F92C9}"/>
                  </a:ext>
                </a:extLst>
              </p:cNvPr>
              <p:cNvSpPr txBox="1"/>
              <p:nvPr/>
            </p:nvSpPr>
            <p:spPr>
              <a:xfrm>
                <a:off x="3425503" y="1845706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0AB55C-3E3D-4DB1-826C-43E6C49F9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503" y="1845706"/>
                <a:ext cx="451831" cy="369332"/>
              </a:xfrm>
              <a:prstGeom prst="rect">
                <a:avLst/>
              </a:prstGeom>
              <a:blipFill>
                <a:blip r:embed="rId10"/>
                <a:stretch>
                  <a:fillRect r="-39189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B3609C-A831-4E7A-A69D-F6A51EC3158D}"/>
                  </a:ext>
                </a:extLst>
              </p:cNvPr>
              <p:cNvSpPr txBox="1"/>
              <p:nvPr/>
            </p:nvSpPr>
            <p:spPr>
              <a:xfrm>
                <a:off x="4403310" y="1256902"/>
                <a:ext cx="3348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B3609C-A831-4E7A-A69D-F6A51EC31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10" y="1256902"/>
                <a:ext cx="334841" cy="369332"/>
              </a:xfrm>
              <a:prstGeom prst="rect">
                <a:avLst/>
              </a:prstGeom>
              <a:blipFill>
                <a:blip r:embed="rId11"/>
                <a:stretch>
                  <a:fillRect r="-9091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571E6292-2E8A-4AF1-824A-6EBA9D871B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499404"/>
              </p:ext>
            </p:extLst>
          </p:nvPr>
        </p:nvGraphicFramePr>
        <p:xfrm>
          <a:off x="5495925" y="5851525"/>
          <a:ext cx="355282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49360" imgH="609480" progId="Equation.DSMT4">
                  <p:embed/>
                </p:oleObj>
              </mc:Choice>
              <mc:Fallback>
                <p:oleObj name="Equation" r:id="rId12" imgW="2349360" imgH="609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63E3916-F5C6-4008-B9D7-ADD2C4EF39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95925" y="5851525"/>
                        <a:ext cx="3552825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24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9B2F-13C8-43A2-9B4D-9BE15D7C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8"/>
            <a:ext cx="7886700" cy="1325563"/>
          </a:xfrm>
        </p:spPr>
        <p:txBody>
          <a:bodyPr/>
          <a:lstStyle/>
          <a:p>
            <a:r>
              <a:rPr lang="en-US" dirty="0"/>
              <a:t>Density of states in 1D system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26E9A60-519B-453E-830F-C01DE6355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349129"/>
              </p:ext>
            </p:extLst>
          </p:nvPr>
        </p:nvGraphicFramePr>
        <p:xfrm>
          <a:off x="495418" y="1878056"/>
          <a:ext cx="4743030" cy="359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2336760" progId="Equation.DSMT4">
                  <p:embed/>
                </p:oleObj>
              </mc:Choice>
              <mc:Fallback>
                <p:oleObj name="Equation" r:id="rId2" imgW="308592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5418" y="1878056"/>
                        <a:ext cx="4743030" cy="3591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845ADA1-D699-422D-8AB7-FDF67D2B2B4F}"/>
              </a:ext>
            </a:extLst>
          </p:cNvPr>
          <p:cNvSpPr/>
          <p:nvPr/>
        </p:nvSpPr>
        <p:spPr>
          <a:xfrm>
            <a:off x="6268031" y="3913496"/>
            <a:ext cx="2337179" cy="1617259"/>
          </a:xfrm>
          <a:custGeom>
            <a:avLst/>
            <a:gdLst>
              <a:gd name="connsiteX0" fmla="*/ 0 w 2337179"/>
              <a:gd name="connsiteY0" fmla="*/ 3411 h 1617259"/>
              <a:gd name="connsiteX1" fmla="*/ 2337179 w 2337179"/>
              <a:gd name="connsiteY1" fmla="*/ 0 h 1617259"/>
              <a:gd name="connsiteX2" fmla="*/ 1897039 w 2337179"/>
              <a:gd name="connsiteY2" fmla="*/ 13647 h 1617259"/>
              <a:gd name="connsiteX3" fmla="*/ 1545609 w 2337179"/>
              <a:gd name="connsiteY3" fmla="*/ 20471 h 1617259"/>
              <a:gd name="connsiteX4" fmla="*/ 1207827 w 2337179"/>
              <a:gd name="connsiteY4" fmla="*/ 27295 h 1617259"/>
              <a:gd name="connsiteX5" fmla="*/ 934872 w 2337179"/>
              <a:gd name="connsiteY5" fmla="*/ 44355 h 1617259"/>
              <a:gd name="connsiteX6" fmla="*/ 808630 w 2337179"/>
              <a:gd name="connsiteY6" fmla="*/ 68238 h 1617259"/>
              <a:gd name="connsiteX7" fmla="*/ 706272 w 2337179"/>
              <a:gd name="connsiteY7" fmla="*/ 88710 h 1617259"/>
              <a:gd name="connsiteX8" fmla="*/ 634621 w 2337179"/>
              <a:gd name="connsiteY8" fmla="*/ 105770 h 1617259"/>
              <a:gd name="connsiteX9" fmla="*/ 545911 w 2337179"/>
              <a:gd name="connsiteY9" fmla="*/ 150125 h 1617259"/>
              <a:gd name="connsiteX10" fmla="*/ 515203 w 2337179"/>
              <a:gd name="connsiteY10" fmla="*/ 197892 h 1617259"/>
              <a:gd name="connsiteX11" fmla="*/ 464024 w 2337179"/>
              <a:gd name="connsiteY11" fmla="*/ 272955 h 1617259"/>
              <a:gd name="connsiteX12" fmla="*/ 443552 w 2337179"/>
              <a:gd name="connsiteY12" fmla="*/ 351429 h 1617259"/>
              <a:gd name="connsiteX13" fmla="*/ 429905 w 2337179"/>
              <a:gd name="connsiteY13" fmla="*/ 443552 h 1617259"/>
              <a:gd name="connsiteX14" fmla="*/ 419669 w 2337179"/>
              <a:gd name="connsiteY14" fmla="*/ 559558 h 1617259"/>
              <a:gd name="connsiteX15" fmla="*/ 423081 w 2337179"/>
              <a:gd name="connsiteY15" fmla="*/ 648268 h 1617259"/>
              <a:gd name="connsiteX16" fmla="*/ 433317 w 2337179"/>
              <a:gd name="connsiteY16" fmla="*/ 719919 h 1617259"/>
              <a:gd name="connsiteX17" fmla="*/ 443552 w 2337179"/>
              <a:gd name="connsiteY17" fmla="*/ 835925 h 1617259"/>
              <a:gd name="connsiteX18" fmla="*/ 460612 w 2337179"/>
              <a:gd name="connsiteY18" fmla="*/ 938283 h 1617259"/>
              <a:gd name="connsiteX19" fmla="*/ 487908 w 2337179"/>
              <a:gd name="connsiteY19" fmla="*/ 1026994 h 1617259"/>
              <a:gd name="connsiteX20" fmla="*/ 525439 w 2337179"/>
              <a:gd name="connsiteY20" fmla="*/ 1160059 h 1617259"/>
              <a:gd name="connsiteX21" fmla="*/ 559558 w 2337179"/>
              <a:gd name="connsiteY21" fmla="*/ 1231710 h 1617259"/>
              <a:gd name="connsiteX22" fmla="*/ 600502 w 2337179"/>
              <a:gd name="connsiteY22" fmla="*/ 1293125 h 1617259"/>
              <a:gd name="connsiteX23" fmla="*/ 658505 w 2337179"/>
              <a:gd name="connsiteY23" fmla="*/ 1347716 h 1617259"/>
              <a:gd name="connsiteX24" fmla="*/ 740391 w 2337179"/>
              <a:gd name="connsiteY24" fmla="*/ 1409131 h 1617259"/>
              <a:gd name="connsiteX25" fmla="*/ 852985 w 2337179"/>
              <a:gd name="connsiteY25" fmla="*/ 1450074 h 1617259"/>
              <a:gd name="connsiteX26" fmla="*/ 975815 w 2337179"/>
              <a:gd name="connsiteY26" fmla="*/ 1497841 h 1617259"/>
              <a:gd name="connsiteX27" fmla="*/ 1149824 w 2337179"/>
              <a:gd name="connsiteY27" fmla="*/ 1538785 h 1617259"/>
              <a:gd name="connsiteX28" fmla="*/ 1429603 w 2337179"/>
              <a:gd name="connsiteY28" fmla="*/ 1559256 h 1617259"/>
              <a:gd name="connsiteX29" fmla="*/ 1579729 w 2337179"/>
              <a:gd name="connsiteY29" fmla="*/ 1572904 h 1617259"/>
              <a:gd name="connsiteX30" fmla="*/ 1743502 w 2337179"/>
              <a:gd name="connsiteY30" fmla="*/ 1579728 h 1617259"/>
              <a:gd name="connsiteX31" fmla="*/ 1869743 w 2337179"/>
              <a:gd name="connsiteY31" fmla="*/ 1586552 h 1617259"/>
              <a:gd name="connsiteX32" fmla="*/ 2009633 w 2337179"/>
              <a:gd name="connsiteY32" fmla="*/ 1593376 h 1617259"/>
              <a:gd name="connsiteX33" fmla="*/ 2152934 w 2337179"/>
              <a:gd name="connsiteY33" fmla="*/ 1593376 h 1617259"/>
              <a:gd name="connsiteX34" fmla="*/ 2234821 w 2337179"/>
              <a:gd name="connsiteY34" fmla="*/ 1600200 h 1617259"/>
              <a:gd name="connsiteX35" fmla="*/ 2337179 w 2337179"/>
              <a:gd name="connsiteY35" fmla="*/ 1596788 h 1617259"/>
              <a:gd name="connsiteX36" fmla="*/ 0 w 2337179"/>
              <a:gd name="connsiteY36" fmla="*/ 1617259 h 1617259"/>
              <a:gd name="connsiteX37" fmla="*/ 0 w 2337179"/>
              <a:gd name="connsiteY37" fmla="*/ 3411 h 161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7179" h="1617259">
                <a:moveTo>
                  <a:pt x="0" y="3411"/>
                </a:moveTo>
                <a:lnTo>
                  <a:pt x="2337179" y="0"/>
                </a:lnTo>
                <a:lnTo>
                  <a:pt x="1897039" y="13647"/>
                </a:lnTo>
                <a:lnTo>
                  <a:pt x="1545609" y="20471"/>
                </a:lnTo>
                <a:lnTo>
                  <a:pt x="1207827" y="27295"/>
                </a:lnTo>
                <a:lnTo>
                  <a:pt x="934872" y="44355"/>
                </a:lnTo>
                <a:lnTo>
                  <a:pt x="808630" y="68238"/>
                </a:lnTo>
                <a:lnTo>
                  <a:pt x="706272" y="88710"/>
                </a:lnTo>
                <a:lnTo>
                  <a:pt x="634621" y="105770"/>
                </a:lnTo>
                <a:lnTo>
                  <a:pt x="545911" y="150125"/>
                </a:lnTo>
                <a:lnTo>
                  <a:pt x="515203" y="197892"/>
                </a:lnTo>
                <a:lnTo>
                  <a:pt x="464024" y="272955"/>
                </a:lnTo>
                <a:lnTo>
                  <a:pt x="443552" y="351429"/>
                </a:lnTo>
                <a:lnTo>
                  <a:pt x="429905" y="443552"/>
                </a:lnTo>
                <a:lnTo>
                  <a:pt x="419669" y="559558"/>
                </a:lnTo>
                <a:lnTo>
                  <a:pt x="423081" y="648268"/>
                </a:lnTo>
                <a:lnTo>
                  <a:pt x="433317" y="719919"/>
                </a:lnTo>
                <a:lnTo>
                  <a:pt x="443552" y="835925"/>
                </a:lnTo>
                <a:lnTo>
                  <a:pt x="460612" y="938283"/>
                </a:lnTo>
                <a:lnTo>
                  <a:pt x="487908" y="1026994"/>
                </a:lnTo>
                <a:lnTo>
                  <a:pt x="525439" y="1160059"/>
                </a:lnTo>
                <a:lnTo>
                  <a:pt x="559558" y="1231710"/>
                </a:lnTo>
                <a:lnTo>
                  <a:pt x="600502" y="1293125"/>
                </a:lnTo>
                <a:lnTo>
                  <a:pt x="658505" y="1347716"/>
                </a:lnTo>
                <a:lnTo>
                  <a:pt x="740391" y="1409131"/>
                </a:lnTo>
                <a:lnTo>
                  <a:pt x="852985" y="1450074"/>
                </a:lnTo>
                <a:lnTo>
                  <a:pt x="975815" y="1497841"/>
                </a:lnTo>
                <a:lnTo>
                  <a:pt x="1149824" y="1538785"/>
                </a:lnTo>
                <a:lnTo>
                  <a:pt x="1429603" y="1559256"/>
                </a:lnTo>
                <a:lnTo>
                  <a:pt x="1579729" y="1572904"/>
                </a:lnTo>
                <a:lnTo>
                  <a:pt x="1743502" y="1579728"/>
                </a:lnTo>
                <a:lnTo>
                  <a:pt x="1869743" y="1586552"/>
                </a:lnTo>
                <a:lnTo>
                  <a:pt x="2009633" y="1593376"/>
                </a:lnTo>
                <a:lnTo>
                  <a:pt x="2152934" y="1593376"/>
                </a:lnTo>
                <a:lnTo>
                  <a:pt x="2234821" y="1600200"/>
                </a:lnTo>
                <a:lnTo>
                  <a:pt x="2337179" y="1596788"/>
                </a:lnTo>
                <a:lnTo>
                  <a:pt x="0" y="1617259"/>
                </a:lnTo>
                <a:lnTo>
                  <a:pt x="0" y="3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F55656-DEAD-4E8B-92D7-0D874CDFDA68}"/>
              </a:ext>
            </a:extLst>
          </p:cNvPr>
          <p:cNvSpPr/>
          <p:nvPr/>
        </p:nvSpPr>
        <p:spPr>
          <a:xfrm flipV="1">
            <a:off x="6275512" y="1580793"/>
            <a:ext cx="2337179" cy="1617259"/>
          </a:xfrm>
          <a:custGeom>
            <a:avLst/>
            <a:gdLst>
              <a:gd name="connsiteX0" fmla="*/ 0 w 2337179"/>
              <a:gd name="connsiteY0" fmla="*/ 3411 h 1617259"/>
              <a:gd name="connsiteX1" fmla="*/ 2337179 w 2337179"/>
              <a:gd name="connsiteY1" fmla="*/ 0 h 1617259"/>
              <a:gd name="connsiteX2" fmla="*/ 1897039 w 2337179"/>
              <a:gd name="connsiteY2" fmla="*/ 13647 h 1617259"/>
              <a:gd name="connsiteX3" fmla="*/ 1545609 w 2337179"/>
              <a:gd name="connsiteY3" fmla="*/ 20471 h 1617259"/>
              <a:gd name="connsiteX4" fmla="*/ 1207827 w 2337179"/>
              <a:gd name="connsiteY4" fmla="*/ 27295 h 1617259"/>
              <a:gd name="connsiteX5" fmla="*/ 934872 w 2337179"/>
              <a:gd name="connsiteY5" fmla="*/ 44355 h 1617259"/>
              <a:gd name="connsiteX6" fmla="*/ 808630 w 2337179"/>
              <a:gd name="connsiteY6" fmla="*/ 68238 h 1617259"/>
              <a:gd name="connsiteX7" fmla="*/ 706272 w 2337179"/>
              <a:gd name="connsiteY7" fmla="*/ 88710 h 1617259"/>
              <a:gd name="connsiteX8" fmla="*/ 634621 w 2337179"/>
              <a:gd name="connsiteY8" fmla="*/ 105770 h 1617259"/>
              <a:gd name="connsiteX9" fmla="*/ 545911 w 2337179"/>
              <a:gd name="connsiteY9" fmla="*/ 150125 h 1617259"/>
              <a:gd name="connsiteX10" fmla="*/ 515203 w 2337179"/>
              <a:gd name="connsiteY10" fmla="*/ 197892 h 1617259"/>
              <a:gd name="connsiteX11" fmla="*/ 464024 w 2337179"/>
              <a:gd name="connsiteY11" fmla="*/ 272955 h 1617259"/>
              <a:gd name="connsiteX12" fmla="*/ 443552 w 2337179"/>
              <a:gd name="connsiteY12" fmla="*/ 351429 h 1617259"/>
              <a:gd name="connsiteX13" fmla="*/ 429905 w 2337179"/>
              <a:gd name="connsiteY13" fmla="*/ 443552 h 1617259"/>
              <a:gd name="connsiteX14" fmla="*/ 419669 w 2337179"/>
              <a:gd name="connsiteY14" fmla="*/ 559558 h 1617259"/>
              <a:gd name="connsiteX15" fmla="*/ 423081 w 2337179"/>
              <a:gd name="connsiteY15" fmla="*/ 648268 h 1617259"/>
              <a:gd name="connsiteX16" fmla="*/ 433317 w 2337179"/>
              <a:gd name="connsiteY16" fmla="*/ 719919 h 1617259"/>
              <a:gd name="connsiteX17" fmla="*/ 443552 w 2337179"/>
              <a:gd name="connsiteY17" fmla="*/ 835925 h 1617259"/>
              <a:gd name="connsiteX18" fmla="*/ 460612 w 2337179"/>
              <a:gd name="connsiteY18" fmla="*/ 938283 h 1617259"/>
              <a:gd name="connsiteX19" fmla="*/ 487908 w 2337179"/>
              <a:gd name="connsiteY19" fmla="*/ 1026994 h 1617259"/>
              <a:gd name="connsiteX20" fmla="*/ 525439 w 2337179"/>
              <a:gd name="connsiteY20" fmla="*/ 1160059 h 1617259"/>
              <a:gd name="connsiteX21" fmla="*/ 559558 w 2337179"/>
              <a:gd name="connsiteY21" fmla="*/ 1231710 h 1617259"/>
              <a:gd name="connsiteX22" fmla="*/ 600502 w 2337179"/>
              <a:gd name="connsiteY22" fmla="*/ 1293125 h 1617259"/>
              <a:gd name="connsiteX23" fmla="*/ 658505 w 2337179"/>
              <a:gd name="connsiteY23" fmla="*/ 1347716 h 1617259"/>
              <a:gd name="connsiteX24" fmla="*/ 740391 w 2337179"/>
              <a:gd name="connsiteY24" fmla="*/ 1409131 h 1617259"/>
              <a:gd name="connsiteX25" fmla="*/ 852985 w 2337179"/>
              <a:gd name="connsiteY25" fmla="*/ 1450074 h 1617259"/>
              <a:gd name="connsiteX26" fmla="*/ 975815 w 2337179"/>
              <a:gd name="connsiteY26" fmla="*/ 1497841 h 1617259"/>
              <a:gd name="connsiteX27" fmla="*/ 1149824 w 2337179"/>
              <a:gd name="connsiteY27" fmla="*/ 1538785 h 1617259"/>
              <a:gd name="connsiteX28" fmla="*/ 1429603 w 2337179"/>
              <a:gd name="connsiteY28" fmla="*/ 1559256 h 1617259"/>
              <a:gd name="connsiteX29" fmla="*/ 1579729 w 2337179"/>
              <a:gd name="connsiteY29" fmla="*/ 1572904 h 1617259"/>
              <a:gd name="connsiteX30" fmla="*/ 1743502 w 2337179"/>
              <a:gd name="connsiteY30" fmla="*/ 1579728 h 1617259"/>
              <a:gd name="connsiteX31" fmla="*/ 1869743 w 2337179"/>
              <a:gd name="connsiteY31" fmla="*/ 1586552 h 1617259"/>
              <a:gd name="connsiteX32" fmla="*/ 2009633 w 2337179"/>
              <a:gd name="connsiteY32" fmla="*/ 1593376 h 1617259"/>
              <a:gd name="connsiteX33" fmla="*/ 2152934 w 2337179"/>
              <a:gd name="connsiteY33" fmla="*/ 1593376 h 1617259"/>
              <a:gd name="connsiteX34" fmla="*/ 2234821 w 2337179"/>
              <a:gd name="connsiteY34" fmla="*/ 1600200 h 1617259"/>
              <a:gd name="connsiteX35" fmla="*/ 2337179 w 2337179"/>
              <a:gd name="connsiteY35" fmla="*/ 1596788 h 1617259"/>
              <a:gd name="connsiteX36" fmla="*/ 0 w 2337179"/>
              <a:gd name="connsiteY36" fmla="*/ 1617259 h 1617259"/>
              <a:gd name="connsiteX37" fmla="*/ 0 w 2337179"/>
              <a:gd name="connsiteY37" fmla="*/ 3411 h 161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7179" h="1617259">
                <a:moveTo>
                  <a:pt x="0" y="3411"/>
                </a:moveTo>
                <a:lnTo>
                  <a:pt x="2337179" y="0"/>
                </a:lnTo>
                <a:lnTo>
                  <a:pt x="1897039" y="13647"/>
                </a:lnTo>
                <a:lnTo>
                  <a:pt x="1545609" y="20471"/>
                </a:lnTo>
                <a:lnTo>
                  <a:pt x="1207827" y="27295"/>
                </a:lnTo>
                <a:lnTo>
                  <a:pt x="934872" y="44355"/>
                </a:lnTo>
                <a:lnTo>
                  <a:pt x="808630" y="68238"/>
                </a:lnTo>
                <a:lnTo>
                  <a:pt x="706272" y="88710"/>
                </a:lnTo>
                <a:lnTo>
                  <a:pt x="634621" y="105770"/>
                </a:lnTo>
                <a:lnTo>
                  <a:pt x="545911" y="150125"/>
                </a:lnTo>
                <a:lnTo>
                  <a:pt x="515203" y="197892"/>
                </a:lnTo>
                <a:lnTo>
                  <a:pt x="464024" y="272955"/>
                </a:lnTo>
                <a:lnTo>
                  <a:pt x="443552" y="351429"/>
                </a:lnTo>
                <a:lnTo>
                  <a:pt x="429905" y="443552"/>
                </a:lnTo>
                <a:lnTo>
                  <a:pt x="419669" y="559558"/>
                </a:lnTo>
                <a:lnTo>
                  <a:pt x="423081" y="648268"/>
                </a:lnTo>
                <a:lnTo>
                  <a:pt x="433317" y="719919"/>
                </a:lnTo>
                <a:lnTo>
                  <a:pt x="443552" y="835925"/>
                </a:lnTo>
                <a:lnTo>
                  <a:pt x="460612" y="938283"/>
                </a:lnTo>
                <a:lnTo>
                  <a:pt x="487908" y="1026994"/>
                </a:lnTo>
                <a:lnTo>
                  <a:pt x="525439" y="1160059"/>
                </a:lnTo>
                <a:lnTo>
                  <a:pt x="559558" y="1231710"/>
                </a:lnTo>
                <a:lnTo>
                  <a:pt x="600502" y="1293125"/>
                </a:lnTo>
                <a:lnTo>
                  <a:pt x="658505" y="1347716"/>
                </a:lnTo>
                <a:lnTo>
                  <a:pt x="740391" y="1409131"/>
                </a:lnTo>
                <a:lnTo>
                  <a:pt x="852985" y="1450074"/>
                </a:lnTo>
                <a:lnTo>
                  <a:pt x="975815" y="1497841"/>
                </a:lnTo>
                <a:lnTo>
                  <a:pt x="1149824" y="1538785"/>
                </a:lnTo>
                <a:lnTo>
                  <a:pt x="1429603" y="1559256"/>
                </a:lnTo>
                <a:lnTo>
                  <a:pt x="1579729" y="1572904"/>
                </a:lnTo>
                <a:lnTo>
                  <a:pt x="1743502" y="1579728"/>
                </a:lnTo>
                <a:lnTo>
                  <a:pt x="1869743" y="1586552"/>
                </a:lnTo>
                <a:lnTo>
                  <a:pt x="2009633" y="1593376"/>
                </a:lnTo>
                <a:lnTo>
                  <a:pt x="2152934" y="1593376"/>
                </a:lnTo>
                <a:lnTo>
                  <a:pt x="2234821" y="1600200"/>
                </a:lnTo>
                <a:lnTo>
                  <a:pt x="2337179" y="1596788"/>
                </a:lnTo>
                <a:lnTo>
                  <a:pt x="0" y="1617259"/>
                </a:lnTo>
                <a:lnTo>
                  <a:pt x="0" y="3411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26107E-0C90-47AD-84E7-DC87B646FE18}"/>
              </a:ext>
            </a:extLst>
          </p:cNvPr>
          <p:cNvCxnSpPr/>
          <p:nvPr/>
        </p:nvCxnSpPr>
        <p:spPr>
          <a:xfrm flipV="1">
            <a:off x="6268138" y="1231490"/>
            <a:ext cx="0" cy="457592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D3E650C-FBDB-45EC-8770-792C35EAF1F2}"/>
              </a:ext>
            </a:extLst>
          </p:cNvPr>
          <p:cNvCxnSpPr/>
          <p:nvPr/>
        </p:nvCxnSpPr>
        <p:spPr>
          <a:xfrm>
            <a:off x="6275512" y="3563696"/>
            <a:ext cx="280212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B8D2B7-290E-4FD8-B652-5C20DC61C2AF}"/>
                  </a:ext>
                </a:extLst>
              </p:cNvPr>
              <p:cNvSpPr txBox="1"/>
              <p:nvPr/>
            </p:nvSpPr>
            <p:spPr>
              <a:xfrm>
                <a:off x="5705061" y="1362698"/>
                <a:ext cx="268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B8D2B7-290E-4FD8-B652-5C20DC61C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061" y="1362698"/>
                <a:ext cx="268350" cy="369332"/>
              </a:xfrm>
              <a:prstGeom prst="rect">
                <a:avLst/>
              </a:prstGeom>
              <a:blipFill>
                <a:blip r:embed="rId5"/>
                <a:stretch>
                  <a:fillRect r="-70455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BE3D73-A4DA-40AB-93ED-8FE03A225041}"/>
                  </a:ext>
                </a:extLst>
              </p:cNvPr>
              <p:cNvSpPr txBox="1"/>
              <p:nvPr/>
            </p:nvSpPr>
            <p:spPr>
              <a:xfrm>
                <a:off x="5549352" y="5321781"/>
                <a:ext cx="268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BE3D73-A4DA-40AB-93ED-8FE03A225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52" y="5321781"/>
                <a:ext cx="268350" cy="369332"/>
              </a:xfrm>
              <a:prstGeom prst="rect">
                <a:avLst/>
              </a:prstGeom>
              <a:blipFill>
                <a:blip r:embed="rId6"/>
                <a:stretch>
                  <a:fillRect r="-1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E7177D-41FB-4FC6-8B71-D18B6257D803}"/>
                  </a:ext>
                </a:extLst>
              </p:cNvPr>
              <p:cNvSpPr txBox="1"/>
              <p:nvPr/>
            </p:nvSpPr>
            <p:spPr>
              <a:xfrm>
                <a:off x="5804451" y="2981739"/>
                <a:ext cx="341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E7177D-41FB-4FC6-8B71-D18B6257D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51" y="2981739"/>
                <a:ext cx="34163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519BCB-857E-4F39-A2EF-35AA9DE406DF}"/>
                  </a:ext>
                </a:extLst>
              </p:cNvPr>
              <p:cNvSpPr txBox="1"/>
              <p:nvPr/>
            </p:nvSpPr>
            <p:spPr>
              <a:xfrm>
                <a:off x="5668620" y="3720545"/>
                <a:ext cx="341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519BCB-857E-4F39-A2EF-35AA9DE40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620" y="3720545"/>
                <a:ext cx="341631" cy="369332"/>
              </a:xfrm>
              <a:prstGeom prst="rect">
                <a:avLst/>
              </a:prstGeom>
              <a:blipFill>
                <a:blip r:embed="rId8"/>
                <a:stretch>
                  <a:fillRect r="-4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573B59-12A6-4887-B02C-5BE747C91B75}"/>
                  </a:ext>
                </a:extLst>
              </p:cNvPr>
              <p:cNvSpPr txBox="1"/>
              <p:nvPr/>
            </p:nvSpPr>
            <p:spPr>
              <a:xfrm>
                <a:off x="8574568" y="3150702"/>
                <a:ext cx="420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573B59-12A6-4887-B02C-5BE747C91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568" y="3150702"/>
                <a:ext cx="420346" cy="369332"/>
              </a:xfrm>
              <a:prstGeom prst="rect">
                <a:avLst/>
              </a:prstGeom>
              <a:blipFill>
                <a:blip r:embed="rId9"/>
                <a:stretch>
                  <a:fillRect r="-5942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CB04061-3275-46E3-A94C-14D20C03D6C0}"/>
              </a:ext>
            </a:extLst>
          </p:cNvPr>
          <p:cNvSpPr txBox="1"/>
          <p:nvPr/>
        </p:nvSpPr>
        <p:spPr>
          <a:xfrm>
            <a:off x="7971181" y="4790662"/>
            <a:ext cx="146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von Hove Singularity</a:t>
            </a:r>
          </a:p>
        </p:txBody>
      </p:sp>
    </p:spTree>
    <p:extLst>
      <p:ext uri="{BB962C8B-B14F-4D97-AF65-F5344CB8AC3E}">
        <p14:creationId xmlns:p14="http://schemas.microsoft.com/office/powerpoint/2010/main" val="417640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3285-7BD8-41F4-AB6B-9D467E05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total energy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6368B35-EF8C-40D6-9F59-496A49C5AD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45962"/>
              </p:ext>
            </p:extLst>
          </p:nvPr>
        </p:nvGraphicFramePr>
        <p:xfrm>
          <a:off x="492125" y="1635125"/>
          <a:ext cx="5453063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560" imgH="2286000" progId="Equation.DSMT4">
                  <p:embed/>
                </p:oleObj>
              </mc:Choice>
              <mc:Fallback>
                <p:oleObj name="Equation" r:id="rId3" imgW="259056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125" y="1635125"/>
                        <a:ext cx="5453063" cy="481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E14B1A0-8001-482C-9CA8-6D5F7D258E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2458" y="1615245"/>
            <a:ext cx="3338494" cy="283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7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of states from the Green’s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01668"/>
              </p:ext>
            </p:extLst>
          </p:nvPr>
        </p:nvGraphicFramePr>
        <p:xfrm>
          <a:off x="785320" y="1869310"/>
          <a:ext cx="7815263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1244520" progId="Equation.DSMT4">
                  <p:embed/>
                </p:oleObj>
              </mc:Choice>
              <mc:Fallback>
                <p:oleObj name="Equation" r:id="rId2" imgW="354312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5320" y="1869310"/>
                        <a:ext cx="7815263" cy="274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4889" y="4792718"/>
            <a:ext cx="6574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the density of states  </a:t>
            </a:r>
            <a:r>
              <a:rPr lang="en-US" sz="2400" i="1" dirty="0"/>
              <a:t>D</a:t>
            </a:r>
            <a:r>
              <a:rPr lang="en-US" sz="2400" dirty="0"/>
              <a:t>(</a:t>
            </a:r>
            <a:r>
              <a:rPr lang="en-US" sz="2400" i="1" dirty="0"/>
              <a:t>E</a:t>
            </a:r>
            <a:r>
              <a:rPr lang="en-US" sz="2400" dirty="0"/>
              <a:t>) is given by the spectrum function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E</a:t>
            </a:r>
            <a:r>
              <a:rPr lang="en-US" sz="2400" dirty="0"/>
              <a:t>), and what const we need to take so that it agrees with the previous slide?</a:t>
            </a:r>
          </a:p>
        </p:txBody>
      </p:sp>
    </p:spTree>
    <p:extLst>
      <p:ext uri="{BB962C8B-B14F-4D97-AF65-F5344CB8AC3E}">
        <p14:creationId xmlns:p14="http://schemas.microsoft.com/office/powerpoint/2010/main" val="2677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CE685-3E68-4C5A-87D9-4FED6516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Peierls instability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B1AE17-3E4C-48D3-B6B3-30B114295ED9}"/>
              </a:ext>
            </a:extLst>
          </p:cNvPr>
          <p:cNvCxnSpPr/>
          <p:nvPr/>
        </p:nvCxnSpPr>
        <p:spPr>
          <a:xfrm>
            <a:off x="1213224" y="4207435"/>
            <a:ext cx="6526305" cy="0"/>
          </a:xfrm>
          <a:prstGeom prst="straightConnector1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3D38413-1C44-4803-B354-F00767F82C52}"/>
              </a:ext>
            </a:extLst>
          </p:cNvPr>
          <p:cNvCxnSpPr/>
          <p:nvPr/>
        </p:nvCxnSpPr>
        <p:spPr>
          <a:xfrm flipV="1">
            <a:off x="4153647" y="2073835"/>
            <a:ext cx="0" cy="3902636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E91B3AD-4B33-4FB0-8DCF-3F334F8C37A5}"/>
              </a:ext>
            </a:extLst>
          </p:cNvPr>
          <p:cNvSpPr/>
          <p:nvPr/>
        </p:nvSpPr>
        <p:spPr>
          <a:xfrm>
            <a:off x="2109694" y="2946400"/>
            <a:ext cx="4087906" cy="2461704"/>
          </a:xfrm>
          <a:custGeom>
            <a:avLst/>
            <a:gdLst>
              <a:gd name="connsiteX0" fmla="*/ 0 w 4087906"/>
              <a:gd name="connsiteY0" fmla="*/ 77694 h 2461704"/>
              <a:gd name="connsiteX1" fmla="*/ 77694 w 4087906"/>
              <a:gd name="connsiteY1" fmla="*/ 334682 h 2461704"/>
              <a:gd name="connsiteX2" fmla="*/ 113553 w 4087906"/>
              <a:gd name="connsiteY2" fmla="*/ 490071 h 2461704"/>
              <a:gd name="connsiteX3" fmla="*/ 179294 w 4087906"/>
              <a:gd name="connsiteY3" fmla="*/ 711200 h 2461704"/>
              <a:gd name="connsiteX4" fmla="*/ 256988 w 4087906"/>
              <a:gd name="connsiteY4" fmla="*/ 1105647 h 2461704"/>
              <a:gd name="connsiteX5" fmla="*/ 322730 w 4087906"/>
              <a:gd name="connsiteY5" fmla="*/ 1350682 h 2461704"/>
              <a:gd name="connsiteX6" fmla="*/ 388471 w 4087906"/>
              <a:gd name="connsiteY6" fmla="*/ 1655482 h 2461704"/>
              <a:gd name="connsiteX7" fmla="*/ 436282 w 4087906"/>
              <a:gd name="connsiteY7" fmla="*/ 1786965 h 2461704"/>
              <a:gd name="connsiteX8" fmla="*/ 502024 w 4087906"/>
              <a:gd name="connsiteY8" fmla="*/ 1960282 h 2461704"/>
              <a:gd name="connsiteX9" fmla="*/ 555812 w 4087906"/>
              <a:gd name="connsiteY9" fmla="*/ 2103718 h 2461704"/>
              <a:gd name="connsiteX10" fmla="*/ 597647 w 4087906"/>
              <a:gd name="connsiteY10" fmla="*/ 2211294 h 2461704"/>
              <a:gd name="connsiteX11" fmla="*/ 651435 w 4087906"/>
              <a:gd name="connsiteY11" fmla="*/ 2306918 h 2461704"/>
              <a:gd name="connsiteX12" fmla="*/ 735106 w 4087906"/>
              <a:gd name="connsiteY12" fmla="*/ 2396565 h 2461704"/>
              <a:gd name="connsiteX13" fmla="*/ 842682 w 4087906"/>
              <a:gd name="connsiteY13" fmla="*/ 2450353 h 2461704"/>
              <a:gd name="connsiteX14" fmla="*/ 956235 w 4087906"/>
              <a:gd name="connsiteY14" fmla="*/ 2420471 h 2461704"/>
              <a:gd name="connsiteX15" fmla="*/ 1081741 w 4087906"/>
              <a:gd name="connsiteY15" fmla="*/ 2330824 h 2461704"/>
              <a:gd name="connsiteX16" fmla="*/ 1237130 w 4087906"/>
              <a:gd name="connsiteY16" fmla="*/ 2151529 h 2461704"/>
              <a:gd name="connsiteX17" fmla="*/ 1332753 w 4087906"/>
              <a:gd name="connsiteY17" fmla="*/ 1990165 h 2461704"/>
              <a:gd name="connsiteX18" fmla="*/ 1470212 w 4087906"/>
              <a:gd name="connsiteY18" fmla="*/ 1775012 h 2461704"/>
              <a:gd name="connsiteX19" fmla="*/ 1619624 w 4087906"/>
              <a:gd name="connsiteY19" fmla="*/ 1577788 h 2461704"/>
              <a:gd name="connsiteX20" fmla="*/ 1703294 w 4087906"/>
              <a:gd name="connsiteY20" fmla="*/ 1488141 h 2461704"/>
              <a:gd name="connsiteX21" fmla="*/ 1810871 w 4087906"/>
              <a:gd name="connsiteY21" fmla="*/ 1380565 h 2461704"/>
              <a:gd name="connsiteX22" fmla="*/ 1888565 w 4087906"/>
              <a:gd name="connsiteY22" fmla="*/ 1332753 h 2461704"/>
              <a:gd name="connsiteX23" fmla="*/ 2043953 w 4087906"/>
              <a:gd name="connsiteY23" fmla="*/ 1267012 h 2461704"/>
              <a:gd name="connsiteX24" fmla="*/ 2169459 w 4087906"/>
              <a:gd name="connsiteY24" fmla="*/ 1308847 h 2461704"/>
              <a:gd name="connsiteX25" fmla="*/ 2294965 w 4087906"/>
              <a:gd name="connsiteY25" fmla="*/ 1374588 h 2461704"/>
              <a:gd name="connsiteX26" fmla="*/ 2486212 w 4087906"/>
              <a:gd name="connsiteY26" fmla="*/ 1565835 h 2461704"/>
              <a:gd name="connsiteX27" fmla="*/ 2581835 w 4087906"/>
              <a:gd name="connsiteY27" fmla="*/ 1673412 h 2461704"/>
              <a:gd name="connsiteX28" fmla="*/ 2635624 w 4087906"/>
              <a:gd name="connsiteY28" fmla="*/ 1769035 h 2461704"/>
              <a:gd name="connsiteX29" fmla="*/ 2779059 w 4087906"/>
              <a:gd name="connsiteY29" fmla="*/ 1996141 h 2461704"/>
              <a:gd name="connsiteX30" fmla="*/ 2916518 w 4087906"/>
              <a:gd name="connsiteY30" fmla="*/ 2181412 h 2461704"/>
              <a:gd name="connsiteX31" fmla="*/ 3000188 w 4087906"/>
              <a:gd name="connsiteY31" fmla="*/ 2300941 h 2461704"/>
              <a:gd name="connsiteX32" fmla="*/ 3089835 w 4087906"/>
              <a:gd name="connsiteY32" fmla="*/ 2390588 h 2461704"/>
              <a:gd name="connsiteX33" fmla="*/ 3173506 w 4087906"/>
              <a:gd name="connsiteY33" fmla="*/ 2450353 h 2461704"/>
              <a:gd name="connsiteX34" fmla="*/ 3275106 w 4087906"/>
              <a:gd name="connsiteY34" fmla="*/ 2456329 h 2461704"/>
              <a:gd name="connsiteX35" fmla="*/ 3412565 w 4087906"/>
              <a:gd name="connsiteY35" fmla="*/ 2390588 h 2461704"/>
              <a:gd name="connsiteX36" fmla="*/ 3502212 w 4087906"/>
              <a:gd name="connsiteY36" fmla="*/ 2277035 h 2461704"/>
              <a:gd name="connsiteX37" fmla="*/ 3591859 w 4087906"/>
              <a:gd name="connsiteY37" fmla="*/ 2061882 h 2461704"/>
              <a:gd name="connsiteX38" fmla="*/ 3675530 w 4087906"/>
              <a:gd name="connsiteY38" fmla="*/ 1828800 h 2461704"/>
              <a:gd name="connsiteX39" fmla="*/ 3741271 w 4087906"/>
              <a:gd name="connsiteY39" fmla="*/ 1595718 h 2461704"/>
              <a:gd name="connsiteX40" fmla="*/ 3860800 w 4087906"/>
              <a:gd name="connsiteY40" fmla="*/ 896471 h 2461704"/>
              <a:gd name="connsiteX41" fmla="*/ 3980330 w 4087906"/>
              <a:gd name="connsiteY41" fmla="*/ 430306 h 2461704"/>
              <a:gd name="connsiteX42" fmla="*/ 4087906 w 4087906"/>
              <a:gd name="connsiteY42" fmla="*/ 0 h 246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087906" h="2461704">
                <a:moveTo>
                  <a:pt x="0" y="77694"/>
                </a:moveTo>
                <a:cubicBezTo>
                  <a:pt x="29384" y="171823"/>
                  <a:pt x="58769" y="265953"/>
                  <a:pt x="77694" y="334682"/>
                </a:cubicBezTo>
                <a:cubicBezTo>
                  <a:pt x="96619" y="403411"/>
                  <a:pt x="96620" y="427318"/>
                  <a:pt x="113553" y="490071"/>
                </a:cubicBezTo>
                <a:cubicBezTo>
                  <a:pt x="130486" y="552824"/>
                  <a:pt x="155388" y="608604"/>
                  <a:pt x="179294" y="711200"/>
                </a:cubicBezTo>
                <a:cubicBezTo>
                  <a:pt x="203200" y="813796"/>
                  <a:pt x="233082" y="999067"/>
                  <a:pt x="256988" y="1105647"/>
                </a:cubicBezTo>
                <a:cubicBezTo>
                  <a:pt x="280894" y="1212227"/>
                  <a:pt x="300816" y="1259043"/>
                  <a:pt x="322730" y="1350682"/>
                </a:cubicBezTo>
                <a:cubicBezTo>
                  <a:pt x="344644" y="1442321"/>
                  <a:pt x="369546" y="1582768"/>
                  <a:pt x="388471" y="1655482"/>
                </a:cubicBezTo>
                <a:cubicBezTo>
                  <a:pt x="407396" y="1728196"/>
                  <a:pt x="417357" y="1736165"/>
                  <a:pt x="436282" y="1786965"/>
                </a:cubicBezTo>
                <a:cubicBezTo>
                  <a:pt x="455207" y="1837765"/>
                  <a:pt x="482102" y="1907490"/>
                  <a:pt x="502024" y="1960282"/>
                </a:cubicBezTo>
                <a:cubicBezTo>
                  <a:pt x="521946" y="2013074"/>
                  <a:pt x="539875" y="2061883"/>
                  <a:pt x="555812" y="2103718"/>
                </a:cubicBezTo>
                <a:cubicBezTo>
                  <a:pt x="571749" y="2145553"/>
                  <a:pt x="581710" y="2177427"/>
                  <a:pt x="597647" y="2211294"/>
                </a:cubicBezTo>
                <a:cubicBezTo>
                  <a:pt x="613584" y="2245161"/>
                  <a:pt x="628525" y="2276040"/>
                  <a:pt x="651435" y="2306918"/>
                </a:cubicBezTo>
                <a:cubicBezTo>
                  <a:pt x="674345" y="2337796"/>
                  <a:pt x="703232" y="2372659"/>
                  <a:pt x="735106" y="2396565"/>
                </a:cubicBezTo>
                <a:cubicBezTo>
                  <a:pt x="766980" y="2420471"/>
                  <a:pt x="805827" y="2446369"/>
                  <a:pt x="842682" y="2450353"/>
                </a:cubicBezTo>
                <a:cubicBezTo>
                  <a:pt x="879537" y="2454337"/>
                  <a:pt x="916392" y="2440393"/>
                  <a:pt x="956235" y="2420471"/>
                </a:cubicBezTo>
                <a:cubicBezTo>
                  <a:pt x="996078" y="2400550"/>
                  <a:pt x="1034925" y="2375648"/>
                  <a:pt x="1081741" y="2330824"/>
                </a:cubicBezTo>
                <a:cubicBezTo>
                  <a:pt x="1128557" y="2286000"/>
                  <a:pt x="1195295" y="2208306"/>
                  <a:pt x="1237130" y="2151529"/>
                </a:cubicBezTo>
                <a:cubicBezTo>
                  <a:pt x="1278965" y="2094753"/>
                  <a:pt x="1293906" y="2052918"/>
                  <a:pt x="1332753" y="1990165"/>
                </a:cubicBezTo>
                <a:cubicBezTo>
                  <a:pt x="1371600" y="1927412"/>
                  <a:pt x="1422400" y="1843741"/>
                  <a:pt x="1470212" y="1775012"/>
                </a:cubicBezTo>
                <a:cubicBezTo>
                  <a:pt x="1518024" y="1706283"/>
                  <a:pt x="1580777" y="1625600"/>
                  <a:pt x="1619624" y="1577788"/>
                </a:cubicBezTo>
                <a:cubicBezTo>
                  <a:pt x="1658471" y="1529976"/>
                  <a:pt x="1671420" y="1521011"/>
                  <a:pt x="1703294" y="1488141"/>
                </a:cubicBezTo>
                <a:cubicBezTo>
                  <a:pt x="1735168" y="1455271"/>
                  <a:pt x="1779993" y="1406463"/>
                  <a:pt x="1810871" y="1380565"/>
                </a:cubicBezTo>
                <a:cubicBezTo>
                  <a:pt x="1841750" y="1354667"/>
                  <a:pt x="1849718" y="1351679"/>
                  <a:pt x="1888565" y="1332753"/>
                </a:cubicBezTo>
                <a:cubicBezTo>
                  <a:pt x="1927412" y="1313828"/>
                  <a:pt x="1997137" y="1270996"/>
                  <a:pt x="2043953" y="1267012"/>
                </a:cubicBezTo>
                <a:cubicBezTo>
                  <a:pt x="2090769" y="1263028"/>
                  <a:pt x="2127624" y="1290918"/>
                  <a:pt x="2169459" y="1308847"/>
                </a:cubicBezTo>
                <a:cubicBezTo>
                  <a:pt x="2211294" y="1326776"/>
                  <a:pt x="2242173" y="1331757"/>
                  <a:pt x="2294965" y="1374588"/>
                </a:cubicBezTo>
                <a:cubicBezTo>
                  <a:pt x="2347757" y="1417419"/>
                  <a:pt x="2438400" y="1516031"/>
                  <a:pt x="2486212" y="1565835"/>
                </a:cubicBezTo>
                <a:cubicBezTo>
                  <a:pt x="2534024" y="1615639"/>
                  <a:pt x="2556933" y="1639545"/>
                  <a:pt x="2581835" y="1673412"/>
                </a:cubicBezTo>
                <a:cubicBezTo>
                  <a:pt x="2606737" y="1707279"/>
                  <a:pt x="2602753" y="1715247"/>
                  <a:pt x="2635624" y="1769035"/>
                </a:cubicBezTo>
                <a:cubicBezTo>
                  <a:pt x="2668495" y="1822823"/>
                  <a:pt x="2732243" y="1927412"/>
                  <a:pt x="2779059" y="1996141"/>
                </a:cubicBezTo>
                <a:cubicBezTo>
                  <a:pt x="2825875" y="2064871"/>
                  <a:pt x="2879663" y="2130612"/>
                  <a:pt x="2916518" y="2181412"/>
                </a:cubicBezTo>
                <a:cubicBezTo>
                  <a:pt x="2953373" y="2232212"/>
                  <a:pt x="2971302" y="2266078"/>
                  <a:pt x="3000188" y="2300941"/>
                </a:cubicBezTo>
                <a:cubicBezTo>
                  <a:pt x="3029074" y="2335804"/>
                  <a:pt x="3060949" y="2365686"/>
                  <a:pt x="3089835" y="2390588"/>
                </a:cubicBezTo>
                <a:cubicBezTo>
                  <a:pt x="3118721" y="2415490"/>
                  <a:pt x="3142628" y="2439396"/>
                  <a:pt x="3173506" y="2450353"/>
                </a:cubicBezTo>
                <a:cubicBezTo>
                  <a:pt x="3204385" y="2461310"/>
                  <a:pt x="3235263" y="2466290"/>
                  <a:pt x="3275106" y="2456329"/>
                </a:cubicBezTo>
                <a:cubicBezTo>
                  <a:pt x="3314949" y="2446368"/>
                  <a:pt x="3374714" y="2420470"/>
                  <a:pt x="3412565" y="2390588"/>
                </a:cubicBezTo>
                <a:cubicBezTo>
                  <a:pt x="3450416" y="2360706"/>
                  <a:pt x="3472330" y="2331819"/>
                  <a:pt x="3502212" y="2277035"/>
                </a:cubicBezTo>
                <a:cubicBezTo>
                  <a:pt x="3532094" y="2222251"/>
                  <a:pt x="3562973" y="2136588"/>
                  <a:pt x="3591859" y="2061882"/>
                </a:cubicBezTo>
                <a:cubicBezTo>
                  <a:pt x="3620745" y="1987176"/>
                  <a:pt x="3650628" y="1906494"/>
                  <a:pt x="3675530" y="1828800"/>
                </a:cubicBezTo>
                <a:cubicBezTo>
                  <a:pt x="3700432" y="1751106"/>
                  <a:pt x="3710393" y="1751106"/>
                  <a:pt x="3741271" y="1595718"/>
                </a:cubicBezTo>
                <a:cubicBezTo>
                  <a:pt x="3772149" y="1440330"/>
                  <a:pt x="3820957" y="1090706"/>
                  <a:pt x="3860800" y="896471"/>
                </a:cubicBezTo>
                <a:cubicBezTo>
                  <a:pt x="3900643" y="702236"/>
                  <a:pt x="3942479" y="579718"/>
                  <a:pt x="3980330" y="430306"/>
                </a:cubicBezTo>
                <a:cubicBezTo>
                  <a:pt x="4018181" y="280894"/>
                  <a:pt x="4053043" y="140447"/>
                  <a:pt x="4087906" y="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52A7CD-7084-4A7B-A30D-7C4CFAF9F15E}"/>
              </a:ext>
            </a:extLst>
          </p:cNvPr>
          <p:cNvCxnSpPr>
            <a:cxnSpLocks/>
            <a:endCxn id="11" idx="13"/>
          </p:cNvCxnSpPr>
          <p:nvPr/>
        </p:nvCxnSpPr>
        <p:spPr>
          <a:xfrm flipH="1">
            <a:off x="2952376" y="4207435"/>
            <a:ext cx="17930" cy="118931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80B8515-A429-45B6-8DC4-C310E41CA6BC}"/>
              </a:ext>
            </a:extLst>
          </p:cNvPr>
          <p:cNvCxnSpPr>
            <a:cxnSpLocks/>
          </p:cNvCxnSpPr>
          <p:nvPr/>
        </p:nvCxnSpPr>
        <p:spPr>
          <a:xfrm flipH="1">
            <a:off x="5369856" y="4210432"/>
            <a:ext cx="17930" cy="118931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94E3005-BDBB-4FAC-BE0C-2091A58166C8}"/>
              </a:ext>
            </a:extLst>
          </p:cNvPr>
          <p:cNvCxnSpPr>
            <a:stCxn id="11" idx="13"/>
            <a:endCxn id="11" idx="33"/>
          </p:cNvCxnSpPr>
          <p:nvPr/>
        </p:nvCxnSpPr>
        <p:spPr>
          <a:xfrm>
            <a:off x="2952376" y="5396753"/>
            <a:ext cx="2330824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56D755F-EE4C-42D5-B1FB-1007E5C0C1C6}"/>
                  </a:ext>
                </a:extLst>
              </p:cNvPr>
              <p:cNvSpPr txBox="1"/>
              <p:nvPr/>
            </p:nvSpPr>
            <p:spPr>
              <a:xfrm>
                <a:off x="4285129" y="1751106"/>
                <a:ext cx="17271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)/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56D755F-EE4C-42D5-B1FB-1007E5C0C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129" y="1751106"/>
                <a:ext cx="172719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4450355-685C-47EF-8BF2-28239E4D26F0}"/>
                  </a:ext>
                </a:extLst>
              </p:cNvPr>
              <p:cNvSpPr txBox="1"/>
              <p:nvPr/>
            </p:nvSpPr>
            <p:spPr>
              <a:xfrm>
                <a:off x="5157694" y="3681506"/>
                <a:ext cx="543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4450355-685C-47EF-8BF2-28239E4D2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694" y="3681506"/>
                <a:ext cx="54385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3AAA81-3545-48AD-88E8-F6140F43EEA9}"/>
                  </a:ext>
                </a:extLst>
              </p:cNvPr>
              <p:cNvSpPr txBox="1"/>
              <p:nvPr/>
            </p:nvSpPr>
            <p:spPr>
              <a:xfrm>
                <a:off x="2572869" y="3672546"/>
                <a:ext cx="543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3AAA81-3545-48AD-88E8-F6140F43E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869" y="3672546"/>
                <a:ext cx="543851" cy="523220"/>
              </a:xfrm>
              <a:prstGeom prst="rect">
                <a:avLst/>
              </a:prstGeom>
              <a:blipFill>
                <a:blip r:embed="rId5"/>
                <a:stretch>
                  <a:fillRect r="-26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A3E4B46-314D-4808-B6E5-6720736F1CA7}"/>
                  </a:ext>
                </a:extLst>
              </p:cNvPr>
              <p:cNvSpPr txBox="1"/>
              <p:nvPr/>
            </p:nvSpPr>
            <p:spPr>
              <a:xfrm>
                <a:off x="7245761" y="4151011"/>
                <a:ext cx="543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A3E4B46-314D-4808-B6E5-6720736F1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761" y="4151011"/>
                <a:ext cx="54385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0A1FCF-1C6F-4032-9296-FA1CC40ADE46}"/>
                  </a:ext>
                </a:extLst>
              </p:cNvPr>
              <p:cNvSpPr txBox="1"/>
              <p:nvPr/>
            </p:nvSpPr>
            <p:spPr>
              <a:xfrm>
                <a:off x="2910539" y="5384804"/>
                <a:ext cx="12729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0A1FCF-1C6F-4032-9296-FA1CC40AD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539" y="5384804"/>
                <a:ext cx="127298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00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1EB4C-DA4D-4E44-AB55-2F03C091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Polyacetylene  (CH)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1C4DCB-0E13-4B5E-967E-5C98C9380900}"/>
              </a:ext>
            </a:extLst>
          </p:cNvPr>
          <p:cNvSpPr txBox="1"/>
          <p:nvPr/>
        </p:nvSpPr>
        <p:spPr>
          <a:xfrm>
            <a:off x="3588027" y="3101009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1B8B3-30E5-4EF0-A077-79A3F1E71153}"/>
              </a:ext>
            </a:extLst>
          </p:cNvPr>
          <p:cNvSpPr txBox="1"/>
          <p:nvPr/>
        </p:nvSpPr>
        <p:spPr>
          <a:xfrm>
            <a:off x="3024601" y="3473334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EDE1C-0E3E-4138-B340-75F7497FB26C}"/>
              </a:ext>
            </a:extLst>
          </p:cNvPr>
          <p:cNvSpPr txBox="1"/>
          <p:nvPr/>
        </p:nvSpPr>
        <p:spPr>
          <a:xfrm>
            <a:off x="3581192" y="2470118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A1794F-4ADA-40E4-AD02-0377C2DCCDBA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3781840" y="2898843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7595CD-26D8-4258-A4DD-9713B5714379}"/>
              </a:ext>
            </a:extLst>
          </p:cNvPr>
          <p:cNvCxnSpPr>
            <a:cxnSpLocks/>
          </p:cNvCxnSpPr>
          <p:nvPr/>
        </p:nvCxnSpPr>
        <p:spPr>
          <a:xfrm flipH="1">
            <a:off x="3375500" y="3448576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E968E5-460D-4A04-9619-239C23FD187E}"/>
              </a:ext>
            </a:extLst>
          </p:cNvPr>
          <p:cNvCxnSpPr>
            <a:cxnSpLocks/>
          </p:cNvCxnSpPr>
          <p:nvPr/>
        </p:nvCxnSpPr>
        <p:spPr>
          <a:xfrm>
            <a:off x="3946469" y="3341570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E699C06-E306-4C7B-BD43-B75C77A3AA67}"/>
              </a:ext>
            </a:extLst>
          </p:cNvPr>
          <p:cNvCxnSpPr>
            <a:cxnSpLocks/>
          </p:cNvCxnSpPr>
          <p:nvPr/>
        </p:nvCxnSpPr>
        <p:spPr>
          <a:xfrm>
            <a:off x="3914037" y="3396693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3ADA9C7-537A-4321-A8C8-3AD35E95E0A0}"/>
              </a:ext>
            </a:extLst>
          </p:cNvPr>
          <p:cNvSpPr txBox="1"/>
          <p:nvPr/>
        </p:nvSpPr>
        <p:spPr>
          <a:xfrm>
            <a:off x="7811311" y="2928536"/>
            <a:ext cx="85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701CC5-2DB7-4FE9-86CC-31424BB7D2C9}"/>
              </a:ext>
            </a:extLst>
          </p:cNvPr>
          <p:cNvSpPr txBox="1"/>
          <p:nvPr/>
        </p:nvSpPr>
        <p:spPr>
          <a:xfrm>
            <a:off x="366383" y="2935021"/>
            <a:ext cx="85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521ABCA-A049-48E5-B647-11CEAD49906B}"/>
              </a:ext>
            </a:extLst>
          </p:cNvPr>
          <p:cNvCxnSpPr>
            <a:cxnSpLocks/>
          </p:cNvCxnSpPr>
          <p:nvPr/>
        </p:nvCxnSpPr>
        <p:spPr>
          <a:xfrm>
            <a:off x="3228561" y="3906009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AF4705AA-9DBF-439D-899D-A9601EFBFCB1}"/>
              </a:ext>
            </a:extLst>
          </p:cNvPr>
          <p:cNvSpPr txBox="1"/>
          <p:nvPr/>
        </p:nvSpPr>
        <p:spPr>
          <a:xfrm>
            <a:off x="3037851" y="4133266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16ABFB-A6CB-4E24-B4C9-19CDA8FFD730}"/>
              </a:ext>
            </a:extLst>
          </p:cNvPr>
          <p:cNvSpPr txBox="1"/>
          <p:nvPr/>
        </p:nvSpPr>
        <p:spPr>
          <a:xfrm>
            <a:off x="4674282" y="3107492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D59E96B-CF52-4ACF-AAB4-2B988F7CCA7E}"/>
              </a:ext>
            </a:extLst>
          </p:cNvPr>
          <p:cNvSpPr txBox="1"/>
          <p:nvPr/>
        </p:nvSpPr>
        <p:spPr>
          <a:xfrm>
            <a:off x="4110856" y="3479817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7F74DCD-9DB6-4959-8CA0-5EF574D66025}"/>
              </a:ext>
            </a:extLst>
          </p:cNvPr>
          <p:cNvSpPr txBox="1"/>
          <p:nvPr/>
        </p:nvSpPr>
        <p:spPr>
          <a:xfrm>
            <a:off x="4667447" y="2476601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1D20002-854D-4D7B-B4AF-D8C17BA443E3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4868095" y="2905326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2BE1E99-A25A-4E86-9EC9-C634DF8EF1BE}"/>
              </a:ext>
            </a:extLst>
          </p:cNvPr>
          <p:cNvCxnSpPr>
            <a:cxnSpLocks/>
          </p:cNvCxnSpPr>
          <p:nvPr/>
        </p:nvCxnSpPr>
        <p:spPr>
          <a:xfrm flipH="1">
            <a:off x="4461755" y="3455059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1CCF4E6-152E-41B9-A8B5-C81CED192957}"/>
              </a:ext>
            </a:extLst>
          </p:cNvPr>
          <p:cNvCxnSpPr>
            <a:cxnSpLocks/>
          </p:cNvCxnSpPr>
          <p:nvPr/>
        </p:nvCxnSpPr>
        <p:spPr>
          <a:xfrm>
            <a:off x="5032724" y="3348053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DA28C2D-66D9-4A70-8651-DE95DDAAC658}"/>
              </a:ext>
            </a:extLst>
          </p:cNvPr>
          <p:cNvCxnSpPr>
            <a:cxnSpLocks/>
          </p:cNvCxnSpPr>
          <p:nvPr/>
        </p:nvCxnSpPr>
        <p:spPr>
          <a:xfrm>
            <a:off x="5000292" y="3403176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838149B-6E94-4D59-84EF-F872A11B5FB2}"/>
              </a:ext>
            </a:extLst>
          </p:cNvPr>
          <p:cNvCxnSpPr>
            <a:cxnSpLocks/>
          </p:cNvCxnSpPr>
          <p:nvPr/>
        </p:nvCxnSpPr>
        <p:spPr>
          <a:xfrm>
            <a:off x="4314816" y="3912492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3D0B9941-708F-467C-915E-CA570C8F0334}"/>
              </a:ext>
            </a:extLst>
          </p:cNvPr>
          <p:cNvSpPr txBox="1"/>
          <p:nvPr/>
        </p:nvSpPr>
        <p:spPr>
          <a:xfrm>
            <a:off x="4124106" y="4139749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6F09A2A-A1EA-4BCA-8070-36E8D2BF9335}"/>
              </a:ext>
            </a:extLst>
          </p:cNvPr>
          <p:cNvSpPr txBox="1"/>
          <p:nvPr/>
        </p:nvSpPr>
        <p:spPr>
          <a:xfrm>
            <a:off x="2485559" y="3107491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26D3A6D-23A7-4500-A23D-8A2389769505}"/>
              </a:ext>
            </a:extLst>
          </p:cNvPr>
          <p:cNvSpPr txBox="1"/>
          <p:nvPr/>
        </p:nvSpPr>
        <p:spPr>
          <a:xfrm>
            <a:off x="1922133" y="3479816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BEE104-FDE0-4CED-AEF7-03A59A39D461}"/>
              </a:ext>
            </a:extLst>
          </p:cNvPr>
          <p:cNvSpPr txBox="1"/>
          <p:nvPr/>
        </p:nvSpPr>
        <p:spPr>
          <a:xfrm>
            <a:off x="2478724" y="2476600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8EF97C7-5299-47AA-B779-235D70AF0898}"/>
              </a:ext>
            </a:extLst>
          </p:cNvPr>
          <p:cNvCxnSpPr>
            <a:cxnSpLocks/>
            <a:endCxn id="92" idx="0"/>
          </p:cNvCxnSpPr>
          <p:nvPr/>
        </p:nvCxnSpPr>
        <p:spPr>
          <a:xfrm>
            <a:off x="2679372" y="2905325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D3A04F3-3152-4DBB-87AB-0EEEB4CD28BA}"/>
              </a:ext>
            </a:extLst>
          </p:cNvPr>
          <p:cNvCxnSpPr>
            <a:cxnSpLocks/>
          </p:cNvCxnSpPr>
          <p:nvPr/>
        </p:nvCxnSpPr>
        <p:spPr>
          <a:xfrm flipH="1">
            <a:off x="2273032" y="3455058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BCEECFD-458E-433E-853E-3540B63222F6}"/>
              </a:ext>
            </a:extLst>
          </p:cNvPr>
          <p:cNvCxnSpPr>
            <a:cxnSpLocks/>
          </p:cNvCxnSpPr>
          <p:nvPr/>
        </p:nvCxnSpPr>
        <p:spPr>
          <a:xfrm>
            <a:off x="2844001" y="3348052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EA0E9E3-A617-4BA0-9DE9-C7FBE2DDB6CC}"/>
              </a:ext>
            </a:extLst>
          </p:cNvPr>
          <p:cNvCxnSpPr>
            <a:cxnSpLocks/>
          </p:cNvCxnSpPr>
          <p:nvPr/>
        </p:nvCxnSpPr>
        <p:spPr>
          <a:xfrm>
            <a:off x="2811569" y="3403175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0DDCCD5-58FB-4D24-B21A-813394C77F17}"/>
              </a:ext>
            </a:extLst>
          </p:cNvPr>
          <p:cNvCxnSpPr>
            <a:cxnSpLocks/>
          </p:cNvCxnSpPr>
          <p:nvPr/>
        </p:nvCxnSpPr>
        <p:spPr>
          <a:xfrm>
            <a:off x="2126093" y="3912491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E7F62457-DFF6-42ED-8D05-EDD69F0B2CD3}"/>
              </a:ext>
            </a:extLst>
          </p:cNvPr>
          <p:cNvSpPr txBox="1"/>
          <p:nvPr/>
        </p:nvSpPr>
        <p:spPr>
          <a:xfrm>
            <a:off x="1935383" y="4139748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298AF3-8924-41B6-B32C-7B6BAFCF52B0}"/>
              </a:ext>
            </a:extLst>
          </p:cNvPr>
          <p:cNvSpPr txBox="1"/>
          <p:nvPr/>
        </p:nvSpPr>
        <p:spPr>
          <a:xfrm>
            <a:off x="5763785" y="3107493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E135E73-D19F-4DA4-B54D-F53232D4CFEE}"/>
              </a:ext>
            </a:extLst>
          </p:cNvPr>
          <p:cNvSpPr txBox="1"/>
          <p:nvPr/>
        </p:nvSpPr>
        <p:spPr>
          <a:xfrm>
            <a:off x="5200359" y="3479818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8531CA9-4FFE-48DB-88CB-A09767880DE5}"/>
              </a:ext>
            </a:extLst>
          </p:cNvPr>
          <p:cNvSpPr txBox="1"/>
          <p:nvPr/>
        </p:nvSpPr>
        <p:spPr>
          <a:xfrm>
            <a:off x="5756950" y="2476602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F38780D-4A9D-42CB-A5C6-DB1883FBFA8C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5957598" y="2905327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6512094-3330-459C-934B-1CAAA2C6BFAF}"/>
              </a:ext>
            </a:extLst>
          </p:cNvPr>
          <p:cNvCxnSpPr>
            <a:cxnSpLocks/>
          </p:cNvCxnSpPr>
          <p:nvPr/>
        </p:nvCxnSpPr>
        <p:spPr>
          <a:xfrm flipH="1">
            <a:off x="5551258" y="3455060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A1216CD-2917-4704-B584-9BCF998C9D13}"/>
              </a:ext>
            </a:extLst>
          </p:cNvPr>
          <p:cNvCxnSpPr>
            <a:cxnSpLocks/>
          </p:cNvCxnSpPr>
          <p:nvPr/>
        </p:nvCxnSpPr>
        <p:spPr>
          <a:xfrm>
            <a:off x="6122227" y="3348054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9BE16E3-6E40-439A-9B4E-7DFEB2D9E6B4}"/>
              </a:ext>
            </a:extLst>
          </p:cNvPr>
          <p:cNvCxnSpPr>
            <a:cxnSpLocks/>
          </p:cNvCxnSpPr>
          <p:nvPr/>
        </p:nvCxnSpPr>
        <p:spPr>
          <a:xfrm>
            <a:off x="6089795" y="3403177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297FB53-2389-4C5B-8E6C-0EFAFA8B4BC4}"/>
              </a:ext>
            </a:extLst>
          </p:cNvPr>
          <p:cNvCxnSpPr>
            <a:cxnSpLocks/>
          </p:cNvCxnSpPr>
          <p:nvPr/>
        </p:nvCxnSpPr>
        <p:spPr>
          <a:xfrm>
            <a:off x="5404319" y="3912493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249F4931-FCC5-4D0B-8086-8F40A7F574FD}"/>
              </a:ext>
            </a:extLst>
          </p:cNvPr>
          <p:cNvSpPr txBox="1"/>
          <p:nvPr/>
        </p:nvSpPr>
        <p:spPr>
          <a:xfrm>
            <a:off x="5213609" y="4139750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5B0AAC-44BD-462F-9108-2F3641525BA3}"/>
              </a:ext>
            </a:extLst>
          </p:cNvPr>
          <p:cNvSpPr txBox="1"/>
          <p:nvPr/>
        </p:nvSpPr>
        <p:spPr>
          <a:xfrm>
            <a:off x="6863014" y="3107495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6BB991D-DB62-424A-805B-B78448539103}"/>
              </a:ext>
            </a:extLst>
          </p:cNvPr>
          <p:cNvSpPr txBox="1"/>
          <p:nvPr/>
        </p:nvSpPr>
        <p:spPr>
          <a:xfrm>
            <a:off x="6299588" y="3479820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CD22B40-DE99-46B2-86A0-0370029B460E}"/>
              </a:ext>
            </a:extLst>
          </p:cNvPr>
          <p:cNvSpPr txBox="1"/>
          <p:nvPr/>
        </p:nvSpPr>
        <p:spPr>
          <a:xfrm>
            <a:off x="6856179" y="2476604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9F42775-A186-4299-9FDD-E463EEFE67F4}"/>
              </a:ext>
            </a:extLst>
          </p:cNvPr>
          <p:cNvCxnSpPr>
            <a:cxnSpLocks/>
            <a:endCxn id="110" idx="0"/>
          </p:cNvCxnSpPr>
          <p:nvPr/>
        </p:nvCxnSpPr>
        <p:spPr>
          <a:xfrm>
            <a:off x="7056827" y="2905329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6FA4994-4B2D-4EC0-975F-4F93ACD1C009}"/>
              </a:ext>
            </a:extLst>
          </p:cNvPr>
          <p:cNvCxnSpPr>
            <a:cxnSpLocks/>
          </p:cNvCxnSpPr>
          <p:nvPr/>
        </p:nvCxnSpPr>
        <p:spPr>
          <a:xfrm flipH="1">
            <a:off x="6650487" y="3455062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B3549CA-9ECC-461B-A32C-A150A1E5A27D}"/>
              </a:ext>
            </a:extLst>
          </p:cNvPr>
          <p:cNvCxnSpPr>
            <a:cxnSpLocks/>
          </p:cNvCxnSpPr>
          <p:nvPr/>
        </p:nvCxnSpPr>
        <p:spPr>
          <a:xfrm>
            <a:off x="7221456" y="3348056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D199C5A-F529-4F7F-8B12-DD3E3DE3A1EA}"/>
              </a:ext>
            </a:extLst>
          </p:cNvPr>
          <p:cNvCxnSpPr>
            <a:cxnSpLocks/>
          </p:cNvCxnSpPr>
          <p:nvPr/>
        </p:nvCxnSpPr>
        <p:spPr>
          <a:xfrm>
            <a:off x="7189024" y="3403179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987A79F-270B-429C-800E-88AB2ADC8A39}"/>
              </a:ext>
            </a:extLst>
          </p:cNvPr>
          <p:cNvCxnSpPr>
            <a:cxnSpLocks/>
          </p:cNvCxnSpPr>
          <p:nvPr/>
        </p:nvCxnSpPr>
        <p:spPr>
          <a:xfrm>
            <a:off x="6503548" y="3912495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6BAB6E9-49A8-4200-8F44-82243E13F984}"/>
              </a:ext>
            </a:extLst>
          </p:cNvPr>
          <p:cNvSpPr txBox="1"/>
          <p:nvPr/>
        </p:nvSpPr>
        <p:spPr>
          <a:xfrm>
            <a:off x="6312838" y="4139752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2497A65-EB00-4CDE-8F3B-F691B854C579}"/>
              </a:ext>
            </a:extLst>
          </p:cNvPr>
          <p:cNvSpPr txBox="1"/>
          <p:nvPr/>
        </p:nvSpPr>
        <p:spPr>
          <a:xfrm>
            <a:off x="1405784" y="3107491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2A03C80-654A-4925-8277-C94B5EB39E3E}"/>
              </a:ext>
            </a:extLst>
          </p:cNvPr>
          <p:cNvSpPr txBox="1"/>
          <p:nvPr/>
        </p:nvSpPr>
        <p:spPr>
          <a:xfrm>
            <a:off x="842358" y="3479816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6B2656A-F066-451D-9F3B-90201E6FFB63}"/>
              </a:ext>
            </a:extLst>
          </p:cNvPr>
          <p:cNvSpPr txBox="1"/>
          <p:nvPr/>
        </p:nvSpPr>
        <p:spPr>
          <a:xfrm>
            <a:off x="1398949" y="2476600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D4940E4-9C5A-453B-9BD8-E10A4BB9F9C8}"/>
              </a:ext>
            </a:extLst>
          </p:cNvPr>
          <p:cNvCxnSpPr>
            <a:cxnSpLocks/>
            <a:endCxn id="119" idx="0"/>
          </p:cNvCxnSpPr>
          <p:nvPr/>
        </p:nvCxnSpPr>
        <p:spPr>
          <a:xfrm>
            <a:off x="1599597" y="2905325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7827A65-4827-4C95-A927-7A9490339C83}"/>
              </a:ext>
            </a:extLst>
          </p:cNvPr>
          <p:cNvCxnSpPr>
            <a:cxnSpLocks/>
          </p:cNvCxnSpPr>
          <p:nvPr/>
        </p:nvCxnSpPr>
        <p:spPr>
          <a:xfrm flipH="1">
            <a:off x="1193257" y="3455058"/>
            <a:ext cx="261167" cy="1998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0E9C643-5EAE-4968-B079-473051CC516C}"/>
              </a:ext>
            </a:extLst>
          </p:cNvPr>
          <p:cNvCxnSpPr>
            <a:cxnSpLocks/>
          </p:cNvCxnSpPr>
          <p:nvPr/>
        </p:nvCxnSpPr>
        <p:spPr>
          <a:xfrm>
            <a:off x="1764226" y="3348052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A2ABF94-2D01-493A-9B8A-65C0CE014227}"/>
              </a:ext>
            </a:extLst>
          </p:cNvPr>
          <p:cNvCxnSpPr>
            <a:cxnSpLocks/>
          </p:cNvCxnSpPr>
          <p:nvPr/>
        </p:nvCxnSpPr>
        <p:spPr>
          <a:xfrm>
            <a:off x="1731794" y="3403175"/>
            <a:ext cx="285062" cy="230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B7ED3EF-5350-4406-A3B3-382A7283BCA5}"/>
              </a:ext>
            </a:extLst>
          </p:cNvPr>
          <p:cNvCxnSpPr>
            <a:cxnSpLocks/>
          </p:cNvCxnSpPr>
          <p:nvPr/>
        </p:nvCxnSpPr>
        <p:spPr>
          <a:xfrm>
            <a:off x="1046318" y="3912491"/>
            <a:ext cx="0" cy="202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9CCE8C6A-6588-4E4B-962C-D2FBD0CE9048}"/>
              </a:ext>
            </a:extLst>
          </p:cNvPr>
          <p:cNvSpPr txBox="1"/>
          <p:nvPr/>
        </p:nvSpPr>
        <p:spPr>
          <a:xfrm>
            <a:off x="855608" y="4139748"/>
            <a:ext cx="38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52AF59D-7792-4E5D-959B-5A1291B22A0D}"/>
              </a:ext>
            </a:extLst>
          </p:cNvPr>
          <p:cNvSpPr txBox="1"/>
          <p:nvPr/>
        </p:nvSpPr>
        <p:spPr>
          <a:xfrm>
            <a:off x="1193257" y="5350213"/>
            <a:ext cx="2443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trans: zigzag       </a:t>
            </a:r>
          </a:p>
          <a:p>
            <a:r>
              <a:rPr lang="en-US" dirty="0"/>
              <a:t>cis: armchair </a:t>
            </a:r>
          </a:p>
        </p:txBody>
      </p:sp>
    </p:spTree>
    <p:extLst>
      <p:ext uri="{BB962C8B-B14F-4D97-AF65-F5344CB8AC3E}">
        <p14:creationId xmlns:p14="http://schemas.microsoft.com/office/powerpoint/2010/main" val="135820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7A3E-ABC5-435D-8272-CFE5F721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Su-Schrieffer-</a:t>
            </a:r>
            <a:r>
              <a:rPr lang="en-US" dirty="0" err="1"/>
              <a:t>Heeger</a:t>
            </a:r>
            <a:r>
              <a:rPr lang="en-US" dirty="0"/>
              <a:t> (SSH) model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C5291BA-928D-441F-905F-0AF06824D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978348"/>
              </p:ext>
            </p:extLst>
          </p:nvPr>
        </p:nvGraphicFramePr>
        <p:xfrm>
          <a:off x="771727" y="2081213"/>
          <a:ext cx="7065963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05160" imgH="3251160" progId="Equation.DSMT4">
                  <p:embed/>
                </p:oleObj>
              </mc:Choice>
              <mc:Fallback>
                <p:oleObj name="Equation" r:id="rId3" imgW="5105160" imgH="3251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727" y="2081213"/>
                        <a:ext cx="7065963" cy="449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6B68F0-F89D-475C-97EA-35658C074309}"/>
              </a:ext>
            </a:extLst>
          </p:cNvPr>
          <p:cNvCxnSpPr/>
          <p:nvPr/>
        </p:nvCxnSpPr>
        <p:spPr>
          <a:xfrm>
            <a:off x="3836988" y="2071991"/>
            <a:ext cx="3935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2D9D030-E545-438D-B351-3613E0606D34}"/>
              </a:ext>
            </a:extLst>
          </p:cNvPr>
          <p:cNvSpPr/>
          <p:nvPr/>
        </p:nvSpPr>
        <p:spPr>
          <a:xfrm>
            <a:off x="3754877" y="1984444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0ACF23-BA8B-4191-B737-69B037356804}"/>
              </a:ext>
            </a:extLst>
          </p:cNvPr>
          <p:cNvSpPr/>
          <p:nvPr/>
        </p:nvSpPr>
        <p:spPr>
          <a:xfrm>
            <a:off x="4306112" y="1981202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189696-F25E-453C-828A-CF62A9BD215C}"/>
              </a:ext>
            </a:extLst>
          </p:cNvPr>
          <p:cNvSpPr/>
          <p:nvPr/>
        </p:nvSpPr>
        <p:spPr>
          <a:xfrm>
            <a:off x="4811951" y="1990929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5CEF6F-5DA2-474E-AF6F-61C0780B68DB}"/>
              </a:ext>
            </a:extLst>
          </p:cNvPr>
          <p:cNvSpPr/>
          <p:nvPr/>
        </p:nvSpPr>
        <p:spPr>
          <a:xfrm>
            <a:off x="5356701" y="1981199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31F483-0D87-48A7-AE9A-9A724CDA5273}"/>
              </a:ext>
            </a:extLst>
          </p:cNvPr>
          <p:cNvSpPr/>
          <p:nvPr/>
        </p:nvSpPr>
        <p:spPr>
          <a:xfrm>
            <a:off x="7642708" y="1990928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C2EDA8-4881-4975-8C62-41FE3B2EC5A1}"/>
              </a:ext>
            </a:extLst>
          </p:cNvPr>
          <p:cNvCxnSpPr/>
          <p:nvPr/>
        </p:nvCxnSpPr>
        <p:spPr>
          <a:xfrm>
            <a:off x="4406630" y="2266545"/>
            <a:ext cx="25291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BCAB70A9-EA4D-4569-A772-E828E8101903}"/>
              </a:ext>
            </a:extLst>
          </p:cNvPr>
          <p:cNvSpPr/>
          <p:nvPr/>
        </p:nvSpPr>
        <p:spPr>
          <a:xfrm>
            <a:off x="4987048" y="1770467"/>
            <a:ext cx="369653" cy="238026"/>
          </a:xfrm>
          <a:prstGeom prst="arc">
            <a:avLst>
              <a:gd name="adj1" fmla="val 10668476"/>
              <a:gd name="adj2" fmla="val 0"/>
            </a:avLst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850D7A9-2398-4B5A-9E5D-BE08A5E784C8}"/>
              </a:ext>
            </a:extLst>
          </p:cNvPr>
          <p:cNvSpPr/>
          <p:nvPr/>
        </p:nvSpPr>
        <p:spPr>
          <a:xfrm rot="10800000">
            <a:off x="5003262" y="2146604"/>
            <a:ext cx="369653" cy="238026"/>
          </a:xfrm>
          <a:prstGeom prst="arc">
            <a:avLst>
              <a:gd name="adj1" fmla="val 10668476"/>
              <a:gd name="adj2" fmla="val 0"/>
            </a:avLst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2A5753-EBEF-45FA-B35D-959C1CB23112}"/>
              </a:ext>
            </a:extLst>
          </p:cNvPr>
          <p:cNvSpPr/>
          <p:nvPr/>
        </p:nvSpPr>
        <p:spPr>
          <a:xfrm>
            <a:off x="5859300" y="1997411"/>
            <a:ext cx="175097" cy="1645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07209-186D-4A4D-8EBF-FCEF1E0B8A11}"/>
              </a:ext>
            </a:extLst>
          </p:cNvPr>
          <p:cNvSpPr txBox="1"/>
          <p:nvPr/>
        </p:nvSpPr>
        <p:spPr>
          <a:xfrm>
            <a:off x="6643993" y="1454015"/>
            <a:ext cx="58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2381E3-7540-41F5-937E-810B002DC398}"/>
              </a:ext>
            </a:extLst>
          </p:cNvPr>
          <p:cNvSpPr txBox="1"/>
          <p:nvPr/>
        </p:nvSpPr>
        <p:spPr>
          <a:xfrm>
            <a:off x="3677058" y="1575881"/>
            <a:ext cx="33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3B2AB0-C5DC-4696-8995-66634638E55A}"/>
              </a:ext>
            </a:extLst>
          </p:cNvPr>
          <p:cNvSpPr txBox="1"/>
          <p:nvPr/>
        </p:nvSpPr>
        <p:spPr>
          <a:xfrm>
            <a:off x="4247752" y="1572639"/>
            <a:ext cx="33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9F155F-434A-452B-935E-210523F4EFB9}"/>
              </a:ext>
            </a:extLst>
          </p:cNvPr>
          <p:cNvSpPr txBox="1"/>
          <p:nvPr/>
        </p:nvSpPr>
        <p:spPr>
          <a:xfrm>
            <a:off x="4724402" y="1582366"/>
            <a:ext cx="33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D93F4C-DE48-42A7-B6F1-1FAE2916ECF7}"/>
              </a:ext>
            </a:extLst>
          </p:cNvPr>
          <p:cNvSpPr txBox="1"/>
          <p:nvPr/>
        </p:nvSpPr>
        <p:spPr>
          <a:xfrm>
            <a:off x="7574619" y="1553181"/>
            <a:ext cx="33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6406F4-3FD9-4BBE-8A99-B8BC8BEC7F7A}"/>
              </a:ext>
            </a:extLst>
          </p:cNvPr>
          <p:cNvSpPr txBox="1"/>
          <p:nvPr/>
        </p:nvSpPr>
        <p:spPr>
          <a:xfrm>
            <a:off x="4276930" y="2195211"/>
            <a:ext cx="44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u</a:t>
            </a:r>
            <a:r>
              <a:rPr lang="en-US" i="1" baseline="-25000" dirty="0"/>
              <a:t>2</a:t>
            </a:r>
            <a:endParaRPr lang="en-US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E4995-E1EF-45F3-ABD1-741939B30168}"/>
              </a:ext>
            </a:extLst>
          </p:cNvPr>
          <p:cNvSpPr txBox="1"/>
          <p:nvPr/>
        </p:nvSpPr>
        <p:spPr>
          <a:xfrm>
            <a:off x="5045414" y="2354093"/>
            <a:ext cx="36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21A6C-1F78-47DA-8AB4-6D709C92FF9E}"/>
              </a:ext>
            </a:extLst>
          </p:cNvPr>
          <p:cNvSpPr/>
          <p:nvPr/>
        </p:nvSpPr>
        <p:spPr>
          <a:xfrm>
            <a:off x="5700409" y="1903057"/>
            <a:ext cx="486394" cy="344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0822-56F1-41A1-BF43-AB20F6D9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Born-Oppenheimer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38A93A-1ECC-4E57-BD5F-80B3CD6B54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Fixing atomic positions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/>
                  <a:t>, compute the single electron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.   Fill the band to fermi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.  Then the total energy is given by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phonon potential energy</a:t>
                </a:r>
              </a:p>
              <a:p>
                <a:endParaRPr lang="en-US" dirty="0"/>
              </a:p>
              <a:p>
                <a:r>
                  <a:rPr lang="en-US" dirty="0"/>
                  <a:t>The single electron Hamiltonian </a:t>
                </a:r>
                <a:r>
                  <a:rPr lang="en-US" i="1" dirty="0"/>
                  <a:t>H</a:t>
                </a:r>
                <a:r>
                  <a:rPr lang="en-US" dirty="0"/>
                  <a:t> is from (atoms are fixed)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38A93A-1ECC-4E57-BD5F-80B3CD6B54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84D3B92-A34B-4107-9D87-84050B978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173762"/>
              </p:ext>
            </p:extLst>
          </p:nvPr>
        </p:nvGraphicFramePr>
        <p:xfrm>
          <a:off x="3594100" y="3251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94100" y="3251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0A1B8F-9F1B-4673-976C-54A502259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151244"/>
              </p:ext>
            </p:extLst>
          </p:nvPr>
        </p:nvGraphicFramePr>
        <p:xfrm>
          <a:off x="2159500" y="4947822"/>
          <a:ext cx="5185517" cy="168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81000" imgH="901440" progId="Equation.DSMT4">
                  <p:embed/>
                </p:oleObj>
              </mc:Choice>
              <mc:Fallback>
                <p:oleObj name="Equation" r:id="rId6" imgW="27810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59500" y="4947822"/>
                        <a:ext cx="5185517" cy="1681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45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4555-9B99-464E-86E8-43A926BD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electron </a:t>
            </a:r>
            <a:r>
              <a:rPr lang="en-US" i="1" dirty="0"/>
              <a:t>H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D4D080A-B927-4F8F-B9F2-3D7047537B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622415"/>
              </p:ext>
            </p:extLst>
          </p:nvPr>
        </p:nvGraphicFramePr>
        <p:xfrm>
          <a:off x="766763" y="1817688"/>
          <a:ext cx="7296150" cy="423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75040" imgH="2768400" progId="Equation.DSMT4">
                  <p:embed/>
                </p:oleObj>
              </mc:Choice>
              <mc:Fallback>
                <p:oleObj name="Equation" r:id="rId3" imgW="4775040" imgH="276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6763" y="1817688"/>
                        <a:ext cx="7296150" cy="423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AF4515-A5EF-4C8B-AA5F-6FE93AD0C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4920" y="4268662"/>
            <a:ext cx="3649650" cy="224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5C103D-940E-463D-B0CB-FA6907FADD9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7319"/>
                <a:ext cx="78867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Special case, uniform displacement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= const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5C103D-940E-463D-B0CB-FA6907FADD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7319"/>
                <a:ext cx="7886700" cy="1325563"/>
              </a:xfrm>
              <a:blipFill>
                <a:blip r:embed="rId3"/>
                <a:stretch>
                  <a:fillRect l="-3091" t="-13761" b="-20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1B96762-76CA-4CE8-9815-999FA074E9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047535"/>
              </p:ext>
            </p:extLst>
          </p:nvPr>
        </p:nvGraphicFramePr>
        <p:xfrm>
          <a:off x="768971" y="2205452"/>
          <a:ext cx="6570662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63960" imgH="3047760" progId="Equation.DSMT4">
                  <p:embed/>
                </p:oleObj>
              </mc:Choice>
              <mc:Fallback>
                <p:oleObj name="Equation" r:id="rId4" imgW="486396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971" y="2205452"/>
                        <a:ext cx="6570662" cy="411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9878B8D-5839-4398-AABE-3ED537E0E5A7}"/>
              </a:ext>
            </a:extLst>
          </p:cNvPr>
          <p:cNvSpPr/>
          <p:nvPr/>
        </p:nvSpPr>
        <p:spPr>
          <a:xfrm>
            <a:off x="5218545" y="2035079"/>
            <a:ext cx="3084946" cy="1785745"/>
          </a:xfrm>
          <a:custGeom>
            <a:avLst/>
            <a:gdLst>
              <a:gd name="connsiteX0" fmla="*/ 0 w 3084946"/>
              <a:gd name="connsiteY0" fmla="*/ 0 h 1785745"/>
              <a:gd name="connsiteX1" fmla="*/ 58497 w 3084946"/>
              <a:gd name="connsiteY1" fmla="*/ 9236 h 1785745"/>
              <a:gd name="connsiteX2" fmla="*/ 101600 w 3084946"/>
              <a:gd name="connsiteY2" fmla="*/ 24630 h 1785745"/>
              <a:gd name="connsiteX3" fmla="*/ 175491 w 3084946"/>
              <a:gd name="connsiteY3" fmla="*/ 52339 h 1785745"/>
              <a:gd name="connsiteX4" fmla="*/ 292485 w 3084946"/>
              <a:gd name="connsiteY4" fmla="*/ 153939 h 1785745"/>
              <a:gd name="connsiteX5" fmla="*/ 341746 w 3084946"/>
              <a:gd name="connsiteY5" fmla="*/ 200121 h 1785745"/>
              <a:gd name="connsiteX6" fmla="*/ 406400 w 3084946"/>
              <a:gd name="connsiteY6" fmla="*/ 286327 h 1785745"/>
              <a:gd name="connsiteX7" fmla="*/ 520316 w 3084946"/>
              <a:gd name="connsiteY7" fmla="*/ 449503 h 1785745"/>
              <a:gd name="connsiteX8" fmla="*/ 631152 w 3084946"/>
              <a:gd name="connsiteY8" fmla="*/ 637309 h 1785745"/>
              <a:gd name="connsiteX9" fmla="*/ 723516 w 3084946"/>
              <a:gd name="connsiteY9" fmla="*/ 800485 h 1785745"/>
              <a:gd name="connsiteX10" fmla="*/ 840510 w 3084946"/>
              <a:gd name="connsiteY10" fmla="*/ 1012921 h 1785745"/>
              <a:gd name="connsiteX11" fmla="*/ 951346 w 3084946"/>
              <a:gd name="connsiteY11" fmla="*/ 1200727 h 1785745"/>
              <a:gd name="connsiteX12" fmla="*/ 1059103 w 3084946"/>
              <a:gd name="connsiteY12" fmla="*/ 1379297 h 1785745"/>
              <a:gd name="connsiteX13" fmla="*/ 1151467 w 3084946"/>
              <a:gd name="connsiteY13" fmla="*/ 1505527 h 1785745"/>
              <a:gd name="connsiteX14" fmla="*/ 1209964 w 3084946"/>
              <a:gd name="connsiteY14" fmla="*/ 1585576 h 1785745"/>
              <a:gd name="connsiteX15" fmla="*/ 1283855 w 3084946"/>
              <a:gd name="connsiteY15" fmla="*/ 1662545 h 1785745"/>
              <a:gd name="connsiteX16" fmla="*/ 1397770 w 3084946"/>
              <a:gd name="connsiteY16" fmla="*/ 1742594 h 1785745"/>
              <a:gd name="connsiteX17" fmla="*/ 1456267 w 3084946"/>
              <a:gd name="connsiteY17" fmla="*/ 1773382 h 1785745"/>
              <a:gd name="connsiteX18" fmla="*/ 1545552 w 3084946"/>
              <a:gd name="connsiteY18" fmla="*/ 1785697 h 1785745"/>
              <a:gd name="connsiteX19" fmla="*/ 1619443 w 3084946"/>
              <a:gd name="connsiteY19" fmla="*/ 1776460 h 1785745"/>
              <a:gd name="connsiteX20" fmla="*/ 1684097 w 3084946"/>
              <a:gd name="connsiteY20" fmla="*/ 1748751 h 1785745"/>
              <a:gd name="connsiteX21" fmla="*/ 1804170 w 3084946"/>
              <a:gd name="connsiteY21" fmla="*/ 1659466 h 1785745"/>
              <a:gd name="connsiteX22" fmla="*/ 1915007 w 3084946"/>
              <a:gd name="connsiteY22" fmla="*/ 1539394 h 1785745"/>
              <a:gd name="connsiteX23" fmla="*/ 2053552 w 3084946"/>
              <a:gd name="connsiteY23" fmla="*/ 1345430 h 1785745"/>
              <a:gd name="connsiteX24" fmla="*/ 2164388 w 3084946"/>
              <a:gd name="connsiteY24" fmla="*/ 1160703 h 1785745"/>
              <a:gd name="connsiteX25" fmla="*/ 2235200 w 3084946"/>
              <a:gd name="connsiteY25" fmla="*/ 1028315 h 1785745"/>
              <a:gd name="connsiteX26" fmla="*/ 2318328 w 3084946"/>
              <a:gd name="connsiteY26" fmla="*/ 883612 h 1785745"/>
              <a:gd name="connsiteX27" fmla="*/ 2404534 w 3084946"/>
              <a:gd name="connsiteY27" fmla="*/ 735830 h 1785745"/>
              <a:gd name="connsiteX28" fmla="*/ 2466110 w 3084946"/>
              <a:gd name="connsiteY28" fmla="*/ 621915 h 1785745"/>
              <a:gd name="connsiteX29" fmla="*/ 2561552 w 3084946"/>
              <a:gd name="connsiteY29" fmla="*/ 474133 h 1785745"/>
              <a:gd name="connsiteX30" fmla="*/ 2647758 w 3084946"/>
              <a:gd name="connsiteY30" fmla="*/ 326351 h 1785745"/>
              <a:gd name="connsiteX31" fmla="*/ 2709334 w 3084946"/>
              <a:gd name="connsiteY31" fmla="*/ 246303 h 1785745"/>
              <a:gd name="connsiteX32" fmla="*/ 2773988 w 3084946"/>
              <a:gd name="connsiteY32" fmla="*/ 163176 h 1785745"/>
              <a:gd name="connsiteX33" fmla="*/ 2838643 w 3084946"/>
              <a:gd name="connsiteY33" fmla="*/ 104679 h 1785745"/>
              <a:gd name="connsiteX34" fmla="*/ 2909455 w 3084946"/>
              <a:gd name="connsiteY34" fmla="*/ 61576 h 1785745"/>
              <a:gd name="connsiteX35" fmla="*/ 2989503 w 3084946"/>
              <a:gd name="connsiteY35" fmla="*/ 18473 h 1785745"/>
              <a:gd name="connsiteX36" fmla="*/ 3048000 w 3084946"/>
              <a:gd name="connsiteY36" fmla="*/ 6157 h 1785745"/>
              <a:gd name="connsiteX37" fmla="*/ 3084946 w 3084946"/>
              <a:gd name="connsiteY37" fmla="*/ 6157 h 178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84946" h="1785745">
                <a:moveTo>
                  <a:pt x="0" y="0"/>
                </a:moveTo>
                <a:cubicBezTo>
                  <a:pt x="20782" y="2565"/>
                  <a:pt x="41564" y="5131"/>
                  <a:pt x="58497" y="9236"/>
                </a:cubicBezTo>
                <a:cubicBezTo>
                  <a:pt x="75430" y="13341"/>
                  <a:pt x="101600" y="24630"/>
                  <a:pt x="101600" y="24630"/>
                </a:cubicBezTo>
                <a:cubicBezTo>
                  <a:pt x="121099" y="31814"/>
                  <a:pt x="143677" y="30788"/>
                  <a:pt x="175491" y="52339"/>
                </a:cubicBezTo>
                <a:cubicBezTo>
                  <a:pt x="207305" y="73891"/>
                  <a:pt x="264776" y="129309"/>
                  <a:pt x="292485" y="153939"/>
                </a:cubicBezTo>
                <a:cubicBezTo>
                  <a:pt x="320194" y="178569"/>
                  <a:pt x="322760" y="178056"/>
                  <a:pt x="341746" y="200121"/>
                </a:cubicBezTo>
                <a:cubicBezTo>
                  <a:pt x="360732" y="222186"/>
                  <a:pt x="376638" y="244763"/>
                  <a:pt x="406400" y="286327"/>
                </a:cubicBezTo>
                <a:cubicBezTo>
                  <a:pt x="436162" y="327891"/>
                  <a:pt x="482857" y="391006"/>
                  <a:pt x="520316" y="449503"/>
                </a:cubicBezTo>
                <a:cubicBezTo>
                  <a:pt x="557775" y="508000"/>
                  <a:pt x="597285" y="578812"/>
                  <a:pt x="631152" y="637309"/>
                </a:cubicBezTo>
                <a:cubicBezTo>
                  <a:pt x="665019" y="695806"/>
                  <a:pt x="688623" y="737883"/>
                  <a:pt x="723516" y="800485"/>
                </a:cubicBezTo>
                <a:cubicBezTo>
                  <a:pt x="758409" y="863087"/>
                  <a:pt x="802538" y="946214"/>
                  <a:pt x="840510" y="1012921"/>
                </a:cubicBezTo>
                <a:cubicBezTo>
                  <a:pt x="878482" y="1079628"/>
                  <a:pt x="914914" y="1139664"/>
                  <a:pt x="951346" y="1200727"/>
                </a:cubicBezTo>
                <a:cubicBezTo>
                  <a:pt x="987778" y="1261790"/>
                  <a:pt x="1025750" y="1328497"/>
                  <a:pt x="1059103" y="1379297"/>
                </a:cubicBezTo>
                <a:cubicBezTo>
                  <a:pt x="1092456" y="1430097"/>
                  <a:pt x="1151467" y="1505527"/>
                  <a:pt x="1151467" y="1505527"/>
                </a:cubicBezTo>
                <a:cubicBezTo>
                  <a:pt x="1176611" y="1539907"/>
                  <a:pt x="1187899" y="1559406"/>
                  <a:pt x="1209964" y="1585576"/>
                </a:cubicBezTo>
                <a:cubicBezTo>
                  <a:pt x="1232029" y="1611746"/>
                  <a:pt x="1252554" y="1636375"/>
                  <a:pt x="1283855" y="1662545"/>
                </a:cubicBezTo>
                <a:cubicBezTo>
                  <a:pt x="1315156" y="1688715"/>
                  <a:pt x="1369035" y="1724121"/>
                  <a:pt x="1397770" y="1742594"/>
                </a:cubicBezTo>
                <a:cubicBezTo>
                  <a:pt x="1426505" y="1761067"/>
                  <a:pt x="1431637" y="1766198"/>
                  <a:pt x="1456267" y="1773382"/>
                </a:cubicBezTo>
                <a:cubicBezTo>
                  <a:pt x="1480897" y="1780566"/>
                  <a:pt x="1518356" y="1785184"/>
                  <a:pt x="1545552" y="1785697"/>
                </a:cubicBezTo>
                <a:cubicBezTo>
                  <a:pt x="1572748" y="1786210"/>
                  <a:pt x="1596352" y="1782618"/>
                  <a:pt x="1619443" y="1776460"/>
                </a:cubicBezTo>
                <a:cubicBezTo>
                  <a:pt x="1642534" y="1770302"/>
                  <a:pt x="1653309" y="1768250"/>
                  <a:pt x="1684097" y="1748751"/>
                </a:cubicBezTo>
                <a:cubicBezTo>
                  <a:pt x="1714885" y="1729252"/>
                  <a:pt x="1765685" y="1694359"/>
                  <a:pt x="1804170" y="1659466"/>
                </a:cubicBezTo>
                <a:cubicBezTo>
                  <a:pt x="1842655" y="1624573"/>
                  <a:pt x="1873443" y="1591733"/>
                  <a:pt x="1915007" y="1539394"/>
                </a:cubicBezTo>
                <a:cubicBezTo>
                  <a:pt x="1956571" y="1487055"/>
                  <a:pt x="2011989" y="1408545"/>
                  <a:pt x="2053552" y="1345430"/>
                </a:cubicBezTo>
                <a:cubicBezTo>
                  <a:pt x="2095115" y="1282315"/>
                  <a:pt x="2134113" y="1213555"/>
                  <a:pt x="2164388" y="1160703"/>
                </a:cubicBezTo>
                <a:cubicBezTo>
                  <a:pt x="2194663" y="1107851"/>
                  <a:pt x="2209543" y="1074497"/>
                  <a:pt x="2235200" y="1028315"/>
                </a:cubicBezTo>
                <a:cubicBezTo>
                  <a:pt x="2260857" y="982133"/>
                  <a:pt x="2290106" y="932360"/>
                  <a:pt x="2318328" y="883612"/>
                </a:cubicBezTo>
                <a:cubicBezTo>
                  <a:pt x="2346550" y="834865"/>
                  <a:pt x="2379904" y="779446"/>
                  <a:pt x="2404534" y="735830"/>
                </a:cubicBezTo>
                <a:cubicBezTo>
                  <a:pt x="2429164" y="692214"/>
                  <a:pt x="2439940" y="665531"/>
                  <a:pt x="2466110" y="621915"/>
                </a:cubicBezTo>
                <a:cubicBezTo>
                  <a:pt x="2492280" y="578299"/>
                  <a:pt x="2531277" y="523394"/>
                  <a:pt x="2561552" y="474133"/>
                </a:cubicBezTo>
                <a:cubicBezTo>
                  <a:pt x="2591827" y="424872"/>
                  <a:pt x="2623128" y="364323"/>
                  <a:pt x="2647758" y="326351"/>
                </a:cubicBezTo>
                <a:cubicBezTo>
                  <a:pt x="2672388" y="288379"/>
                  <a:pt x="2709334" y="246303"/>
                  <a:pt x="2709334" y="246303"/>
                </a:cubicBezTo>
                <a:cubicBezTo>
                  <a:pt x="2730372" y="219107"/>
                  <a:pt x="2752437" y="186780"/>
                  <a:pt x="2773988" y="163176"/>
                </a:cubicBezTo>
                <a:cubicBezTo>
                  <a:pt x="2795540" y="139572"/>
                  <a:pt x="2816065" y="121612"/>
                  <a:pt x="2838643" y="104679"/>
                </a:cubicBezTo>
                <a:cubicBezTo>
                  <a:pt x="2861221" y="87746"/>
                  <a:pt x="2884312" y="75944"/>
                  <a:pt x="2909455" y="61576"/>
                </a:cubicBezTo>
                <a:cubicBezTo>
                  <a:pt x="2934598" y="47208"/>
                  <a:pt x="2966412" y="27709"/>
                  <a:pt x="2989503" y="18473"/>
                </a:cubicBezTo>
                <a:cubicBezTo>
                  <a:pt x="3012594" y="9237"/>
                  <a:pt x="3032093" y="8210"/>
                  <a:pt x="3048000" y="6157"/>
                </a:cubicBezTo>
                <a:cubicBezTo>
                  <a:pt x="3063907" y="4104"/>
                  <a:pt x="3074426" y="5130"/>
                  <a:pt x="3084946" y="615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48C4A4-FE19-4D11-A14F-7C6189B923A2}"/>
              </a:ext>
            </a:extLst>
          </p:cNvPr>
          <p:cNvCxnSpPr>
            <a:cxnSpLocks/>
          </p:cNvCxnSpPr>
          <p:nvPr/>
        </p:nvCxnSpPr>
        <p:spPr>
          <a:xfrm flipV="1">
            <a:off x="5153911" y="2897391"/>
            <a:ext cx="3361439" cy="33160"/>
          </a:xfrm>
          <a:prstGeom prst="line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5CBBEF-C714-441F-8EE8-920DC0449BE4}"/>
              </a:ext>
            </a:extLst>
          </p:cNvPr>
          <p:cNvCxnSpPr>
            <a:cxnSpLocks/>
          </p:cNvCxnSpPr>
          <p:nvPr/>
        </p:nvCxnSpPr>
        <p:spPr>
          <a:xfrm flipH="1" flipV="1">
            <a:off x="6761018" y="1862667"/>
            <a:ext cx="3452" cy="206329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354C6D-FDE1-4917-960F-5D59F12EBC03}"/>
              </a:ext>
            </a:extLst>
          </p:cNvPr>
          <p:cNvCxnSpPr/>
          <p:nvPr/>
        </p:nvCxnSpPr>
        <p:spPr>
          <a:xfrm>
            <a:off x="6717915" y="2035079"/>
            <a:ext cx="8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E139A44-57AA-409D-8DB4-224D4FE56262}"/>
              </a:ext>
            </a:extLst>
          </p:cNvPr>
          <p:cNvCxnSpPr>
            <a:cxnSpLocks/>
          </p:cNvCxnSpPr>
          <p:nvPr/>
        </p:nvCxnSpPr>
        <p:spPr>
          <a:xfrm>
            <a:off x="8346594" y="2847878"/>
            <a:ext cx="0" cy="5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BC637D-8751-40D7-9C6A-A1AD22BB2929}"/>
              </a:ext>
            </a:extLst>
          </p:cNvPr>
          <p:cNvCxnSpPr>
            <a:cxnSpLocks/>
          </p:cNvCxnSpPr>
          <p:nvPr/>
        </p:nvCxnSpPr>
        <p:spPr>
          <a:xfrm>
            <a:off x="5170823" y="2865884"/>
            <a:ext cx="0" cy="5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2C9D0D-CB19-4BBC-BE39-DD86250361E3}"/>
                  </a:ext>
                </a:extLst>
              </p:cNvPr>
              <p:cNvSpPr txBox="1"/>
              <p:nvPr/>
            </p:nvSpPr>
            <p:spPr>
              <a:xfrm>
                <a:off x="8192651" y="2958714"/>
                <a:ext cx="30788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2C9D0D-CB19-4BBC-BE39-DD8625036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651" y="2958714"/>
                <a:ext cx="307880" cy="5647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8E3C94-C4C8-4017-B5C5-0EA8283E706B}"/>
                  </a:ext>
                </a:extLst>
              </p:cNvPr>
              <p:cNvSpPr txBox="1"/>
              <p:nvPr/>
            </p:nvSpPr>
            <p:spPr>
              <a:xfrm>
                <a:off x="4893727" y="2979949"/>
                <a:ext cx="453378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8E3C94-C4C8-4017-B5C5-0EA8283E7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27" y="2979949"/>
                <a:ext cx="453378" cy="5647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94E4023A-A4F1-4B36-A08B-2A414AA25FC0}"/>
              </a:ext>
            </a:extLst>
          </p:cNvPr>
          <p:cNvSpPr txBox="1"/>
          <p:nvPr/>
        </p:nvSpPr>
        <p:spPr>
          <a:xfrm>
            <a:off x="8478981" y="2499974"/>
            <a:ext cx="12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51B23DC-79AE-43CB-B998-9B873485BADB}"/>
                  </a:ext>
                </a:extLst>
              </p:cNvPr>
              <p:cNvSpPr txBox="1"/>
              <p:nvPr/>
            </p:nvSpPr>
            <p:spPr>
              <a:xfrm>
                <a:off x="6603996" y="1474736"/>
                <a:ext cx="3348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51B23DC-79AE-43CB-B998-9B873485B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996" y="1474736"/>
                <a:ext cx="334841" cy="369332"/>
              </a:xfrm>
              <a:prstGeom prst="rect">
                <a:avLst/>
              </a:prstGeom>
              <a:blipFill>
                <a:blip r:embed="rId8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F9D1B24-D40C-404A-A4AD-3F9B9D5A0F27}"/>
                  </a:ext>
                </a:extLst>
              </p:cNvPr>
              <p:cNvSpPr txBox="1"/>
              <p:nvPr/>
            </p:nvSpPr>
            <p:spPr>
              <a:xfrm>
                <a:off x="6237619" y="1815692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F9D1B24-D40C-404A-A4AD-3F9B9D5A0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619" y="1815692"/>
                <a:ext cx="451831" cy="369332"/>
              </a:xfrm>
              <a:prstGeom prst="rect">
                <a:avLst/>
              </a:prstGeom>
              <a:blipFill>
                <a:blip r:embed="rId9"/>
                <a:stretch>
                  <a:fillRect r="-270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CCE68-9121-4F09-BBB8-414819AED637}"/>
                  </a:ext>
                </a:extLst>
              </p:cNvPr>
              <p:cNvSpPr txBox="1"/>
              <p:nvPr/>
            </p:nvSpPr>
            <p:spPr>
              <a:xfrm>
                <a:off x="5940514" y="3587540"/>
                <a:ext cx="4518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5CCE68-9121-4F09-BBB8-414819AED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514" y="3587540"/>
                <a:ext cx="451831" cy="369332"/>
              </a:xfrm>
              <a:prstGeom prst="rect">
                <a:avLst/>
              </a:prstGeom>
              <a:blipFill>
                <a:blip r:embed="rId10"/>
                <a:stretch>
                  <a:fillRect r="-38667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9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3227100-0921-4949-9A6D-57DC4C9A86C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Odd/even displacement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3227100-0921-4949-9A6D-57DC4C9A8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3091" t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854301-A498-49B5-801D-971243839CE9}"/>
              </a:ext>
            </a:extLst>
          </p:cNvPr>
          <p:cNvCxnSpPr/>
          <p:nvPr/>
        </p:nvCxnSpPr>
        <p:spPr>
          <a:xfrm>
            <a:off x="628650" y="2470826"/>
            <a:ext cx="7688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917BFB-237D-4193-B6EB-1727DCD8A268}"/>
              </a:ext>
            </a:extLst>
          </p:cNvPr>
          <p:cNvCxnSpPr/>
          <p:nvPr/>
        </p:nvCxnSpPr>
        <p:spPr>
          <a:xfrm>
            <a:off x="1128409" y="2295728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CEE42D-19F8-44A9-A18D-F69CAE220D5A}"/>
              </a:ext>
            </a:extLst>
          </p:cNvPr>
          <p:cNvCxnSpPr/>
          <p:nvPr/>
        </p:nvCxnSpPr>
        <p:spPr>
          <a:xfrm>
            <a:off x="2185483" y="2311940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0248E46-A3B8-440B-8234-D7065B711C45}"/>
              </a:ext>
            </a:extLst>
          </p:cNvPr>
          <p:cNvCxnSpPr/>
          <p:nvPr/>
        </p:nvCxnSpPr>
        <p:spPr>
          <a:xfrm>
            <a:off x="3242558" y="2308697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0F15D87-5108-427B-9724-C712B2582469}"/>
              </a:ext>
            </a:extLst>
          </p:cNvPr>
          <p:cNvCxnSpPr/>
          <p:nvPr/>
        </p:nvCxnSpPr>
        <p:spPr>
          <a:xfrm>
            <a:off x="4302877" y="2318420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736FB9-5394-4D21-AD83-F46C3C89E9B2}"/>
              </a:ext>
            </a:extLst>
          </p:cNvPr>
          <p:cNvCxnSpPr/>
          <p:nvPr/>
        </p:nvCxnSpPr>
        <p:spPr>
          <a:xfrm>
            <a:off x="5363197" y="2318424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2B2409-39A2-4761-80F6-9D647B6E7E42}"/>
              </a:ext>
            </a:extLst>
          </p:cNvPr>
          <p:cNvCxnSpPr/>
          <p:nvPr/>
        </p:nvCxnSpPr>
        <p:spPr>
          <a:xfrm>
            <a:off x="6423514" y="2328152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C8330E-2E31-427F-A1C0-5713FABB0CD3}"/>
              </a:ext>
            </a:extLst>
          </p:cNvPr>
          <p:cNvCxnSpPr/>
          <p:nvPr/>
        </p:nvCxnSpPr>
        <p:spPr>
          <a:xfrm>
            <a:off x="7483836" y="2308697"/>
            <a:ext cx="0" cy="35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F850101-39BC-4033-95BD-FEDE100FFC84}"/>
              </a:ext>
            </a:extLst>
          </p:cNvPr>
          <p:cNvCxnSpPr/>
          <p:nvPr/>
        </p:nvCxnSpPr>
        <p:spPr>
          <a:xfrm flipH="1">
            <a:off x="787940" y="2470824"/>
            <a:ext cx="340469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C767639-8230-4692-9391-11BEC74DC13B}"/>
              </a:ext>
            </a:extLst>
          </p:cNvPr>
          <p:cNvCxnSpPr/>
          <p:nvPr/>
        </p:nvCxnSpPr>
        <p:spPr>
          <a:xfrm flipH="1">
            <a:off x="2905334" y="2467582"/>
            <a:ext cx="340469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8CA282-A029-4B3C-83F2-E7F9459DCFB8}"/>
              </a:ext>
            </a:extLst>
          </p:cNvPr>
          <p:cNvCxnSpPr/>
          <p:nvPr/>
        </p:nvCxnSpPr>
        <p:spPr>
          <a:xfrm flipH="1">
            <a:off x="5016239" y="2467581"/>
            <a:ext cx="340469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CCD474-B80E-4EAF-8FBB-83FFE440C033}"/>
              </a:ext>
            </a:extLst>
          </p:cNvPr>
          <p:cNvCxnSpPr/>
          <p:nvPr/>
        </p:nvCxnSpPr>
        <p:spPr>
          <a:xfrm flipH="1">
            <a:off x="7146605" y="2477305"/>
            <a:ext cx="340469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0EFE9B5-D697-462A-963D-2B881665AC57}"/>
              </a:ext>
            </a:extLst>
          </p:cNvPr>
          <p:cNvCxnSpPr/>
          <p:nvPr/>
        </p:nvCxnSpPr>
        <p:spPr>
          <a:xfrm flipH="1">
            <a:off x="2156298" y="2467585"/>
            <a:ext cx="340469" cy="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312934-A9D9-4547-8E21-8A44D5DC46E8}"/>
              </a:ext>
            </a:extLst>
          </p:cNvPr>
          <p:cNvCxnSpPr/>
          <p:nvPr/>
        </p:nvCxnSpPr>
        <p:spPr>
          <a:xfrm flipH="1">
            <a:off x="4302869" y="2474070"/>
            <a:ext cx="340469" cy="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B69CC85-17D1-4C7A-A4B2-91BA5A90C073}"/>
              </a:ext>
            </a:extLst>
          </p:cNvPr>
          <p:cNvCxnSpPr/>
          <p:nvPr/>
        </p:nvCxnSpPr>
        <p:spPr>
          <a:xfrm flipH="1">
            <a:off x="6413785" y="2483794"/>
            <a:ext cx="340469" cy="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43DD46D-529C-4458-BC5C-3AF7F6D7E0D5}"/>
                  </a:ext>
                </a:extLst>
              </p:cNvPr>
              <p:cNvSpPr txBox="1"/>
              <p:nvPr/>
            </p:nvSpPr>
            <p:spPr>
              <a:xfrm>
                <a:off x="710116" y="2688075"/>
                <a:ext cx="3784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…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43DD46D-529C-4458-BC5C-3AF7F6D7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16" y="2688075"/>
                <a:ext cx="378405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CA01610-0EBE-418F-A720-BC1ABD782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977036"/>
              </p:ext>
            </p:extLst>
          </p:nvPr>
        </p:nvGraphicFramePr>
        <p:xfrm>
          <a:off x="1765300" y="3244850"/>
          <a:ext cx="529748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66800" imgH="2336760" progId="Equation.DSMT4">
                  <p:embed/>
                </p:oleObj>
              </mc:Choice>
              <mc:Fallback>
                <p:oleObj name="Equation" r:id="rId5" imgW="3466800" imgH="2336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D4D080A-B927-4F8F-B9F2-3D7047537B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5300" y="3244850"/>
                        <a:ext cx="529748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D91958-D578-4AEA-A53A-8C25B606BDE4}"/>
                  </a:ext>
                </a:extLst>
              </p:cNvPr>
              <p:cNvSpPr txBox="1"/>
              <p:nvPr/>
            </p:nvSpPr>
            <p:spPr>
              <a:xfrm>
                <a:off x="1468878" y="1857983"/>
                <a:ext cx="14850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D91958-D578-4AEA-A53A-8C25B606B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878" y="1857983"/>
                <a:ext cx="1485091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26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880B-83D9-4A3B-9EA8-FBE96B30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Enlarged unit cell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B03830-62B0-47FF-A6DD-AFBBD3AB8DD9}"/>
              </a:ext>
            </a:extLst>
          </p:cNvPr>
          <p:cNvSpPr/>
          <p:nvPr/>
        </p:nvSpPr>
        <p:spPr>
          <a:xfrm>
            <a:off x="1429965" y="2675106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14CF4F-43C2-4C06-BFBB-66F1F5790AE6}"/>
              </a:ext>
            </a:extLst>
          </p:cNvPr>
          <p:cNvSpPr/>
          <p:nvPr/>
        </p:nvSpPr>
        <p:spPr>
          <a:xfrm>
            <a:off x="2020109" y="2671862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C19167-E5DE-48D1-A84A-A10756528A98}"/>
              </a:ext>
            </a:extLst>
          </p:cNvPr>
          <p:cNvCxnSpPr>
            <a:cxnSpLocks/>
          </p:cNvCxnSpPr>
          <p:nvPr/>
        </p:nvCxnSpPr>
        <p:spPr>
          <a:xfrm flipV="1">
            <a:off x="1544749" y="2744819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2FDBB-258F-47DA-B537-992C22A016BE}"/>
              </a:ext>
            </a:extLst>
          </p:cNvPr>
          <p:cNvCxnSpPr/>
          <p:nvPr/>
        </p:nvCxnSpPr>
        <p:spPr>
          <a:xfrm flipV="1">
            <a:off x="1541508" y="2790213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87520F42-1F40-4E6B-99AB-ACE5E13C14AF}"/>
              </a:ext>
            </a:extLst>
          </p:cNvPr>
          <p:cNvSpPr/>
          <p:nvPr/>
        </p:nvSpPr>
        <p:spPr>
          <a:xfrm>
            <a:off x="3041517" y="2681593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571BD-DEB4-4CCD-810B-1352583CC634}"/>
              </a:ext>
            </a:extLst>
          </p:cNvPr>
          <p:cNvSpPr/>
          <p:nvPr/>
        </p:nvSpPr>
        <p:spPr>
          <a:xfrm>
            <a:off x="3631661" y="2678349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496E75-26C5-4FF5-B592-3A69DF2AE0A9}"/>
              </a:ext>
            </a:extLst>
          </p:cNvPr>
          <p:cNvCxnSpPr>
            <a:cxnSpLocks/>
          </p:cNvCxnSpPr>
          <p:nvPr/>
        </p:nvCxnSpPr>
        <p:spPr>
          <a:xfrm flipV="1">
            <a:off x="3156301" y="2751306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88E906-2733-457E-B4E6-23CEFEBB3526}"/>
              </a:ext>
            </a:extLst>
          </p:cNvPr>
          <p:cNvCxnSpPr/>
          <p:nvPr/>
        </p:nvCxnSpPr>
        <p:spPr>
          <a:xfrm flipV="1">
            <a:off x="3153060" y="2796700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D1D2A3-D403-48BA-82CA-B5595819D2B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2202989" y="2764275"/>
            <a:ext cx="838528" cy="973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13CF03-E9D0-4A41-95DB-5621A4CA4A1A}"/>
              </a:ext>
            </a:extLst>
          </p:cNvPr>
          <p:cNvCxnSpPr/>
          <p:nvPr/>
        </p:nvCxnSpPr>
        <p:spPr>
          <a:xfrm>
            <a:off x="3746444" y="2770758"/>
            <a:ext cx="838528" cy="973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25EF018E-D734-40B1-892F-D476BFEE1598}"/>
              </a:ext>
            </a:extLst>
          </p:cNvPr>
          <p:cNvSpPr/>
          <p:nvPr/>
        </p:nvSpPr>
        <p:spPr>
          <a:xfrm>
            <a:off x="4588217" y="2681588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F8E04A-75C2-4EBD-9BF2-093AB477AE11}"/>
              </a:ext>
            </a:extLst>
          </p:cNvPr>
          <p:cNvSpPr/>
          <p:nvPr/>
        </p:nvSpPr>
        <p:spPr>
          <a:xfrm>
            <a:off x="5178361" y="2678344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D77B91-80B3-49AC-888F-E1D812E58FCD}"/>
              </a:ext>
            </a:extLst>
          </p:cNvPr>
          <p:cNvCxnSpPr>
            <a:cxnSpLocks/>
          </p:cNvCxnSpPr>
          <p:nvPr/>
        </p:nvCxnSpPr>
        <p:spPr>
          <a:xfrm flipV="1">
            <a:off x="4703001" y="2751301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2B2A193-5618-42E3-A9B7-8E74697DE9FF}"/>
              </a:ext>
            </a:extLst>
          </p:cNvPr>
          <p:cNvCxnSpPr/>
          <p:nvPr/>
        </p:nvCxnSpPr>
        <p:spPr>
          <a:xfrm flipV="1">
            <a:off x="4699760" y="2796695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50F2C872-1422-4743-94D1-02EF26EAA1DC}"/>
              </a:ext>
            </a:extLst>
          </p:cNvPr>
          <p:cNvSpPr/>
          <p:nvPr/>
        </p:nvSpPr>
        <p:spPr>
          <a:xfrm>
            <a:off x="6199769" y="2688075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8CA283-71BA-44E4-B22C-2D10DF8AC955}"/>
              </a:ext>
            </a:extLst>
          </p:cNvPr>
          <p:cNvSpPr/>
          <p:nvPr/>
        </p:nvSpPr>
        <p:spPr>
          <a:xfrm>
            <a:off x="6789913" y="2684831"/>
            <a:ext cx="182880" cy="18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5E9F610-CDB1-45C2-9905-EA73A5CD38B4}"/>
              </a:ext>
            </a:extLst>
          </p:cNvPr>
          <p:cNvCxnSpPr>
            <a:cxnSpLocks/>
          </p:cNvCxnSpPr>
          <p:nvPr/>
        </p:nvCxnSpPr>
        <p:spPr>
          <a:xfrm flipV="1">
            <a:off x="6314553" y="2757788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85AE4C-97B3-427F-8229-FBA7811656F2}"/>
              </a:ext>
            </a:extLst>
          </p:cNvPr>
          <p:cNvCxnSpPr/>
          <p:nvPr/>
        </p:nvCxnSpPr>
        <p:spPr>
          <a:xfrm flipV="1">
            <a:off x="6311312" y="2803182"/>
            <a:ext cx="590144" cy="3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30AD151-E6C8-460B-91E6-A57657BF9883}"/>
              </a:ext>
            </a:extLst>
          </p:cNvPr>
          <p:cNvCxnSpPr>
            <a:stCxn id="21" idx="6"/>
            <a:endCxn id="24" idx="2"/>
          </p:cNvCxnSpPr>
          <p:nvPr/>
        </p:nvCxnSpPr>
        <p:spPr>
          <a:xfrm>
            <a:off x="5361241" y="2770757"/>
            <a:ext cx="838528" cy="973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224F969-85C4-4DBF-A683-B72EAAD2039C}"/>
              </a:ext>
            </a:extLst>
          </p:cNvPr>
          <p:cNvCxnSpPr/>
          <p:nvPr/>
        </p:nvCxnSpPr>
        <p:spPr>
          <a:xfrm>
            <a:off x="6904696" y="2777240"/>
            <a:ext cx="838528" cy="973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68EF629-336B-4AF4-BA64-54592CBAAAE8}"/>
                  </a:ext>
                </a:extLst>
              </p:cNvPr>
              <p:cNvSpPr txBox="1"/>
              <p:nvPr/>
            </p:nvSpPr>
            <p:spPr>
              <a:xfrm>
                <a:off x="1429964" y="3026927"/>
                <a:ext cx="719377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         1                 2          3               4           5    …..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−1                          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68EF629-336B-4AF4-BA64-54592CBAA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964" y="3026927"/>
                <a:ext cx="7193774" cy="276999"/>
              </a:xfrm>
              <a:prstGeom prst="rect">
                <a:avLst/>
              </a:prstGeom>
              <a:blipFill>
                <a:blip r:embed="rId4"/>
                <a:stretch>
                  <a:fillRect l="-8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FF5DD6-9C0C-4B6E-ACED-AE6637A2110D}"/>
                  </a:ext>
                </a:extLst>
              </p:cNvPr>
              <p:cNvSpPr txBox="1"/>
              <p:nvPr/>
            </p:nvSpPr>
            <p:spPr>
              <a:xfrm>
                <a:off x="1507774" y="2290863"/>
                <a:ext cx="306876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FF5DD6-9C0C-4B6E-ACED-AE6637A21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774" y="2290863"/>
                <a:ext cx="3068763" cy="276999"/>
              </a:xfrm>
              <a:prstGeom prst="rect">
                <a:avLst/>
              </a:prstGeom>
              <a:blipFill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1EEE9A55-5A00-4F3A-81E1-684BAFC16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640147"/>
              </p:ext>
            </p:extLst>
          </p:nvPr>
        </p:nvGraphicFramePr>
        <p:xfrm>
          <a:off x="1271741" y="3787264"/>
          <a:ext cx="6309600" cy="170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67080" imgH="1155600" progId="Equation.DSMT4">
                  <p:embed/>
                </p:oleObj>
              </mc:Choice>
              <mc:Fallback>
                <p:oleObj name="Equation" r:id="rId6" imgW="426708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1741" y="3787264"/>
                        <a:ext cx="6309600" cy="170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BF8EE41-A412-4DE2-BC92-7759489998CF}"/>
              </a:ext>
            </a:extLst>
          </p:cNvPr>
          <p:cNvSpPr/>
          <p:nvPr/>
        </p:nvSpPr>
        <p:spPr>
          <a:xfrm>
            <a:off x="2661726" y="2585969"/>
            <a:ext cx="1550739" cy="3872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61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B328C12-2E83-455E-B637-C90AB075FD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Transform Hamiltonian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en-US" dirty="0"/>
                  <a:t> into </a:t>
                </a:r>
                <a:r>
                  <a:rPr lang="en-US" i="1" dirty="0"/>
                  <a:t>k</a:t>
                </a:r>
                <a:r>
                  <a:rPr lang="en-US" dirty="0"/>
                  <a:t>-space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B328C12-2E83-455E-B637-C90AB075F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3091" t="-13364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86A9304-4B41-4861-92C5-9809E0DB80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57216"/>
              </p:ext>
            </p:extLst>
          </p:nvPr>
        </p:nvGraphicFramePr>
        <p:xfrm>
          <a:off x="822325" y="1800225"/>
          <a:ext cx="7886700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2031840" progId="Equation.DSMT4">
                  <p:embed/>
                </p:oleObj>
              </mc:Choice>
              <mc:Fallback>
                <p:oleObj name="Equation" r:id="rId4" imgW="33145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2325" y="1800225"/>
                        <a:ext cx="7886700" cy="483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43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677</Words>
  <Application>Microsoft Office PowerPoint</Application>
  <PresentationFormat>On-screen Show (4:3)</PresentationFormat>
  <Paragraphs>115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Equation</vt:lpstr>
      <vt:lpstr>Week 7, Electron-phonon interaction, SSH Model, Peierls instability</vt:lpstr>
      <vt:lpstr>Polyacetylene  (CH)n</vt:lpstr>
      <vt:lpstr>Su-Schrieffer-Heeger (SSH) model</vt:lpstr>
      <vt:lpstr>Born-Oppenheimer approximation</vt:lpstr>
      <vt:lpstr>Single electron H</vt:lpstr>
      <vt:lpstr>Special case, uniform displacement u_l = const</vt:lpstr>
      <vt:lpstr>Odd/even displacement u_l=(-1)^l u_0</vt:lpstr>
      <vt:lpstr>Enlarged unit cell</vt:lpstr>
      <vt:lpstr>Transform Hamiltonian H ̂ into k-space</vt:lpstr>
      <vt:lpstr>Diagonalize the k-space H</vt:lpstr>
      <vt:lpstr>Zone folding when  = 0</vt:lpstr>
      <vt:lpstr>Gapped band structure when α≠0</vt:lpstr>
      <vt:lpstr>Density of states in 1D system</vt:lpstr>
      <vt:lpstr>Compute total energy E(u)</vt:lpstr>
      <vt:lpstr>Density of states from the Green’s function</vt:lpstr>
      <vt:lpstr>Peierls instability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7, Electron-phonon interaction, SSH Model, Peierls instability</dc:title>
  <dc:creator>Wang Jian-Sheng</dc:creator>
  <cp:lastModifiedBy>Wang Jian-Sheng</cp:lastModifiedBy>
  <cp:revision>23</cp:revision>
  <dcterms:created xsi:type="dcterms:W3CDTF">2021-01-21T03:29:17Z</dcterms:created>
  <dcterms:modified xsi:type="dcterms:W3CDTF">2021-10-01T07:17:15Z</dcterms:modified>
</cp:coreProperties>
</file>