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67" r:id="rId3"/>
    <p:sldId id="268" r:id="rId4"/>
    <p:sldId id="271" r:id="rId5"/>
    <p:sldId id="269" r:id="rId6"/>
    <p:sldId id="270" r:id="rId7"/>
    <p:sldId id="272" r:id="rId8"/>
    <p:sldId id="273" r:id="rId9"/>
    <p:sldId id="274" r:id="rId10"/>
    <p:sldId id="282" r:id="rId11"/>
    <p:sldId id="277" r:id="rId12"/>
    <p:sldId id="275" r:id="rId13"/>
    <p:sldId id="276" r:id="rId14"/>
    <p:sldId id="280" r:id="rId15"/>
    <p:sldId id="281" r:id="rId16"/>
    <p:sldId id="278" r:id="rId17"/>
    <p:sldId id="279"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ng Jian-Sheng" initials="WJ" lastIdx="2" clrIdx="0">
    <p:extLst>
      <p:ext uri="{19B8F6BF-5375-455C-9EA6-DF929625EA0E}">
        <p15:presenceInfo xmlns:p15="http://schemas.microsoft.com/office/powerpoint/2012/main" userId="S::phywjs@nus.edu.sg::7d25d710-0931-49a3-acef-49192cec40f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30" autoAdjust="0"/>
    <p:restoredTop sz="86385" autoAdjust="0"/>
  </p:normalViewPr>
  <p:slideViewPr>
    <p:cSldViewPr snapToGrid="0">
      <p:cViewPr varScale="1">
        <p:scale>
          <a:sx n="131" d="100"/>
          <a:sy n="131" d="100"/>
        </p:scale>
        <p:origin x="1902"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4D8FA9-5256-42CC-8860-C13BDBB6216E}" type="datetimeFigureOut">
              <a:rPr lang="en-US" smtClean="0"/>
              <a:t>10/8/2021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EA9217-B672-4187-8272-62A1C7537DA6}" type="slidenum">
              <a:rPr lang="en-US" smtClean="0"/>
              <a:t>‹#›</a:t>
            </a:fld>
            <a:endParaRPr lang="en-US"/>
          </a:p>
        </p:txBody>
      </p:sp>
    </p:spTree>
    <p:extLst>
      <p:ext uri="{BB962C8B-B14F-4D97-AF65-F5344CB8AC3E}">
        <p14:creationId xmlns:p14="http://schemas.microsoft.com/office/powerpoint/2010/main" val="4098899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 first recall the basics</a:t>
            </a:r>
            <a:r>
              <a:rPr lang="en-US" baseline="0" dirty="0"/>
              <a:t> of Ohm’s law,  I = V/R, and the definition of conductivity, </a:t>
            </a:r>
            <a:r>
              <a:rPr lang="en-US" baseline="0" dirty="0" err="1"/>
              <a:t>Drude</a:t>
            </a:r>
            <a:r>
              <a:rPr lang="en-US" baseline="0" dirty="0"/>
              <a:t> model (see </a:t>
            </a:r>
            <a:r>
              <a:rPr lang="en-US" baseline="0" dirty="0" err="1"/>
              <a:t>Aschroft</a:t>
            </a:r>
            <a:r>
              <a:rPr lang="en-US" baseline="0" dirty="0"/>
              <a:t>/</a:t>
            </a:r>
            <a:r>
              <a:rPr lang="en-US" baseline="0" dirty="0" err="1"/>
              <a:t>Mermin</a:t>
            </a:r>
            <a:r>
              <a:rPr lang="en-US" baseline="0" dirty="0"/>
              <a:t> Chapter 1), then the case of ballistic transport which is the material of this week.   The main point is when ballistic transport is the correct picture (when mean free path is much larger than sample sizes).</a:t>
            </a:r>
          </a:p>
          <a:p>
            <a:endParaRPr lang="en-US" baseline="0" dirty="0"/>
          </a:p>
          <a:p>
            <a:endParaRPr lang="en-US" dirty="0"/>
          </a:p>
        </p:txBody>
      </p:sp>
      <p:sp>
        <p:nvSpPr>
          <p:cNvPr id="4" name="Slide Number Placeholder 3"/>
          <p:cNvSpPr>
            <a:spLocks noGrp="1"/>
          </p:cNvSpPr>
          <p:nvPr>
            <p:ph type="sldNum" sz="quarter" idx="5"/>
          </p:nvPr>
        </p:nvSpPr>
        <p:spPr/>
        <p:txBody>
          <a:bodyPr/>
          <a:lstStyle/>
          <a:p>
            <a:fld id="{C3EA9217-B672-4187-8272-62A1C7537DA6}" type="slidenum">
              <a:rPr lang="en-US" smtClean="0"/>
              <a:t>1</a:t>
            </a:fld>
            <a:endParaRPr lang="en-US"/>
          </a:p>
        </p:txBody>
      </p:sp>
    </p:spTree>
    <p:extLst>
      <p:ext uri="{BB962C8B-B14F-4D97-AF65-F5344CB8AC3E}">
        <p14:creationId xmlns:p14="http://schemas.microsoft.com/office/powerpoint/2010/main" val="25164751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Try to express G_CL in terms of GCC and </a:t>
            </a:r>
            <a:r>
              <a:rPr lang="en-US" dirty="0" err="1"/>
              <a:t>g^L</a:t>
            </a:r>
            <a:r>
              <a:rPr lang="en-US" dirty="0"/>
              <a:t>. </a:t>
            </a:r>
          </a:p>
        </p:txBody>
      </p:sp>
      <p:sp>
        <p:nvSpPr>
          <p:cNvPr id="4" name="Slide Number Placeholder 3"/>
          <p:cNvSpPr>
            <a:spLocks noGrp="1"/>
          </p:cNvSpPr>
          <p:nvPr>
            <p:ph type="sldNum" sz="quarter" idx="5"/>
          </p:nvPr>
        </p:nvSpPr>
        <p:spPr/>
        <p:txBody>
          <a:bodyPr/>
          <a:lstStyle/>
          <a:p>
            <a:fld id="{C3EA9217-B672-4187-8272-62A1C7537DA6}" type="slidenum">
              <a:rPr lang="en-US" smtClean="0"/>
              <a:t>10</a:t>
            </a:fld>
            <a:endParaRPr lang="en-US"/>
          </a:p>
        </p:txBody>
      </p:sp>
    </p:spTree>
    <p:extLst>
      <p:ext uri="{BB962C8B-B14F-4D97-AF65-F5344CB8AC3E}">
        <p14:creationId xmlns:p14="http://schemas.microsoft.com/office/powerpoint/2010/main" val="18790606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get the second </a:t>
            </a:r>
            <a:r>
              <a:rPr lang="en-US" dirty="0" err="1"/>
              <a:t>Keldysh</a:t>
            </a:r>
            <a:r>
              <a:rPr lang="en-US" dirty="0"/>
              <a:t> equation, one need a condition,</a:t>
            </a:r>
            <a:r>
              <a:rPr lang="en-US" baseline="0" dirty="0"/>
              <a:t> that is (</a:t>
            </a:r>
            <a:r>
              <a:rPr lang="en-US" baseline="0" dirty="0" err="1"/>
              <a:t>g^r</a:t>
            </a:r>
            <a:r>
              <a:rPr lang="en-US" baseline="0" dirty="0"/>
              <a:t>)^(-1) g&lt; = 0, this is certainly true for ballistic system, not so in general.  See the last slide on week 5.   The omitted term is present in a transient problem.</a:t>
            </a: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C3EA9217-B672-4187-8272-62A1C7537DA6}" type="slidenum">
              <a:rPr lang="en-US" smtClean="0"/>
              <a:t>11</a:t>
            </a:fld>
            <a:endParaRPr lang="en-US"/>
          </a:p>
        </p:txBody>
      </p:sp>
    </p:spTree>
    <p:extLst>
      <p:ext uri="{BB962C8B-B14F-4D97-AF65-F5344CB8AC3E}">
        <p14:creationId xmlns:p14="http://schemas.microsoft.com/office/powerpoint/2010/main" val="2372989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2*pi*</a:t>
            </a:r>
            <a:r>
              <a:rPr lang="en-US" dirty="0" err="1"/>
              <a:t>hbar</a:t>
            </a:r>
            <a:r>
              <a:rPr lang="en-US" dirty="0"/>
              <a:t> = h.    For NEGF, see also H. J. W. </a:t>
            </a:r>
            <a:r>
              <a:rPr lang="en-US" dirty="0" err="1"/>
              <a:t>Haug</a:t>
            </a:r>
            <a:r>
              <a:rPr lang="en-US" dirty="0"/>
              <a:t> and A-P </a:t>
            </a:r>
            <a:r>
              <a:rPr lang="en-US" dirty="0" err="1"/>
              <a:t>Jauho</a:t>
            </a:r>
            <a:r>
              <a:rPr lang="en-US" dirty="0"/>
              <a:t>, “Quantum kinetics in transport and optics of semiconductors”, Springer, as standard reference. </a:t>
            </a:r>
          </a:p>
          <a:p>
            <a:r>
              <a:rPr lang="en-US" dirty="0"/>
              <a:t> </a:t>
            </a:r>
          </a:p>
        </p:txBody>
      </p:sp>
      <p:sp>
        <p:nvSpPr>
          <p:cNvPr id="4" name="Slide Number Placeholder 3"/>
          <p:cNvSpPr>
            <a:spLocks noGrp="1"/>
          </p:cNvSpPr>
          <p:nvPr>
            <p:ph type="sldNum" sz="quarter" idx="5"/>
          </p:nvPr>
        </p:nvSpPr>
        <p:spPr/>
        <p:txBody>
          <a:bodyPr/>
          <a:lstStyle/>
          <a:p>
            <a:fld id="{C3EA9217-B672-4187-8272-62A1C7537DA6}" type="slidenum">
              <a:rPr lang="en-US" smtClean="0"/>
              <a:t>12</a:t>
            </a:fld>
            <a:endParaRPr lang="en-US"/>
          </a:p>
        </p:txBody>
      </p:sp>
    </p:spTree>
    <p:extLst>
      <p:ext uri="{BB962C8B-B14F-4D97-AF65-F5344CB8AC3E}">
        <p14:creationId xmlns:p14="http://schemas.microsoft.com/office/powerpoint/2010/main" val="11134893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apply the fluctuation-dissipation theorem to the bath</a:t>
            </a:r>
            <a:r>
              <a:rPr lang="en-US" baseline="0" dirty="0"/>
              <a:t> self energy &lt; and &gt;.</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C3EA9217-B672-4187-8272-62A1C7537DA6}" type="slidenum">
              <a:rPr lang="en-US" smtClean="0"/>
              <a:t>13</a:t>
            </a:fld>
            <a:endParaRPr lang="en-US"/>
          </a:p>
        </p:txBody>
      </p:sp>
    </p:spTree>
    <p:extLst>
      <p:ext uri="{BB962C8B-B14F-4D97-AF65-F5344CB8AC3E}">
        <p14:creationId xmlns:p14="http://schemas.microsoft.com/office/powerpoint/2010/main" val="748953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same result as that on slide 3, by a “handwaving” derivation.  Now we obtain the same result by rigorous NEGF.</a:t>
            </a:r>
          </a:p>
          <a:p>
            <a:endParaRPr lang="en-US" dirty="0"/>
          </a:p>
        </p:txBody>
      </p:sp>
      <p:sp>
        <p:nvSpPr>
          <p:cNvPr id="4" name="Slide Number Placeholder 3"/>
          <p:cNvSpPr>
            <a:spLocks noGrp="1"/>
          </p:cNvSpPr>
          <p:nvPr>
            <p:ph type="sldNum" sz="quarter" idx="5"/>
          </p:nvPr>
        </p:nvSpPr>
        <p:spPr/>
        <p:txBody>
          <a:bodyPr/>
          <a:lstStyle/>
          <a:p>
            <a:fld id="{C3EA9217-B672-4187-8272-62A1C7537DA6}" type="slidenum">
              <a:rPr lang="en-US" smtClean="0"/>
              <a:t>15</a:t>
            </a:fld>
            <a:endParaRPr lang="en-US"/>
          </a:p>
        </p:txBody>
      </p:sp>
    </p:spTree>
    <p:extLst>
      <p:ext uri="{BB962C8B-B14F-4D97-AF65-F5344CB8AC3E}">
        <p14:creationId xmlns:p14="http://schemas.microsoft.com/office/powerpoint/2010/main" val="38189603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2x2 coefficients are also called Onsager coefficients.   See https://arxiv.org/abs/1608.05595 for a long review.</a:t>
            </a:r>
          </a:p>
          <a:p>
            <a:endParaRPr lang="en-US" dirty="0"/>
          </a:p>
          <a:p>
            <a:endParaRPr lang="en-US" dirty="0"/>
          </a:p>
        </p:txBody>
      </p:sp>
      <p:sp>
        <p:nvSpPr>
          <p:cNvPr id="4" name="Slide Number Placeholder 3"/>
          <p:cNvSpPr>
            <a:spLocks noGrp="1"/>
          </p:cNvSpPr>
          <p:nvPr>
            <p:ph type="sldNum" sz="quarter" idx="5"/>
          </p:nvPr>
        </p:nvSpPr>
        <p:spPr/>
        <p:txBody>
          <a:bodyPr/>
          <a:lstStyle/>
          <a:p>
            <a:fld id="{C3EA9217-B672-4187-8272-62A1C7537DA6}" type="slidenum">
              <a:rPr lang="en-US" smtClean="0"/>
              <a:t>17</a:t>
            </a:fld>
            <a:endParaRPr lang="en-US"/>
          </a:p>
        </p:txBody>
      </p:sp>
    </p:spTree>
    <p:extLst>
      <p:ext uri="{BB962C8B-B14F-4D97-AF65-F5344CB8AC3E}">
        <p14:creationId xmlns:p14="http://schemas.microsoft.com/office/powerpoint/2010/main" val="22331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modern introduction to the</a:t>
            </a:r>
            <a:r>
              <a:rPr lang="en-US" baseline="0" dirty="0"/>
              <a:t> electronic transport in </a:t>
            </a:r>
            <a:r>
              <a:rPr lang="en-US" baseline="0" dirty="0" err="1"/>
              <a:t>nano</a:t>
            </a:r>
            <a:r>
              <a:rPr lang="en-US" baseline="0" dirty="0"/>
              <a:t>-structures, see, e.g.,  M. Di Ventra, “Electrical transport in nanoscale systems”, Cambridge, 2008.</a:t>
            </a:r>
          </a:p>
          <a:p>
            <a:endParaRPr lang="en-US" dirty="0"/>
          </a:p>
        </p:txBody>
      </p:sp>
      <p:sp>
        <p:nvSpPr>
          <p:cNvPr id="4" name="Slide Number Placeholder 3"/>
          <p:cNvSpPr>
            <a:spLocks noGrp="1"/>
          </p:cNvSpPr>
          <p:nvPr>
            <p:ph type="sldNum" sz="quarter" idx="5"/>
          </p:nvPr>
        </p:nvSpPr>
        <p:spPr/>
        <p:txBody>
          <a:bodyPr/>
          <a:lstStyle/>
          <a:p>
            <a:fld id="{C3EA9217-B672-4187-8272-62A1C7537DA6}" type="slidenum">
              <a:rPr lang="en-US" smtClean="0"/>
              <a:t>2</a:t>
            </a:fld>
            <a:endParaRPr lang="en-US"/>
          </a:p>
        </p:txBody>
      </p:sp>
    </p:spTree>
    <p:extLst>
      <p:ext uri="{BB962C8B-B14F-4D97-AF65-F5344CB8AC3E}">
        <p14:creationId xmlns:p14="http://schemas.microsoft.com/office/powerpoint/2010/main" val="922776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 a factor of 2 if we take into account the spin degeneracy.  Here I use “spinless” electrons.  See also S Datta,  “Electronic transport in mesoscopic system”, Cambridge Univ, (1995).  The universal constant h/e^2 = 25.8 kilo-ohm as a standard resistance is known as the von Klitzing constant.</a:t>
            </a:r>
          </a:p>
          <a:p>
            <a:endParaRPr lang="en-US" dirty="0"/>
          </a:p>
          <a:p>
            <a:endParaRPr lang="en-US" dirty="0"/>
          </a:p>
        </p:txBody>
      </p:sp>
      <p:sp>
        <p:nvSpPr>
          <p:cNvPr id="4" name="Slide Number Placeholder 3"/>
          <p:cNvSpPr>
            <a:spLocks noGrp="1"/>
          </p:cNvSpPr>
          <p:nvPr>
            <p:ph type="sldNum" sz="quarter" idx="5"/>
          </p:nvPr>
        </p:nvSpPr>
        <p:spPr/>
        <p:txBody>
          <a:bodyPr/>
          <a:lstStyle/>
          <a:p>
            <a:fld id="{C3EA9217-B672-4187-8272-62A1C7537DA6}" type="slidenum">
              <a:rPr lang="en-US" smtClean="0"/>
              <a:t>3</a:t>
            </a:fld>
            <a:endParaRPr lang="en-US"/>
          </a:p>
        </p:txBody>
      </p:sp>
    </p:spTree>
    <p:extLst>
      <p:ext uri="{BB962C8B-B14F-4D97-AF65-F5344CB8AC3E}">
        <p14:creationId xmlns:p14="http://schemas.microsoft.com/office/powerpoint/2010/main" val="3276985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meV</a:t>
            </a:r>
            <a:r>
              <a:rPr lang="en-US" dirty="0"/>
              <a:t> = 0.001 eV.   1 eV = 1.602 x 10^(-19) joule. </a:t>
            </a:r>
          </a:p>
          <a:p>
            <a:endParaRPr lang="en-US" dirty="0"/>
          </a:p>
          <a:p>
            <a:endParaRPr lang="en-US" dirty="0"/>
          </a:p>
        </p:txBody>
      </p:sp>
      <p:sp>
        <p:nvSpPr>
          <p:cNvPr id="4" name="Slide Number Placeholder 3"/>
          <p:cNvSpPr>
            <a:spLocks noGrp="1"/>
          </p:cNvSpPr>
          <p:nvPr>
            <p:ph type="sldNum" sz="quarter" idx="5"/>
          </p:nvPr>
        </p:nvSpPr>
        <p:spPr/>
        <p:txBody>
          <a:bodyPr/>
          <a:lstStyle/>
          <a:p>
            <a:fld id="{C3EA9217-B672-4187-8272-62A1C7537DA6}" type="slidenum">
              <a:rPr lang="en-US" smtClean="0"/>
              <a:t>4</a:t>
            </a:fld>
            <a:endParaRPr lang="en-US"/>
          </a:p>
        </p:txBody>
      </p:sp>
    </p:spTree>
    <p:extLst>
      <p:ext uri="{BB962C8B-B14F-4D97-AF65-F5344CB8AC3E}">
        <p14:creationId xmlns:p14="http://schemas.microsoft.com/office/powerpoint/2010/main" val="575247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have a two-level system with energy very close to each other, then we will</a:t>
            </a:r>
            <a:r>
              <a:rPr lang="en-US" baseline="0" dirty="0"/>
              <a:t> have the more interesting Coulomb blockade problem.  I_L is defined such that going out from the left lead is positive.   See H. J. W. </a:t>
            </a:r>
            <a:r>
              <a:rPr lang="en-US" baseline="0" dirty="0" err="1"/>
              <a:t>Haug</a:t>
            </a:r>
            <a:r>
              <a:rPr lang="en-US" baseline="0" dirty="0"/>
              <a:t> and A-P </a:t>
            </a:r>
            <a:r>
              <a:rPr lang="en-US" baseline="0" dirty="0" err="1"/>
              <a:t>Jauho</a:t>
            </a:r>
            <a:r>
              <a:rPr lang="en-US" baseline="0" dirty="0"/>
              <a:t>, “Quantum kinetics in transport and optics of semiconductors”, Springer, for a derivation of this formula.</a:t>
            </a:r>
          </a:p>
          <a:p>
            <a:r>
              <a:rPr lang="en-US" baseline="0" dirty="0"/>
              <a:t>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C3EA9217-B672-4187-8272-62A1C7537DA6}" type="slidenum">
              <a:rPr lang="en-US" smtClean="0"/>
              <a:t>5</a:t>
            </a:fld>
            <a:endParaRPr lang="en-US"/>
          </a:p>
        </p:txBody>
      </p:sp>
    </p:spTree>
    <p:extLst>
      <p:ext uri="{BB962C8B-B14F-4D97-AF65-F5344CB8AC3E}">
        <p14:creationId xmlns:p14="http://schemas.microsoft.com/office/powerpoint/2010/main" val="3627919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I_alpha</a:t>
            </a:r>
            <a:r>
              <a:rPr lang="en-US" dirty="0"/>
              <a:t> is defined as the electric current going out of the lead alpha.</a:t>
            </a:r>
          </a:p>
          <a:p>
            <a:endParaRPr lang="en-US" dirty="0"/>
          </a:p>
        </p:txBody>
      </p:sp>
      <p:sp>
        <p:nvSpPr>
          <p:cNvPr id="4" name="Slide Number Placeholder 3"/>
          <p:cNvSpPr>
            <a:spLocks noGrp="1"/>
          </p:cNvSpPr>
          <p:nvPr>
            <p:ph type="sldNum" sz="quarter" idx="5"/>
          </p:nvPr>
        </p:nvSpPr>
        <p:spPr/>
        <p:txBody>
          <a:bodyPr/>
          <a:lstStyle/>
          <a:p>
            <a:fld id="{C3EA9217-B672-4187-8272-62A1C7537DA6}" type="slidenum">
              <a:rPr lang="en-US" smtClean="0"/>
              <a:t>6</a:t>
            </a:fld>
            <a:endParaRPr lang="en-US"/>
          </a:p>
        </p:txBody>
      </p:sp>
    </p:spTree>
    <p:extLst>
      <p:ext uri="{BB962C8B-B14F-4D97-AF65-F5344CB8AC3E}">
        <p14:creationId xmlns:p14="http://schemas.microsoft.com/office/powerpoint/2010/main" val="1382412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alpha is an index designating left (L), or right (R), or center (C).</a:t>
            </a:r>
          </a:p>
          <a:p>
            <a:endParaRPr lang="en-US" dirty="0"/>
          </a:p>
        </p:txBody>
      </p:sp>
      <p:sp>
        <p:nvSpPr>
          <p:cNvPr id="4" name="Slide Number Placeholder 3"/>
          <p:cNvSpPr>
            <a:spLocks noGrp="1"/>
          </p:cNvSpPr>
          <p:nvPr>
            <p:ph type="sldNum" sz="quarter" idx="5"/>
          </p:nvPr>
        </p:nvSpPr>
        <p:spPr/>
        <p:txBody>
          <a:bodyPr/>
          <a:lstStyle/>
          <a:p>
            <a:fld id="{C3EA9217-B672-4187-8272-62A1C7537DA6}" type="slidenum">
              <a:rPr lang="en-US" smtClean="0"/>
              <a:t>7</a:t>
            </a:fld>
            <a:endParaRPr lang="en-US"/>
          </a:p>
        </p:txBody>
      </p:sp>
    </p:spTree>
    <p:extLst>
      <p:ext uri="{BB962C8B-B14F-4D97-AF65-F5344CB8AC3E}">
        <p14:creationId xmlns:p14="http://schemas.microsoft.com/office/powerpoint/2010/main" val="15382888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our electrons are </a:t>
            </a:r>
            <a:r>
              <a:rPr lang="en-US" dirty="0" err="1"/>
              <a:t>spinless</a:t>
            </a:r>
            <a:r>
              <a:rPr lang="en-US" dirty="0"/>
              <a:t>, I don’t have a factor of 2 here in defining I_L.  Note the following useful identity involving commutators [ , ] and anti-commutators  { , }:</a:t>
            </a:r>
          </a:p>
          <a:p>
            <a:endParaRPr lang="en-US" dirty="0"/>
          </a:p>
          <a:p>
            <a:r>
              <a:rPr lang="en-US" dirty="0"/>
              <a:t>[AB,C] = A[B,C] + [A,C]B  (Leibniz rule) and  [AB, C] = A{B,C} – {A,C}B   (anti-Leibniz rule?).   The original Leibniz rule of differentiation is (</a:t>
            </a:r>
            <a:r>
              <a:rPr lang="en-US" dirty="0" err="1"/>
              <a:t>fg</a:t>
            </a:r>
            <a:r>
              <a:rPr lang="en-US" dirty="0"/>
              <a:t>)’ = f g’ + f’ g, so commuting with C is like differentiation with respect to C.  This commutator algebra has to do with Lie algebra and Lie derivatives in differential geometry. </a:t>
            </a:r>
          </a:p>
          <a:p>
            <a:r>
              <a:rPr lang="en-US" dirty="0"/>
              <a:t>  </a:t>
            </a:r>
          </a:p>
          <a:p>
            <a:endParaRPr lang="en-US" dirty="0"/>
          </a:p>
          <a:p>
            <a:endParaRPr lang="en-US" dirty="0"/>
          </a:p>
        </p:txBody>
      </p:sp>
      <p:sp>
        <p:nvSpPr>
          <p:cNvPr id="4" name="Slide Number Placeholder 3"/>
          <p:cNvSpPr>
            <a:spLocks noGrp="1"/>
          </p:cNvSpPr>
          <p:nvPr>
            <p:ph type="sldNum" sz="quarter" idx="5"/>
          </p:nvPr>
        </p:nvSpPr>
        <p:spPr/>
        <p:txBody>
          <a:bodyPr/>
          <a:lstStyle/>
          <a:p>
            <a:fld id="{C3EA9217-B672-4187-8272-62A1C7537DA6}" type="slidenum">
              <a:rPr lang="en-US" smtClean="0"/>
              <a:t>8</a:t>
            </a:fld>
            <a:endParaRPr lang="en-US"/>
          </a:p>
        </p:txBody>
      </p:sp>
    </p:spTree>
    <p:extLst>
      <p:ext uri="{BB962C8B-B14F-4D97-AF65-F5344CB8AC3E}">
        <p14:creationId xmlns:p14="http://schemas.microsoft.com/office/powerpoint/2010/main" val="4234607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two of my reviews on NEGF:  J.-S. Wang, J. Wang, and J. T. </a:t>
            </a:r>
            <a:r>
              <a:rPr lang="en-US" dirty="0" err="1"/>
              <a:t>Lü</a:t>
            </a:r>
            <a:r>
              <a:rPr lang="en-US" dirty="0"/>
              <a:t>, ``Quantum thermal transport in nanostructures,'' Eur. Phys. J. B {62}, 381 (2008). J.-S. Wang, B. K. Agarwalla, H. Li, and J. Thingna, ``Nonequilibrium Green's function method for quantum thermal transport,'' Front. Phys. {9}, 673 (2014).   See also http://phyweb.physics.nus.edu.sg/~phywjs/NEGF/negf.html</a:t>
            </a:r>
          </a:p>
        </p:txBody>
      </p:sp>
      <p:sp>
        <p:nvSpPr>
          <p:cNvPr id="4" name="Slide Number Placeholder 3"/>
          <p:cNvSpPr>
            <a:spLocks noGrp="1"/>
          </p:cNvSpPr>
          <p:nvPr>
            <p:ph type="sldNum" sz="quarter" idx="5"/>
          </p:nvPr>
        </p:nvSpPr>
        <p:spPr/>
        <p:txBody>
          <a:bodyPr/>
          <a:lstStyle/>
          <a:p>
            <a:fld id="{C3EA9217-B672-4187-8272-62A1C7537DA6}" type="slidenum">
              <a:rPr lang="en-US" smtClean="0"/>
              <a:t>9</a:t>
            </a:fld>
            <a:endParaRPr lang="en-US"/>
          </a:p>
        </p:txBody>
      </p:sp>
    </p:spTree>
    <p:extLst>
      <p:ext uri="{BB962C8B-B14F-4D97-AF65-F5344CB8AC3E}">
        <p14:creationId xmlns:p14="http://schemas.microsoft.com/office/powerpoint/2010/main" val="3776247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210E23-35AA-4A55-A22F-16C5685059F9}"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2440776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210E23-35AA-4A55-A22F-16C5685059F9}"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3693510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210E23-35AA-4A55-A22F-16C5685059F9}"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417201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210E23-35AA-4A55-A22F-16C5685059F9}"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2132309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210E23-35AA-4A55-A22F-16C5685059F9}"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302235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210E23-35AA-4A55-A22F-16C5685059F9}" type="datetimeFigureOut">
              <a:rPr lang="en-US" smtClean="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4150713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210E23-35AA-4A55-A22F-16C5685059F9}" type="datetimeFigureOut">
              <a:rPr lang="en-US" smtClean="0"/>
              <a:t>10/8/2021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1413926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210E23-35AA-4A55-A22F-16C5685059F9}" type="datetimeFigureOut">
              <a:rPr lang="en-US" smtClean="0"/>
              <a:t>10/8/2021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2059252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210E23-35AA-4A55-A22F-16C5685059F9}" type="datetimeFigureOut">
              <a:rPr lang="en-US" smtClean="0"/>
              <a:t>10/8/2021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1240800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210E23-35AA-4A55-A22F-16C5685059F9}" type="datetimeFigureOut">
              <a:rPr lang="en-US" smtClean="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1840184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210E23-35AA-4A55-A22F-16C5685059F9}" type="datetimeFigureOut">
              <a:rPr lang="en-US" smtClean="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2673830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10E23-35AA-4A55-A22F-16C5685059F9}" type="datetimeFigureOut">
              <a:rPr lang="en-US" smtClean="0"/>
              <a:t>10/8/2021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0C5081-FAA5-4254-AC75-597BB4863808}" type="slidenum">
              <a:rPr lang="en-US" smtClean="0"/>
              <a:t>‹#›</a:t>
            </a:fld>
            <a:endParaRPr lang="en-US"/>
          </a:p>
        </p:txBody>
      </p:sp>
    </p:spTree>
    <p:extLst>
      <p:ext uri="{BB962C8B-B14F-4D97-AF65-F5344CB8AC3E}">
        <p14:creationId xmlns:p14="http://schemas.microsoft.com/office/powerpoint/2010/main" val="41631859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1.wmf"/><Relationship Id="rId4" Type="http://schemas.openxmlformats.org/officeDocument/2006/relationships/oleObject" Target="../embeddings/oleObject1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2.wmf"/><Relationship Id="rId4" Type="http://schemas.openxmlformats.org/officeDocument/2006/relationships/oleObject" Target="../embeddings/oleObject12.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3.wmf"/><Relationship Id="rId4" Type="http://schemas.openxmlformats.org/officeDocument/2006/relationships/oleObject" Target="../embeddings/oleObject13.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14.wmf"/><Relationship Id="rId4" Type="http://schemas.openxmlformats.org/officeDocument/2006/relationships/oleObject" Target="../embeddings/oleObject14.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5.wmf"/></Relationships>
</file>

<file path=ppt/slides/_rels/slide15.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notesSlide" Target="../notesSlides/notesSlide14.xml"/><Relationship Id="rId7" Type="http://schemas.openxmlformats.org/officeDocument/2006/relationships/image" Target="../media/image28.png"/><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27.png"/><Relationship Id="rId5" Type="http://schemas.openxmlformats.org/officeDocument/2006/relationships/image" Target="../media/image16.wmf"/><Relationship Id="rId4" Type="http://schemas.openxmlformats.org/officeDocument/2006/relationships/oleObject" Target="../embeddings/oleObject16.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17.w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18.wmf"/><Relationship Id="rId4" Type="http://schemas.openxmlformats.org/officeDocument/2006/relationships/oleObject" Target="../embeddings/oleObject18.bin"/></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notesSlide" Target="../notesSlides/notesSlide4.xml"/><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3.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6.png"/></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5.xml"/><Relationship Id="rId7" Type="http://schemas.openxmlformats.org/officeDocument/2006/relationships/image" Target="../media/image21.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0.png"/><Relationship Id="rId11" Type="http://schemas.openxmlformats.org/officeDocument/2006/relationships/image" Target="../media/image4.wmf"/><Relationship Id="rId5" Type="http://schemas.openxmlformats.org/officeDocument/2006/relationships/image" Target="../media/image130.png"/><Relationship Id="rId10" Type="http://schemas.openxmlformats.org/officeDocument/2006/relationships/oleObject" Target="../embeddings/oleObject4.bin"/><Relationship Id="rId4" Type="http://schemas.openxmlformats.org/officeDocument/2006/relationships/image" Target="../media/image18.png"/><Relationship Id="rId9" Type="http://schemas.openxmlformats.org/officeDocument/2006/relationships/image" Target="../media/image3.wmf"/></Relationships>
</file>

<file path=ppt/slides/_rels/slide6.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notesSlide" Target="../notesSlides/notesSlide6.xml"/><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5.png"/><Relationship Id="rId5" Type="http://schemas.openxmlformats.org/officeDocument/2006/relationships/image" Target="../media/image5.w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notesSlide" Target="../notesSlides/notesSlide7.xml"/><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7.png"/><Relationship Id="rId5" Type="http://schemas.openxmlformats.org/officeDocument/2006/relationships/image" Target="../media/image7.wmf"/><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9.wmf"/><Relationship Id="rId4" Type="http://schemas.openxmlformats.org/officeDocument/2006/relationships/oleObject" Target="../embeddings/oleObject9.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0.wmf"/><Relationship Id="rId4" Type="http://schemas.openxmlformats.org/officeDocument/2006/relationships/oleObject" Target="../embeddings/oleObject1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3F6A8-5880-4338-8FDE-5B0CB490CF83}"/>
              </a:ext>
            </a:extLst>
          </p:cNvPr>
          <p:cNvSpPr>
            <a:spLocks noGrp="1"/>
          </p:cNvSpPr>
          <p:nvPr>
            <p:ph type="ctrTitle"/>
          </p:nvPr>
        </p:nvSpPr>
        <p:spPr/>
        <p:txBody>
          <a:bodyPr>
            <a:normAutofit fontScale="90000"/>
          </a:bodyPr>
          <a:lstStyle/>
          <a:p>
            <a:r>
              <a:rPr lang="en-US" dirty="0"/>
              <a:t>Week 9, </a:t>
            </a:r>
            <a:br>
              <a:rPr lang="en-US" dirty="0"/>
            </a:br>
            <a:r>
              <a:rPr lang="en-US" dirty="0"/>
              <a:t>Electron transport, </a:t>
            </a:r>
            <a:r>
              <a:rPr lang="en-US" dirty="0" err="1"/>
              <a:t>Landauer</a:t>
            </a:r>
            <a:r>
              <a:rPr lang="en-US" dirty="0"/>
              <a:t> approach</a:t>
            </a:r>
          </a:p>
        </p:txBody>
      </p:sp>
      <p:sp>
        <p:nvSpPr>
          <p:cNvPr id="3" name="Subtitle 2">
            <a:extLst>
              <a:ext uri="{FF2B5EF4-FFF2-40B4-BE49-F238E27FC236}">
                <a16:creationId xmlns:a16="http://schemas.microsoft.com/office/drawing/2014/main" id="{AD57C423-D6D9-4AF7-9371-58FB4065B198}"/>
              </a:ext>
            </a:extLst>
          </p:cNvPr>
          <p:cNvSpPr>
            <a:spLocks noGrp="1"/>
          </p:cNvSpPr>
          <p:nvPr>
            <p:ph type="subTitle" idx="1"/>
          </p:nvPr>
        </p:nvSpPr>
        <p:spPr/>
        <p:txBody>
          <a:bodyPr>
            <a:normAutofit/>
          </a:bodyPr>
          <a:lstStyle/>
          <a:p>
            <a:r>
              <a:rPr lang="en-US" dirty="0"/>
              <a:t>Ballistic transport, </a:t>
            </a:r>
            <a:r>
              <a:rPr lang="en-US" dirty="0" err="1"/>
              <a:t>Landauer</a:t>
            </a:r>
            <a:r>
              <a:rPr lang="en-US" dirty="0"/>
              <a:t> formula, </a:t>
            </a:r>
            <a:r>
              <a:rPr lang="en-US" dirty="0" err="1"/>
              <a:t>Landauer-Büttiker</a:t>
            </a:r>
            <a:r>
              <a:rPr lang="en-US" dirty="0"/>
              <a:t> multiple-lead formalism, Meir-</a:t>
            </a:r>
            <a:r>
              <a:rPr lang="en-US" dirty="0" err="1"/>
              <a:t>Wingreen</a:t>
            </a:r>
            <a:r>
              <a:rPr lang="en-US" dirty="0"/>
              <a:t> formula, NEGF derivation of Caroli formula, surface Green’s function, </a:t>
            </a:r>
            <a:r>
              <a:rPr lang="en-US" dirty="0" err="1"/>
              <a:t>Seebeck</a:t>
            </a:r>
            <a:r>
              <a:rPr lang="en-US" dirty="0"/>
              <a:t> effect</a:t>
            </a:r>
          </a:p>
        </p:txBody>
      </p:sp>
    </p:spTree>
    <p:extLst>
      <p:ext uri="{BB962C8B-B14F-4D97-AF65-F5344CB8AC3E}">
        <p14:creationId xmlns:p14="http://schemas.microsoft.com/office/powerpoint/2010/main" val="4234472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34EFD-F53D-4354-90C6-8218A92F7592}"/>
              </a:ext>
            </a:extLst>
          </p:cNvPr>
          <p:cNvSpPr>
            <a:spLocks noGrp="1"/>
          </p:cNvSpPr>
          <p:nvPr>
            <p:ph type="title"/>
          </p:nvPr>
        </p:nvSpPr>
        <p:spPr>
          <a:xfrm>
            <a:off x="628650" y="-51182"/>
            <a:ext cx="7886700" cy="1325563"/>
          </a:xfrm>
        </p:spPr>
        <p:txBody>
          <a:bodyPr>
            <a:normAutofit/>
          </a:bodyPr>
          <a:lstStyle/>
          <a:p>
            <a:r>
              <a:rPr lang="en-US" sz="3600" dirty="0"/>
              <a:t>From differential equation to integral equation – the Dyson equation</a:t>
            </a:r>
          </a:p>
        </p:txBody>
      </p:sp>
      <p:graphicFrame>
        <p:nvGraphicFramePr>
          <p:cNvPr id="4" name="Object 3">
            <a:extLst>
              <a:ext uri="{FF2B5EF4-FFF2-40B4-BE49-F238E27FC236}">
                <a16:creationId xmlns:a16="http://schemas.microsoft.com/office/drawing/2014/main" id="{4C8DD437-FE1E-437D-BFEF-70DECA17DD41}"/>
              </a:ext>
            </a:extLst>
          </p:cNvPr>
          <p:cNvGraphicFramePr>
            <a:graphicFrameLocks noChangeAspect="1"/>
          </p:cNvGraphicFramePr>
          <p:nvPr>
            <p:extLst>
              <p:ext uri="{D42A27DB-BD31-4B8C-83A1-F6EECF244321}">
                <p14:modId xmlns:p14="http://schemas.microsoft.com/office/powerpoint/2010/main" val="3681034736"/>
              </p:ext>
            </p:extLst>
          </p:nvPr>
        </p:nvGraphicFramePr>
        <p:xfrm>
          <a:off x="566271" y="1510293"/>
          <a:ext cx="8189912" cy="5176838"/>
        </p:xfrm>
        <a:graphic>
          <a:graphicData uri="http://schemas.openxmlformats.org/presentationml/2006/ole">
            <mc:AlternateContent xmlns:mc="http://schemas.openxmlformats.org/markup-compatibility/2006">
              <mc:Choice xmlns:v="urn:schemas-microsoft-com:vml" Requires="v">
                <p:oleObj spid="_x0000_s8207" name="Equation" r:id="rId4" imgW="6006960" imgH="3797280" progId="Equation.DSMT4">
                  <p:embed/>
                </p:oleObj>
              </mc:Choice>
              <mc:Fallback>
                <p:oleObj name="Equation" r:id="rId4" imgW="6006960" imgH="3797280" progId="Equation.DSMT4">
                  <p:embed/>
                  <p:pic>
                    <p:nvPicPr>
                      <p:cNvPr id="0" name=""/>
                      <p:cNvPicPr/>
                      <p:nvPr/>
                    </p:nvPicPr>
                    <p:blipFill>
                      <a:blip r:embed="rId5"/>
                      <a:stretch>
                        <a:fillRect/>
                      </a:stretch>
                    </p:blipFill>
                    <p:spPr>
                      <a:xfrm>
                        <a:off x="566271" y="1510293"/>
                        <a:ext cx="8189912" cy="5176838"/>
                      </a:xfrm>
                      <a:prstGeom prst="rect">
                        <a:avLst/>
                      </a:prstGeom>
                    </p:spPr>
                  </p:pic>
                </p:oleObj>
              </mc:Fallback>
            </mc:AlternateContent>
          </a:graphicData>
        </a:graphic>
      </p:graphicFrame>
    </p:spTree>
    <p:extLst>
      <p:ext uri="{BB962C8B-B14F-4D97-AF65-F5344CB8AC3E}">
        <p14:creationId xmlns:p14="http://schemas.microsoft.com/office/powerpoint/2010/main" val="143024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21838-34CE-499C-8EAB-2F8215EE109D}"/>
              </a:ext>
            </a:extLst>
          </p:cNvPr>
          <p:cNvSpPr>
            <a:spLocks noGrp="1"/>
          </p:cNvSpPr>
          <p:nvPr>
            <p:ph type="title"/>
          </p:nvPr>
        </p:nvSpPr>
        <p:spPr/>
        <p:txBody>
          <a:bodyPr/>
          <a:lstStyle/>
          <a:p>
            <a:r>
              <a:rPr lang="en-US" dirty="0"/>
              <a:t>Recall the consequence of Dyson equation on contour</a:t>
            </a:r>
          </a:p>
        </p:txBody>
      </p:sp>
      <p:graphicFrame>
        <p:nvGraphicFramePr>
          <p:cNvPr id="4" name="Object 3">
            <a:extLst>
              <a:ext uri="{FF2B5EF4-FFF2-40B4-BE49-F238E27FC236}">
                <a16:creationId xmlns:a16="http://schemas.microsoft.com/office/drawing/2014/main" id="{09438CC6-BBA3-4EEA-8BA6-02137FFB0CB2}"/>
              </a:ext>
            </a:extLst>
          </p:cNvPr>
          <p:cNvGraphicFramePr>
            <a:graphicFrameLocks noChangeAspect="1"/>
          </p:cNvGraphicFramePr>
          <p:nvPr>
            <p:extLst>
              <p:ext uri="{D42A27DB-BD31-4B8C-83A1-F6EECF244321}">
                <p14:modId xmlns:p14="http://schemas.microsoft.com/office/powerpoint/2010/main" val="380636841"/>
              </p:ext>
            </p:extLst>
          </p:nvPr>
        </p:nvGraphicFramePr>
        <p:xfrm>
          <a:off x="696913" y="2444642"/>
          <a:ext cx="8174037" cy="3311525"/>
        </p:xfrm>
        <a:graphic>
          <a:graphicData uri="http://schemas.openxmlformats.org/presentationml/2006/ole">
            <mc:AlternateContent xmlns:mc="http://schemas.openxmlformats.org/markup-compatibility/2006">
              <mc:Choice xmlns:v="urn:schemas-microsoft-com:vml" Requires="v">
                <p:oleObj spid="_x0000_s9233" name="Equation" r:id="rId4" imgW="4012920" imgH="1625400" progId="Equation.DSMT4">
                  <p:embed/>
                </p:oleObj>
              </mc:Choice>
              <mc:Fallback>
                <p:oleObj name="Equation" r:id="rId4" imgW="4012920" imgH="1625400" progId="Equation.DSMT4">
                  <p:embed/>
                  <p:pic>
                    <p:nvPicPr>
                      <p:cNvPr id="0" name=""/>
                      <p:cNvPicPr/>
                      <p:nvPr/>
                    </p:nvPicPr>
                    <p:blipFill>
                      <a:blip r:embed="rId5"/>
                      <a:stretch>
                        <a:fillRect/>
                      </a:stretch>
                    </p:blipFill>
                    <p:spPr>
                      <a:xfrm>
                        <a:off x="696913" y="2444642"/>
                        <a:ext cx="8174037" cy="3311525"/>
                      </a:xfrm>
                      <a:prstGeom prst="rect">
                        <a:avLst/>
                      </a:prstGeom>
                    </p:spPr>
                  </p:pic>
                </p:oleObj>
              </mc:Fallback>
            </mc:AlternateContent>
          </a:graphicData>
        </a:graphic>
      </p:graphicFrame>
    </p:spTree>
    <p:extLst>
      <p:ext uri="{BB962C8B-B14F-4D97-AF65-F5344CB8AC3E}">
        <p14:creationId xmlns:p14="http://schemas.microsoft.com/office/powerpoint/2010/main" val="1746060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FE470-8CAC-4B41-BD32-DEB17E5EC5B8}"/>
              </a:ext>
            </a:extLst>
          </p:cNvPr>
          <p:cNvSpPr>
            <a:spLocks noGrp="1"/>
          </p:cNvSpPr>
          <p:nvPr>
            <p:ph type="title"/>
          </p:nvPr>
        </p:nvSpPr>
        <p:spPr/>
        <p:txBody>
          <a:bodyPr/>
          <a:lstStyle/>
          <a:p>
            <a:r>
              <a:rPr lang="en-US" dirty="0"/>
              <a:t>Apply </a:t>
            </a:r>
            <a:r>
              <a:rPr lang="en-US" dirty="0" err="1"/>
              <a:t>Langreth</a:t>
            </a:r>
            <a:r>
              <a:rPr lang="en-US" dirty="0"/>
              <a:t> rule in </a:t>
            </a:r>
            <a:r>
              <a:rPr lang="en-US" i="1" dirty="0"/>
              <a:t>E</a:t>
            </a:r>
            <a:r>
              <a:rPr lang="en-US" dirty="0"/>
              <a:t> space</a:t>
            </a:r>
          </a:p>
        </p:txBody>
      </p:sp>
      <p:graphicFrame>
        <p:nvGraphicFramePr>
          <p:cNvPr id="4" name="Object 3">
            <a:extLst>
              <a:ext uri="{FF2B5EF4-FFF2-40B4-BE49-F238E27FC236}">
                <a16:creationId xmlns:a16="http://schemas.microsoft.com/office/drawing/2014/main" id="{625851C5-81E5-463A-AAC2-CD9EE66DD6B2}"/>
              </a:ext>
            </a:extLst>
          </p:cNvPr>
          <p:cNvGraphicFramePr>
            <a:graphicFrameLocks noChangeAspect="1"/>
          </p:cNvGraphicFramePr>
          <p:nvPr>
            <p:extLst>
              <p:ext uri="{D42A27DB-BD31-4B8C-83A1-F6EECF244321}">
                <p14:modId xmlns:p14="http://schemas.microsoft.com/office/powerpoint/2010/main" val="1868227537"/>
              </p:ext>
            </p:extLst>
          </p:nvPr>
        </p:nvGraphicFramePr>
        <p:xfrm>
          <a:off x="793749" y="1584598"/>
          <a:ext cx="7567613" cy="4929187"/>
        </p:xfrm>
        <a:graphic>
          <a:graphicData uri="http://schemas.openxmlformats.org/presentationml/2006/ole">
            <mc:AlternateContent xmlns:mc="http://schemas.openxmlformats.org/markup-compatibility/2006">
              <mc:Choice xmlns:v="urn:schemas-microsoft-com:vml" Requires="v">
                <p:oleObj spid="_x0000_s10255" name="Equation" r:id="rId4" imgW="5283000" imgH="3441600" progId="Equation.DSMT4">
                  <p:embed/>
                </p:oleObj>
              </mc:Choice>
              <mc:Fallback>
                <p:oleObj name="Equation" r:id="rId4" imgW="5283000" imgH="3441600" progId="Equation.DSMT4">
                  <p:embed/>
                  <p:pic>
                    <p:nvPicPr>
                      <p:cNvPr id="0" name=""/>
                      <p:cNvPicPr/>
                      <p:nvPr/>
                    </p:nvPicPr>
                    <p:blipFill>
                      <a:blip r:embed="rId5"/>
                      <a:stretch>
                        <a:fillRect/>
                      </a:stretch>
                    </p:blipFill>
                    <p:spPr>
                      <a:xfrm>
                        <a:off x="793749" y="1584598"/>
                        <a:ext cx="7567613" cy="4929187"/>
                      </a:xfrm>
                      <a:prstGeom prst="rect">
                        <a:avLst/>
                      </a:prstGeom>
                    </p:spPr>
                  </p:pic>
                </p:oleObj>
              </mc:Fallback>
            </mc:AlternateContent>
          </a:graphicData>
        </a:graphic>
      </p:graphicFrame>
    </p:spTree>
    <p:extLst>
      <p:ext uri="{BB962C8B-B14F-4D97-AF65-F5344CB8AC3E}">
        <p14:creationId xmlns:p14="http://schemas.microsoft.com/office/powerpoint/2010/main" val="3979922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9B98C-E9B1-403D-904B-AF7ADACF71EF}"/>
              </a:ext>
            </a:extLst>
          </p:cNvPr>
          <p:cNvSpPr>
            <a:spLocks noGrp="1"/>
          </p:cNvSpPr>
          <p:nvPr>
            <p:ph type="title"/>
          </p:nvPr>
        </p:nvSpPr>
        <p:spPr/>
        <p:txBody>
          <a:bodyPr/>
          <a:lstStyle/>
          <a:p>
            <a:r>
              <a:rPr lang="en-US" dirty="0"/>
              <a:t>From Meir-</a:t>
            </a:r>
            <a:r>
              <a:rPr lang="en-US" dirty="0" err="1"/>
              <a:t>Wingreen</a:t>
            </a:r>
            <a:r>
              <a:rPr lang="en-US" dirty="0"/>
              <a:t> to </a:t>
            </a:r>
            <a:r>
              <a:rPr lang="en-US" dirty="0" err="1"/>
              <a:t>Landauer</a:t>
            </a:r>
            <a:endParaRPr lang="en-US" dirty="0"/>
          </a:p>
        </p:txBody>
      </p:sp>
      <p:graphicFrame>
        <p:nvGraphicFramePr>
          <p:cNvPr id="4" name="Object 3">
            <a:extLst>
              <a:ext uri="{FF2B5EF4-FFF2-40B4-BE49-F238E27FC236}">
                <a16:creationId xmlns:a16="http://schemas.microsoft.com/office/drawing/2014/main" id="{27FA7099-4BE1-4604-AF7A-4EAEEB6FD15E}"/>
              </a:ext>
            </a:extLst>
          </p:cNvPr>
          <p:cNvGraphicFramePr>
            <a:graphicFrameLocks noChangeAspect="1"/>
          </p:cNvGraphicFramePr>
          <p:nvPr>
            <p:extLst>
              <p:ext uri="{D42A27DB-BD31-4B8C-83A1-F6EECF244321}">
                <p14:modId xmlns:p14="http://schemas.microsoft.com/office/powerpoint/2010/main" val="780370386"/>
              </p:ext>
            </p:extLst>
          </p:nvPr>
        </p:nvGraphicFramePr>
        <p:xfrm>
          <a:off x="1251610" y="2367876"/>
          <a:ext cx="6438900" cy="3330575"/>
        </p:xfrm>
        <a:graphic>
          <a:graphicData uri="http://schemas.openxmlformats.org/presentationml/2006/ole">
            <mc:AlternateContent xmlns:mc="http://schemas.openxmlformats.org/markup-compatibility/2006">
              <mc:Choice xmlns:v="urn:schemas-microsoft-com:vml" Requires="v">
                <p:oleObj spid="_x0000_s11280" name="Equation" r:id="rId4" imgW="3365280" imgH="1739880" progId="Equation.DSMT4">
                  <p:embed/>
                </p:oleObj>
              </mc:Choice>
              <mc:Fallback>
                <p:oleObj name="Equation" r:id="rId4" imgW="3365280" imgH="1739880" progId="Equation.DSMT4">
                  <p:embed/>
                  <p:pic>
                    <p:nvPicPr>
                      <p:cNvPr id="0" name=""/>
                      <p:cNvPicPr/>
                      <p:nvPr/>
                    </p:nvPicPr>
                    <p:blipFill>
                      <a:blip r:embed="rId5"/>
                      <a:stretch>
                        <a:fillRect/>
                      </a:stretch>
                    </p:blipFill>
                    <p:spPr>
                      <a:xfrm>
                        <a:off x="1251610" y="2367876"/>
                        <a:ext cx="6438900" cy="3330575"/>
                      </a:xfrm>
                      <a:prstGeom prst="rect">
                        <a:avLst/>
                      </a:prstGeom>
                    </p:spPr>
                  </p:pic>
                </p:oleObj>
              </mc:Fallback>
            </mc:AlternateContent>
          </a:graphicData>
        </a:graphic>
      </p:graphicFrame>
    </p:spTree>
    <p:extLst>
      <p:ext uri="{BB962C8B-B14F-4D97-AF65-F5344CB8AC3E}">
        <p14:creationId xmlns:p14="http://schemas.microsoft.com/office/powerpoint/2010/main" val="3564066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5EF30-DF78-473A-ABF1-2394319C5CDA}"/>
              </a:ext>
            </a:extLst>
          </p:cNvPr>
          <p:cNvSpPr>
            <a:spLocks noGrp="1"/>
          </p:cNvSpPr>
          <p:nvPr>
            <p:ph type="title"/>
          </p:nvPr>
        </p:nvSpPr>
        <p:spPr/>
        <p:txBody>
          <a:bodyPr>
            <a:normAutofit fontScale="90000"/>
          </a:bodyPr>
          <a:lstStyle/>
          <a:p>
            <a:r>
              <a:rPr lang="en-US" dirty="0"/>
              <a:t>Example, 1D chain with a single site in center; step 1, determine “surface” Green’s function </a:t>
            </a:r>
            <a:r>
              <a:rPr lang="en-US" i="1" dirty="0" err="1"/>
              <a:t>g</a:t>
            </a:r>
            <a:r>
              <a:rPr lang="en-US" baseline="-25000" dirty="0" err="1"/>
              <a:t>L</a:t>
            </a:r>
            <a:endParaRPr lang="en-US" dirty="0"/>
          </a:p>
        </p:txBody>
      </p:sp>
      <p:graphicFrame>
        <p:nvGraphicFramePr>
          <p:cNvPr id="4" name="Object 3">
            <a:extLst>
              <a:ext uri="{FF2B5EF4-FFF2-40B4-BE49-F238E27FC236}">
                <a16:creationId xmlns:a16="http://schemas.microsoft.com/office/drawing/2014/main" id="{128A998C-902C-4897-8711-739D8E8A8018}"/>
              </a:ext>
            </a:extLst>
          </p:cNvPr>
          <p:cNvGraphicFramePr>
            <a:graphicFrameLocks noChangeAspect="1"/>
          </p:cNvGraphicFramePr>
          <p:nvPr>
            <p:extLst>
              <p:ext uri="{D42A27DB-BD31-4B8C-83A1-F6EECF244321}">
                <p14:modId xmlns:p14="http://schemas.microsoft.com/office/powerpoint/2010/main" val="4183104969"/>
              </p:ext>
            </p:extLst>
          </p:nvPr>
        </p:nvGraphicFramePr>
        <p:xfrm>
          <a:off x="1520825" y="2308225"/>
          <a:ext cx="5854700" cy="4116388"/>
        </p:xfrm>
        <a:graphic>
          <a:graphicData uri="http://schemas.openxmlformats.org/presentationml/2006/ole">
            <mc:AlternateContent xmlns:mc="http://schemas.openxmlformats.org/markup-compatibility/2006">
              <mc:Choice xmlns:v="urn:schemas-microsoft-com:vml" Requires="v">
                <p:oleObj spid="_x0000_s12303" name="Equation" r:id="rId3" imgW="4190760" imgH="2946240" progId="Equation.DSMT4">
                  <p:embed/>
                </p:oleObj>
              </mc:Choice>
              <mc:Fallback>
                <p:oleObj name="Equation" r:id="rId3" imgW="4190760" imgH="2946240" progId="Equation.DSMT4">
                  <p:embed/>
                  <p:pic>
                    <p:nvPicPr>
                      <p:cNvPr id="0" name=""/>
                      <p:cNvPicPr/>
                      <p:nvPr/>
                    </p:nvPicPr>
                    <p:blipFill>
                      <a:blip r:embed="rId4"/>
                      <a:stretch>
                        <a:fillRect/>
                      </a:stretch>
                    </p:blipFill>
                    <p:spPr>
                      <a:xfrm>
                        <a:off x="1520825" y="2308225"/>
                        <a:ext cx="5854700" cy="4116388"/>
                      </a:xfrm>
                      <a:prstGeom prst="rect">
                        <a:avLst/>
                      </a:prstGeom>
                    </p:spPr>
                  </p:pic>
                </p:oleObj>
              </mc:Fallback>
            </mc:AlternateContent>
          </a:graphicData>
        </a:graphic>
      </p:graphicFrame>
    </p:spTree>
    <p:extLst>
      <p:ext uri="{BB962C8B-B14F-4D97-AF65-F5344CB8AC3E}">
        <p14:creationId xmlns:p14="http://schemas.microsoft.com/office/powerpoint/2010/main" val="3467433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5EF30-DF78-473A-ABF1-2394319C5CDA}"/>
              </a:ext>
            </a:extLst>
          </p:cNvPr>
          <p:cNvSpPr>
            <a:spLocks noGrp="1"/>
          </p:cNvSpPr>
          <p:nvPr>
            <p:ph type="title"/>
          </p:nvPr>
        </p:nvSpPr>
        <p:spPr/>
        <p:txBody>
          <a:bodyPr>
            <a:normAutofit fontScale="90000"/>
          </a:bodyPr>
          <a:lstStyle/>
          <a:p>
            <a:r>
              <a:rPr lang="en-US" dirty="0"/>
              <a:t>Example, 1D chain with a single site in center, step 2, determine lead self energy and </a:t>
            </a:r>
            <a:r>
              <a:rPr lang="en-US" i="1" dirty="0" err="1"/>
              <a:t>G</a:t>
            </a:r>
            <a:r>
              <a:rPr lang="en-US" baseline="-25000" dirty="0" err="1"/>
              <a:t>cc</a:t>
            </a:r>
            <a:endParaRPr lang="en-US" baseline="-25000" dirty="0"/>
          </a:p>
        </p:txBody>
      </p:sp>
      <p:graphicFrame>
        <p:nvGraphicFramePr>
          <p:cNvPr id="4" name="Object 3">
            <a:extLst>
              <a:ext uri="{FF2B5EF4-FFF2-40B4-BE49-F238E27FC236}">
                <a16:creationId xmlns:a16="http://schemas.microsoft.com/office/drawing/2014/main" id="{128A998C-902C-4897-8711-739D8E8A8018}"/>
              </a:ext>
            </a:extLst>
          </p:cNvPr>
          <p:cNvGraphicFramePr>
            <a:graphicFrameLocks noChangeAspect="1"/>
          </p:cNvGraphicFramePr>
          <p:nvPr>
            <p:extLst>
              <p:ext uri="{D42A27DB-BD31-4B8C-83A1-F6EECF244321}">
                <p14:modId xmlns:p14="http://schemas.microsoft.com/office/powerpoint/2010/main" val="228513992"/>
              </p:ext>
            </p:extLst>
          </p:nvPr>
        </p:nvGraphicFramePr>
        <p:xfrm>
          <a:off x="868363" y="2024063"/>
          <a:ext cx="7186612" cy="4683125"/>
        </p:xfrm>
        <a:graphic>
          <a:graphicData uri="http://schemas.openxmlformats.org/presentationml/2006/ole">
            <mc:AlternateContent xmlns:mc="http://schemas.openxmlformats.org/markup-compatibility/2006">
              <mc:Choice xmlns:v="urn:schemas-microsoft-com:vml" Requires="v">
                <p:oleObj spid="_x0000_s13327" name="Equation" r:id="rId4" imgW="5143320" imgH="3352680" progId="Equation.DSMT4">
                  <p:embed/>
                </p:oleObj>
              </mc:Choice>
              <mc:Fallback>
                <p:oleObj name="Equation" r:id="rId4" imgW="5143320" imgH="3352680" progId="Equation.DSMT4">
                  <p:embed/>
                  <p:pic>
                    <p:nvPicPr>
                      <p:cNvPr id="4" name="Object 3">
                        <a:extLst>
                          <a:ext uri="{FF2B5EF4-FFF2-40B4-BE49-F238E27FC236}">
                            <a16:creationId xmlns:a16="http://schemas.microsoft.com/office/drawing/2014/main" id="{128A998C-902C-4897-8711-739D8E8A8018}"/>
                          </a:ext>
                        </a:extLst>
                      </p:cNvPr>
                      <p:cNvPicPr/>
                      <p:nvPr/>
                    </p:nvPicPr>
                    <p:blipFill>
                      <a:blip r:embed="rId5"/>
                      <a:stretch>
                        <a:fillRect/>
                      </a:stretch>
                    </p:blipFill>
                    <p:spPr>
                      <a:xfrm>
                        <a:off x="868363" y="2024063"/>
                        <a:ext cx="7186612" cy="4683125"/>
                      </a:xfrm>
                      <a:prstGeom prst="rect">
                        <a:avLst/>
                      </a:prstGeom>
                    </p:spPr>
                  </p:pic>
                </p:oleObj>
              </mc:Fallback>
            </mc:AlternateContent>
          </a:graphicData>
        </a:graphic>
      </p:graphicFrame>
      <p:cxnSp>
        <p:nvCxnSpPr>
          <p:cNvPr id="5" name="Straight Arrow Connector 4">
            <a:extLst>
              <a:ext uri="{FF2B5EF4-FFF2-40B4-BE49-F238E27FC236}">
                <a16:creationId xmlns:a16="http://schemas.microsoft.com/office/drawing/2014/main" id="{17ABE315-1CCD-44F8-A0F2-AF923E96D40F}"/>
              </a:ext>
            </a:extLst>
          </p:cNvPr>
          <p:cNvCxnSpPr/>
          <p:nvPr/>
        </p:nvCxnSpPr>
        <p:spPr>
          <a:xfrm>
            <a:off x="5562600" y="6347460"/>
            <a:ext cx="32385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DFD3A11-C503-4930-BF9E-2D7276637B16}"/>
              </a:ext>
            </a:extLst>
          </p:cNvPr>
          <p:cNvCxnSpPr/>
          <p:nvPr/>
        </p:nvCxnSpPr>
        <p:spPr>
          <a:xfrm>
            <a:off x="6225540" y="5623560"/>
            <a:ext cx="15621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6ADFA5B-ECC0-4D20-A16F-9A6BA16C8FE7}"/>
              </a:ext>
            </a:extLst>
          </p:cNvPr>
          <p:cNvCxnSpPr/>
          <p:nvPr/>
        </p:nvCxnSpPr>
        <p:spPr>
          <a:xfrm>
            <a:off x="6225540" y="5615940"/>
            <a:ext cx="0" cy="7315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F4AD423-2589-48DD-A967-5F3B0D66A6CD}"/>
              </a:ext>
            </a:extLst>
          </p:cNvPr>
          <p:cNvCxnSpPr/>
          <p:nvPr/>
        </p:nvCxnSpPr>
        <p:spPr>
          <a:xfrm>
            <a:off x="7780020" y="5631180"/>
            <a:ext cx="0" cy="7315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8511931C-70FC-4E5E-9ECE-E4E80B4B0BEE}"/>
              </a:ext>
            </a:extLst>
          </p:cNvPr>
          <p:cNvCxnSpPr/>
          <p:nvPr/>
        </p:nvCxnSpPr>
        <p:spPr>
          <a:xfrm flipV="1">
            <a:off x="7002780" y="4899660"/>
            <a:ext cx="0" cy="1447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8FFA360E-AB43-4F0C-8A06-84DBD182E66B}"/>
                  </a:ext>
                </a:extLst>
              </p:cNvPr>
              <p:cNvSpPr txBox="1"/>
              <p:nvPr/>
            </p:nvSpPr>
            <p:spPr>
              <a:xfrm>
                <a:off x="7063740" y="4770120"/>
                <a:ext cx="32765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𝑇</m:t>
                      </m:r>
                      <m:r>
                        <a:rPr lang="en-US" b="0" i="1" smtClean="0">
                          <a:latin typeface="Cambria Math" panose="02040503050406030204" pitchFamily="18" charset="0"/>
                        </a:rPr>
                        <m:t>(</m:t>
                      </m:r>
                      <m:r>
                        <a:rPr lang="en-US" b="0" i="1" smtClean="0">
                          <a:latin typeface="Cambria Math" panose="02040503050406030204" pitchFamily="18" charset="0"/>
                        </a:rPr>
                        <m:t>𝐸</m:t>
                      </m:r>
                      <m:r>
                        <a:rPr lang="en-US" b="0" i="1" smtClean="0">
                          <a:latin typeface="Cambria Math" panose="02040503050406030204" pitchFamily="18" charset="0"/>
                        </a:rPr>
                        <m:t>)</m:t>
                      </m:r>
                    </m:oMath>
                  </m:oMathPara>
                </a14:m>
                <a:endParaRPr lang="en-US" dirty="0"/>
              </a:p>
            </p:txBody>
          </p:sp>
        </mc:Choice>
        <mc:Fallback xmlns="">
          <p:sp>
            <p:nvSpPr>
              <p:cNvPr id="15" name="TextBox 14">
                <a:extLst>
                  <a:ext uri="{FF2B5EF4-FFF2-40B4-BE49-F238E27FC236}">
                    <a16:creationId xmlns:a16="http://schemas.microsoft.com/office/drawing/2014/main" id="{8FFA360E-AB43-4F0C-8A06-84DBD182E66B}"/>
                  </a:ext>
                </a:extLst>
              </p:cNvPr>
              <p:cNvSpPr txBox="1">
                <a:spLocks noRot="1" noChangeAspect="1" noMove="1" noResize="1" noEditPoints="1" noAdjustHandles="1" noChangeArrowheads="1" noChangeShapeType="1" noTextEdit="1"/>
              </p:cNvSpPr>
              <p:nvPr/>
            </p:nvSpPr>
            <p:spPr>
              <a:xfrm>
                <a:off x="7063740" y="4770120"/>
                <a:ext cx="327658" cy="369332"/>
              </a:xfrm>
              <a:prstGeom prst="rect">
                <a:avLst/>
              </a:prstGeom>
              <a:blipFill>
                <a:blip r:embed="rId6"/>
                <a:stretch>
                  <a:fillRect r="-113208" b="-15000"/>
                </a:stretch>
              </a:blipFill>
            </p:spPr>
            <p:txBody>
              <a:bodyPr/>
              <a:lstStyle/>
              <a:p>
                <a:r>
                  <a:rPr lang="en-US">
                    <a:noFill/>
                  </a:rPr>
                  <a:t> </a:t>
                </a:r>
              </a:p>
            </p:txBody>
          </p:sp>
        </mc:Fallback>
      </mc:AlternateContent>
      <p:sp>
        <p:nvSpPr>
          <p:cNvPr id="17" name="TextBox 16">
            <a:extLst>
              <a:ext uri="{FF2B5EF4-FFF2-40B4-BE49-F238E27FC236}">
                <a16:creationId xmlns:a16="http://schemas.microsoft.com/office/drawing/2014/main" id="{47EC1414-E36F-4E8E-A7BA-F1C9B58ADF53}"/>
              </a:ext>
            </a:extLst>
          </p:cNvPr>
          <p:cNvSpPr txBox="1"/>
          <p:nvPr/>
        </p:nvSpPr>
        <p:spPr>
          <a:xfrm>
            <a:off x="8500110" y="6347460"/>
            <a:ext cx="415290" cy="369332"/>
          </a:xfrm>
          <a:prstGeom prst="rect">
            <a:avLst/>
          </a:prstGeom>
          <a:noFill/>
        </p:spPr>
        <p:txBody>
          <a:bodyPr wrap="square" rtlCol="0">
            <a:spAutoFit/>
          </a:bodyPr>
          <a:lstStyle/>
          <a:p>
            <a:r>
              <a:rPr lang="en-US" i="1" dirty="0"/>
              <a:t>E</a:t>
            </a:r>
          </a:p>
        </p:txBody>
      </p:sp>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248EA8BA-2D85-4CB1-B045-ABA418296104}"/>
                  </a:ext>
                </a:extLst>
              </p:cNvPr>
              <p:cNvSpPr txBox="1"/>
              <p:nvPr/>
            </p:nvSpPr>
            <p:spPr>
              <a:xfrm>
                <a:off x="7429500" y="6400800"/>
                <a:ext cx="342893"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+2</m:t>
                      </m:r>
                      <m:r>
                        <a:rPr lang="en-US" b="0" i="1" smtClean="0">
                          <a:latin typeface="Cambria Math" panose="02040503050406030204" pitchFamily="18" charset="0"/>
                        </a:rPr>
                        <m:t>𝑡</m:t>
                      </m:r>
                    </m:oMath>
                  </m:oMathPara>
                </a14:m>
                <a:endParaRPr lang="en-US" dirty="0"/>
              </a:p>
            </p:txBody>
          </p:sp>
        </mc:Choice>
        <mc:Fallback xmlns="">
          <p:sp>
            <p:nvSpPr>
              <p:cNvPr id="18" name="TextBox 17">
                <a:extLst>
                  <a:ext uri="{FF2B5EF4-FFF2-40B4-BE49-F238E27FC236}">
                    <a16:creationId xmlns:a16="http://schemas.microsoft.com/office/drawing/2014/main" id="{248EA8BA-2D85-4CB1-B045-ABA418296104}"/>
                  </a:ext>
                </a:extLst>
              </p:cNvPr>
              <p:cNvSpPr txBox="1">
                <a:spLocks noRot="1" noChangeAspect="1" noMove="1" noResize="1" noEditPoints="1" noAdjustHandles="1" noChangeArrowheads="1" noChangeShapeType="1" noTextEdit="1"/>
              </p:cNvSpPr>
              <p:nvPr/>
            </p:nvSpPr>
            <p:spPr>
              <a:xfrm>
                <a:off x="7429500" y="6400800"/>
                <a:ext cx="342893" cy="369332"/>
              </a:xfrm>
              <a:prstGeom prst="rect">
                <a:avLst/>
              </a:prstGeom>
              <a:blipFill>
                <a:blip r:embed="rId7"/>
                <a:stretch>
                  <a:fillRect r="-6428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A11D1DF7-3A1E-476E-BD95-7DAE06D1306D}"/>
                  </a:ext>
                </a:extLst>
              </p:cNvPr>
              <p:cNvSpPr txBox="1"/>
              <p:nvPr/>
            </p:nvSpPr>
            <p:spPr>
              <a:xfrm>
                <a:off x="5875020" y="6370320"/>
                <a:ext cx="342893"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m:t>
                      </m:r>
                      <m:r>
                        <a:rPr lang="en-US" b="0" i="1" smtClean="0">
                          <a:latin typeface="Cambria Math" panose="02040503050406030204" pitchFamily="18" charset="0"/>
                        </a:rPr>
                        <m:t>2</m:t>
                      </m:r>
                      <m:r>
                        <a:rPr lang="en-US" b="0" i="1" smtClean="0">
                          <a:latin typeface="Cambria Math" panose="02040503050406030204" pitchFamily="18" charset="0"/>
                        </a:rPr>
                        <m:t>𝑡</m:t>
                      </m:r>
                    </m:oMath>
                  </m:oMathPara>
                </a14:m>
                <a:endParaRPr lang="en-US" dirty="0"/>
              </a:p>
            </p:txBody>
          </p:sp>
        </mc:Choice>
        <mc:Fallback xmlns="">
          <p:sp>
            <p:nvSpPr>
              <p:cNvPr id="19" name="TextBox 18">
                <a:extLst>
                  <a:ext uri="{FF2B5EF4-FFF2-40B4-BE49-F238E27FC236}">
                    <a16:creationId xmlns:a16="http://schemas.microsoft.com/office/drawing/2014/main" id="{A11D1DF7-3A1E-476E-BD95-7DAE06D1306D}"/>
                  </a:ext>
                </a:extLst>
              </p:cNvPr>
              <p:cNvSpPr txBox="1">
                <a:spLocks noRot="1" noChangeAspect="1" noMove="1" noResize="1" noEditPoints="1" noAdjustHandles="1" noChangeArrowheads="1" noChangeShapeType="1" noTextEdit="1"/>
              </p:cNvSpPr>
              <p:nvPr/>
            </p:nvSpPr>
            <p:spPr>
              <a:xfrm>
                <a:off x="5875020" y="6370320"/>
                <a:ext cx="342893" cy="369332"/>
              </a:xfrm>
              <a:prstGeom prst="rect">
                <a:avLst/>
              </a:prstGeom>
              <a:blipFill>
                <a:blip r:embed="rId8"/>
                <a:stretch>
                  <a:fillRect r="-37500"/>
                </a:stretch>
              </a:blipFill>
            </p:spPr>
            <p:txBody>
              <a:bodyPr/>
              <a:lstStyle/>
              <a:p>
                <a:r>
                  <a:rPr lang="en-US">
                    <a:noFill/>
                  </a:rPr>
                  <a:t> </a:t>
                </a:r>
              </a:p>
            </p:txBody>
          </p:sp>
        </mc:Fallback>
      </mc:AlternateContent>
      <p:sp>
        <p:nvSpPr>
          <p:cNvPr id="20" name="TextBox 19">
            <a:extLst>
              <a:ext uri="{FF2B5EF4-FFF2-40B4-BE49-F238E27FC236}">
                <a16:creationId xmlns:a16="http://schemas.microsoft.com/office/drawing/2014/main" id="{55AA32F7-6296-4B73-96BC-ED96E199EDA9}"/>
              </a:ext>
            </a:extLst>
          </p:cNvPr>
          <p:cNvSpPr txBox="1"/>
          <p:nvPr/>
        </p:nvSpPr>
        <p:spPr>
          <a:xfrm>
            <a:off x="6705600" y="5295900"/>
            <a:ext cx="355270" cy="369332"/>
          </a:xfrm>
          <a:prstGeom prst="rect">
            <a:avLst/>
          </a:prstGeom>
          <a:noFill/>
        </p:spPr>
        <p:txBody>
          <a:bodyPr wrap="square" rtlCol="0">
            <a:spAutoFit/>
          </a:bodyPr>
          <a:lstStyle/>
          <a:p>
            <a:r>
              <a:rPr lang="en-US" dirty="0"/>
              <a:t>1</a:t>
            </a:r>
          </a:p>
        </p:txBody>
      </p:sp>
    </p:spTree>
    <p:extLst>
      <p:ext uri="{BB962C8B-B14F-4D97-AF65-F5344CB8AC3E}">
        <p14:creationId xmlns:p14="http://schemas.microsoft.com/office/powerpoint/2010/main" val="3663964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68246-9004-43A4-8E87-1A3EF032412C}"/>
              </a:ext>
            </a:extLst>
          </p:cNvPr>
          <p:cNvSpPr>
            <a:spLocks noGrp="1"/>
          </p:cNvSpPr>
          <p:nvPr>
            <p:ph type="title"/>
          </p:nvPr>
        </p:nvSpPr>
        <p:spPr/>
        <p:txBody>
          <a:bodyPr/>
          <a:lstStyle/>
          <a:p>
            <a:r>
              <a:rPr lang="en-US" dirty="0"/>
              <a:t>Energy transmitted by electron</a:t>
            </a:r>
          </a:p>
        </p:txBody>
      </p:sp>
      <p:graphicFrame>
        <p:nvGraphicFramePr>
          <p:cNvPr id="4" name="Object 3">
            <a:extLst>
              <a:ext uri="{FF2B5EF4-FFF2-40B4-BE49-F238E27FC236}">
                <a16:creationId xmlns:a16="http://schemas.microsoft.com/office/drawing/2014/main" id="{13CF4FD0-9341-4429-9CEC-AD6E36B6D17F}"/>
              </a:ext>
            </a:extLst>
          </p:cNvPr>
          <p:cNvGraphicFramePr>
            <a:graphicFrameLocks noChangeAspect="1"/>
          </p:cNvGraphicFramePr>
          <p:nvPr>
            <p:extLst>
              <p:ext uri="{D42A27DB-BD31-4B8C-83A1-F6EECF244321}">
                <p14:modId xmlns:p14="http://schemas.microsoft.com/office/powerpoint/2010/main" val="1413797846"/>
              </p:ext>
            </p:extLst>
          </p:nvPr>
        </p:nvGraphicFramePr>
        <p:xfrm>
          <a:off x="406680" y="2173959"/>
          <a:ext cx="8756650" cy="2901950"/>
        </p:xfrm>
        <a:graphic>
          <a:graphicData uri="http://schemas.openxmlformats.org/presentationml/2006/ole">
            <mc:AlternateContent xmlns:mc="http://schemas.openxmlformats.org/markup-compatibility/2006">
              <mc:Choice xmlns:v="urn:schemas-microsoft-com:vml" Requires="v">
                <p:oleObj spid="_x0000_s14351" name="Equation" r:id="rId3" imgW="5638680" imgH="1866600" progId="Equation.DSMT4">
                  <p:embed/>
                </p:oleObj>
              </mc:Choice>
              <mc:Fallback>
                <p:oleObj name="Equation" r:id="rId3" imgW="5638680" imgH="1866600" progId="Equation.DSMT4">
                  <p:embed/>
                  <p:pic>
                    <p:nvPicPr>
                      <p:cNvPr id="0" name=""/>
                      <p:cNvPicPr/>
                      <p:nvPr/>
                    </p:nvPicPr>
                    <p:blipFill>
                      <a:blip r:embed="rId4"/>
                      <a:stretch>
                        <a:fillRect/>
                      </a:stretch>
                    </p:blipFill>
                    <p:spPr>
                      <a:xfrm>
                        <a:off x="406680" y="2173959"/>
                        <a:ext cx="8756650" cy="2901950"/>
                      </a:xfrm>
                      <a:prstGeom prst="rect">
                        <a:avLst/>
                      </a:prstGeom>
                    </p:spPr>
                  </p:pic>
                </p:oleObj>
              </mc:Fallback>
            </mc:AlternateContent>
          </a:graphicData>
        </a:graphic>
      </p:graphicFrame>
    </p:spTree>
    <p:extLst>
      <p:ext uri="{BB962C8B-B14F-4D97-AF65-F5344CB8AC3E}">
        <p14:creationId xmlns:p14="http://schemas.microsoft.com/office/powerpoint/2010/main" val="2300040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3103C-E357-41D5-AAD5-3DBEE2E30448}"/>
              </a:ext>
            </a:extLst>
          </p:cNvPr>
          <p:cNvSpPr>
            <a:spLocks noGrp="1"/>
          </p:cNvSpPr>
          <p:nvPr>
            <p:ph type="title"/>
          </p:nvPr>
        </p:nvSpPr>
        <p:spPr/>
        <p:txBody>
          <a:bodyPr>
            <a:normAutofit fontScale="90000"/>
          </a:bodyPr>
          <a:lstStyle/>
          <a:p>
            <a:r>
              <a:rPr lang="en-US" dirty="0"/>
              <a:t>Coupled charge &amp; heat transport by electron and </a:t>
            </a:r>
            <a:r>
              <a:rPr lang="en-US" dirty="0" err="1"/>
              <a:t>Seebeck</a:t>
            </a:r>
            <a:r>
              <a:rPr lang="en-US" dirty="0"/>
              <a:t> effect</a:t>
            </a:r>
          </a:p>
        </p:txBody>
      </p:sp>
      <p:graphicFrame>
        <p:nvGraphicFramePr>
          <p:cNvPr id="4" name="Object 3">
            <a:extLst>
              <a:ext uri="{FF2B5EF4-FFF2-40B4-BE49-F238E27FC236}">
                <a16:creationId xmlns:a16="http://schemas.microsoft.com/office/drawing/2014/main" id="{6B9AB1C3-3230-46A3-BE1D-23761047818F}"/>
              </a:ext>
            </a:extLst>
          </p:cNvPr>
          <p:cNvGraphicFramePr>
            <a:graphicFrameLocks noChangeAspect="1"/>
          </p:cNvGraphicFramePr>
          <p:nvPr>
            <p:extLst>
              <p:ext uri="{D42A27DB-BD31-4B8C-83A1-F6EECF244321}">
                <p14:modId xmlns:p14="http://schemas.microsoft.com/office/powerpoint/2010/main" val="2635769936"/>
              </p:ext>
            </p:extLst>
          </p:nvPr>
        </p:nvGraphicFramePr>
        <p:xfrm>
          <a:off x="704850" y="1855788"/>
          <a:ext cx="7853363" cy="4302125"/>
        </p:xfrm>
        <a:graphic>
          <a:graphicData uri="http://schemas.openxmlformats.org/presentationml/2006/ole">
            <mc:AlternateContent xmlns:mc="http://schemas.openxmlformats.org/markup-compatibility/2006">
              <mc:Choice xmlns:v="urn:schemas-microsoft-com:vml" Requires="v">
                <p:oleObj spid="_x0000_s15375" name="Equation" r:id="rId4" imgW="4520880" imgH="2476440" progId="Equation.DSMT4">
                  <p:embed/>
                </p:oleObj>
              </mc:Choice>
              <mc:Fallback>
                <p:oleObj name="Equation" r:id="rId4" imgW="4520880" imgH="2476440" progId="Equation.DSMT4">
                  <p:embed/>
                  <p:pic>
                    <p:nvPicPr>
                      <p:cNvPr id="0" name=""/>
                      <p:cNvPicPr/>
                      <p:nvPr/>
                    </p:nvPicPr>
                    <p:blipFill>
                      <a:blip r:embed="rId5"/>
                      <a:stretch>
                        <a:fillRect/>
                      </a:stretch>
                    </p:blipFill>
                    <p:spPr>
                      <a:xfrm>
                        <a:off x="704850" y="1855788"/>
                        <a:ext cx="7853363" cy="4302125"/>
                      </a:xfrm>
                      <a:prstGeom prst="rect">
                        <a:avLst/>
                      </a:prstGeom>
                    </p:spPr>
                  </p:pic>
                </p:oleObj>
              </mc:Fallback>
            </mc:AlternateContent>
          </a:graphicData>
        </a:graphic>
      </p:graphicFrame>
    </p:spTree>
    <p:extLst>
      <p:ext uri="{BB962C8B-B14F-4D97-AF65-F5344CB8AC3E}">
        <p14:creationId xmlns:p14="http://schemas.microsoft.com/office/powerpoint/2010/main" val="3646754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1" name="Group 120">
            <a:extLst>
              <a:ext uri="{FF2B5EF4-FFF2-40B4-BE49-F238E27FC236}">
                <a16:creationId xmlns:a16="http://schemas.microsoft.com/office/drawing/2014/main" id="{82627628-A76E-494E-B8D3-5E76FB1C9685}"/>
              </a:ext>
            </a:extLst>
          </p:cNvPr>
          <p:cNvGrpSpPr/>
          <p:nvPr/>
        </p:nvGrpSpPr>
        <p:grpSpPr>
          <a:xfrm>
            <a:off x="6730638" y="2721591"/>
            <a:ext cx="2601032" cy="682385"/>
            <a:chOff x="0" y="2698847"/>
            <a:chExt cx="2601032" cy="682385"/>
          </a:xfrm>
        </p:grpSpPr>
        <p:sp>
          <p:nvSpPr>
            <p:cNvPr id="122" name="Rectangle 121">
              <a:extLst>
                <a:ext uri="{FF2B5EF4-FFF2-40B4-BE49-F238E27FC236}">
                  <a16:creationId xmlns:a16="http://schemas.microsoft.com/office/drawing/2014/main" id="{CE3EE904-ABDB-40AC-83E2-525A11593DB2}"/>
                </a:ext>
              </a:extLst>
            </p:cNvPr>
            <p:cNvSpPr/>
            <p:nvPr/>
          </p:nvSpPr>
          <p:spPr>
            <a:xfrm>
              <a:off x="0" y="2698847"/>
              <a:ext cx="2599891" cy="682378"/>
            </a:xfrm>
            <a:prstGeom prst="rect">
              <a:avLst/>
            </a:prstGeom>
            <a:pattFill prst="wdUpDiag">
              <a:fgClr>
                <a:schemeClr val="bg2">
                  <a:lumMod val="75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3" name="Straight Connector 122">
              <a:extLst>
                <a:ext uri="{FF2B5EF4-FFF2-40B4-BE49-F238E27FC236}">
                  <a16:creationId xmlns:a16="http://schemas.microsoft.com/office/drawing/2014/main" id="{1309B7E9-8317-4A23-9819-636CD0D3DD31}"/>
                </a:ext>
              </a:extLst>
            </p:cNvPr>
            <p:cNvCxnSpPr>
              <a:cxnSpLocks/>
            </p:cNvCxnSpPr>
            <p:nvPr/>
          </p:nvCxnSpPr>
          <p:spPr>
            <a:xfrm>
              <a:off x="262712" y="3381232"/>
              <a:ext cx="233832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20" name="Group 119">
            <a:extLst>
              <a:ext uri="{FF2B5EF4-FFF2-40B4-BE49-F238E27FC236}">
                <a16:creationId xmlns:a16="http://schemas.microsoft.com/office/drawing/2014/main" id="{3373A2A4-2663-450B-A489-DE68B89B02FB}"/>
              </a:ext>
            </a:extLst>
          </p:cNvPr>
          <p:cNvGrpSpPr/>
          <p:nvPr/>
        </p:nvGrpSpPr>
        <p:grpSpPr>
          <a:xfrm>
            <a:off x="-68239" y="2698847"/>
            <a:ext cx="2669271" cy="682385"/>
            <a:chOff x="0" y="2698847"/>
            <a:chExt cx="2601032" cy="682385"/>
          </a:xfrm>
        </p:grpSpPr>
        <p:sp>
          <p:nvSpPr>
            <p:cNvPr id="119" name="Rectangle 118">
              <a:extLst>
                <a:ext uri="{FF2B5EF4-FFF2-40B4-BE49-F238E27FC236}">
                  <a16:creationId xmlns:a16="http://schemas.microsoft.com/office/drawing/2014/main" id="{06F0965E-2E06-4AC6-A056-A945FCEFA638}"/>
                </a:ext>
              </a:extLst>
            </p:cNvPr>
            <p:cNvSpPr/>
            <p:nvPr/>
          </p:nvSpPr>
          <p:spPr>
            <a:xfrm>
              <a:off x="0" y="2698847"/>
              <a:ext cx="2599891" cy="682378"/>
            </a:xfrm>
            <a:prstGeom prst="rect">
              <a:avLst/>
            </a:prstGeom>
            <a:pattFill prst="wdUpDiag">
              <a:fgClr>
                <a:schemeClr val="bg2"/>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a:extLst>
                <a:ext uri="{FF2B5EF4-FFF2-40B4-BE49-F238E27FC236}">
                  <a16:creationId xmlns:a16="http://schemas.microsoft.com/office/drawing/2014/main" id="{B84441F3-9F30-4132-86A9-79C825589FA7}"/>
                </a:ext>
              </a:extLst>
            </p:cNvPr>
            <p:cNvCxnSpPr>
              <a:cxnSpLocks/>
            </p:cNvCxnSpPr>
            <p:nvPr/>
          </p:nvCxnSpPr>
          <p:spPr>
            <a:xfrm>
              <a:off x="262712" y="3381232"/>
              <a:ext cx="2338320" cy="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73" name="Straight Connector 72">
            <a:extLst>
              <a:ext uri="{FF2B5EF4-FFF2-40B4-BE49-F238E27FC236}">
                <a16:creationId xmlns:a16="http://schemas.microsoft.com/office/drawing/2014/main" id="{161D86E6-913F-43D5-B8D7-054C201DFBB7}"/>
              </a:ext>
            </a:extLst>
          </p:cNvPr>
          <p:cNvCxnSpPr/>
          <p:nvPr/>
        </p:nvCxnSpPr>
        <p:spPr>
          <a:xfrm>
            <a:off x="6962702" y="1384126"/>
            <a:ext cx="1284648" cy="0"/>
          </a:xfrm>
          <a:prstGeom prst="line">
            <a:avLst/>
          </a:prstGeom>
          <a:ln>
            <a:solidFill>
              <a:srgbClr val="C00000"/>
            </a:solidFill>
            <a:headEnd type="triangle"/>
            <a:tailEnd type="triangle"/>
          </a:ln>
        </p:spPr>
        <p:style>
          <a:lnRef idx="3">
            <a:schemeClr val="dk1"/>
          </a:lnRef>
          <a:fillRef idx="0">
            <a:schemeClr val="dk1"/>
          </a:fillRef>
          <a:effectRef idx="2">
            <a:schemeClr val="dk1"/>
          </a:effectRef>
          <a:fontRef idx="minor">
            <a:schemeClr val="tx1"/>
          </a:fontRef>
        </p:style>
      </p:cxnSp>
      <p:sp>
        <p:nvSpPr>
          <p:cNvPr id="2" name="Title 1">
            <a:extLst>
              <a:ext uri="{FF2B5EF4-FFF2-40B4-BE49-F238E27FC236}">
                <a16:creationId xmlns:a16="http://schemas.microsoft.com/office/drawing/2014/main" id="{465E2A0A-F665-4663-AA58-DA7D3AA44AC5}"/>
              </a:ext>
            </a:extLst>
          </p:cNvPr>
          <p:cNvSpPr>
            <a:spLocks noGrp="1"/>
          </p:cNvSpPr>
          <p:nvPr>
            <p:ph type="title"/>
          </p:nvPr>
        </p:nvSpPr>
        <p:spPr>
          <a:xfrm>
            <a:off x="628650" y="-210700"/>
            <a:ext cx="7886700" cy="1325563"/>
          </a:xfrm>
        </p:spPr>
        <p:txBody>
          <a:bodyPr/>
          <a:lstStyle/>
          <a:p>
            <a:r>
              <a:rPr lang="en-US" dirty="0"/>
              <a:t>1D chain transport</a:t>
            </a:r>
          </a:p>
        </p:txBody>
      </p:sp>
      <p:cxnSp>
        <p:nvCxnSpPr>
          <p:cNvPr id="7" name="Straight Connector 6">
            <a:extLst>
              <a:ext uri="{FF2B5EF4-FFF2-40B4-BE49-F238E27FC236}">
                <a16:creationId xmlns:a16="http://schemas.microsoft.com/office/drawing/2014/main" id="{E0D495B2-0D93-4993-9C52-77FBB223300E}"/>
              </a:ext>
            </a:extLst>
          </p:cNvPr>
          <p:cNvCxnSpPr>
            <a:cxnSpLocks/>
          </p:cNvCxnSpPr>
          <p:nvPr/>
        </p:nvCxnSpPr>
        <p:spPr>
          <a:xfrm>
            <a:off x="450378" y="3050275"/>
            <a:ext cx="8099946"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FC73C791-2285-46D5-A35B-D49DA7EB45EA}"/>
              </a:ext>
            </a:extLst>
          </p:cNvPr>
          <p:cNvSpPr/>
          <p:nvPr/>
        </p:nvSpPr>
        <p:spPr>
          <a:xfrm>
            <a:off x="2743198" y="2982036"/>
            <a:ext cx="143302" cy="150124"/>
          </a:xfrm>
          <a:prstGeom prst="ellipse">
            <a:avLst/>
          </a:prstGeom>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49CE0120-DEDB-4421-9F80-3E692388B577}"/>
              </a:ext>
            </a:extLst>
          </p:cNvPr>
          <p:cNvSpPr/>
          <p:nvPr/>
        </p:nvSpPr>
        <p:spPr>
          <a:xfrm>
            <a:off x="3202676" y="2984308"/>
            <a:ext cx="143302" cy="150124"/>
          </a:xfrm>
          <a:prstGeom prst="ellipse">
            <a:avLst/>
          </a:prstGeom>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2D3277EA-A67B-4A29-883E-DD22FA9FD2DE}"/>
              </a:ext>
            </a:extLst>
          </p:cNvPr>
          <p:cNvSpPr/>
          <p:nvPr/>
        </p:nvSpPr>
        <p:spPr>
          <a:xfrm>
            <a:off x="3659876" y="2970660"/>
            <a:ext cx="143302" cy="150124"/>
          </a:xfrm>
          <a:prstGeom prst="ellipse">
            <a:avLst/>
          </a:prstGeom>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7C8604F0-C080-4F4D-A981-FC99A4710FF5}"/>
              </a:ext>
            </a:extLst>
          </p:cNvPr>
          <p:cNvSpPr/>
          <p:nvPr/>
        </p:nvSpPr>
        <p:spPr>
          <a:xfrm>
            <a:off x="4117075" y="2977484"/>
            <a:ext cx="143302" cy="150124"/>
          </a:xfrm>
          <a:prstGeom prst="ellipse">
            <a:avLst/>
          </a:prstGeom>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5B687F75-9FE6-477D-A4C5-662C9CA08BFB}"/>
              </a:ext>
            </a:extLst>
          </p:cNvPr>
          <p:cNvSpPr/>
          <p:nvPr/>
        </p:nvSpPr>
        <p:spPr>
          <a:xfrm>
            <a:off x="5939055" y="2977484"/>
            <a:ext cx="143302" cy="150124"/>
          </a:xfrm>
          <a:prstGeom prst="ellipse">
            <a:avLst/>
          </a:prstGeom>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1375978-03E3-4A32-BD2A-F7AECE44BC41}"/>
              </a:ext>
            </a:extLst>
          </p:cNvPr>
          <p:cNvSpPr/>
          <p:nvPr/>
        </p:nvSpPr>
        <p:spPr>
          <a:xfrm>
            <a:off x="6403079" y="2977484"/>
            <a:ext cx="143302" cy="150124"/>
          </a:xfrm>
          <a:prstGeom prst="ellipse">
            <a:avLst/>
          </a:prstGeom>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C1938EC6-ADA9-4701-B9B4-08C54B43D6F8}"/>
              </a:ext>
            </a:extLst>
          </p:cNvPr>
          <p:cNvSpPr/>
          <p:nvPr/>
        </p:nvSpPr>
        <p:spPr>
          <a:xfrm>
            <a:off x="6853458" y="2977484"/>
            <a:ext cx="143302" cy="150124"/>
          </a:xfrm>
          <a:prstGeom prst="ellipse">
            <a:avLst/>
          </a:prstGeom>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2A6E613F-8543-4972-A0CA-E7F75D04C6C0}"/>
              </a:ext>
            </a:extLst>
          </p:cNvPr>
          <p:cNvSpPr/>
          <p:nvPr/>
        </p:nvSpPr>
        <p:spPr>
          <a:xfrm>
            <a:off x="7317480" y="2977484"/>
            <a:ext cx="143302" cy="150124"/>
          </a:xfrm>
          <a:prstGeom prst="ellipse">
            <a:avLst/>
          </a:prstGeom>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0FBBD158-B0D7-479E-929C-DCE7F108CD30}"/>
              </a:ext>
            </a:extLst>
          </p:cNvPr>
          <p:cNvSpPr/>
          <p:nvPr/>
        </p:nvSpPr>
        <p:spPr>
          <a:xfrm>
            <a:off x="7774685" y="2977484"/>
            <a:ext cx="143302" cy="150124"/>
          </a:xfrm>
          <a:prstGeom prst="ellipse">
            <a:avLst/>
          </a:prstGeom>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407F417C-33E3-4FD5-BDDA-2011088F5E2A}"/>
              </a:ext>
            </a:extLst>
          </p:cNvPr>
          <p:cNvSpPr/>
          <p:nvPr/>
        </p:nvSpPr>
        <p:spPr>
          <a:xfrm>
            <a:off x="2281448" y="2977484"/>
            <a:ext cx="143302" cy="150124"/>
          </a:xfrm>
          <a:prstGeom prst="ellipse">
            <a:avLst/>
          </a:prstGeom>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7E8C268C-4973-4B3E-AEE9-1E70EC79E61D}"/>
              </a:ext>
            </a:extLst>
          </p:cNvPr>
          <p:cNvSpPr/>
          <p:nvPr/>
        </p:nvSpPr>
        <p:spPr>
          <a:xfrm>
            <a:off x="1831072" y="2977484"/>
            <a:ext cx="143302" cy="150124"/>
          </a:xfrm>
          <a:prstGeom prst="ellipse">
            <a:avLst/>
          </a:prstGeom>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14C793CF-D7F6-4C24-BF4C-093A5EE4CA5C}"/>
              </a:ext>
            </a:extLst>
          </p:cNvPr>
          <p:cNvSpPr/>
          <p:nvPr/>
        </p:nvSpPr>
        <p:spPr>
          <a:xfrm>
            <a:off x="1367045" y="2977484"/>
            <a:ext cx="143302" cy="150124"/>
          </a:xfrm>
          <a:prstGeom prst="ellipse">
            <a:avLst/>
          </a:prstGeom>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C006524E-D36C-4763-A843-310AC0429ECA}"/>
              </a:ext>
            </a:extLst>
          </p:cNvPr>
          <p:cNvSpPr/>
          <p:nvPr/>
        </p:nvSpPr>
        <p:spPr>
          <a:xfrm>
            <a:off x="916666" y="2977484"/>
            <a:ext cx="143302" cy="150124"/>
          </a:xfrm>
          <a:prstGeom prst="ellipse">
            <a:avLst/>
          </a:prstGeom>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4D1D99BE-436E-45C1-BF3E-8C4DEFF46F1B}"/>
              </a:ext>
            </a:extLst>
          </p:cNvPr>
          <p:cNvSpPr txBox="1"/>
          <p:nvPr/>
        </p:nvSpPr>
        <p:spPr>
          <a:xfrm>
            <a:off x="4892725" y="2900149"/>
            <a:ext cx="825689" cy="584775"/>
          </a:xfrm>
          <a:prstGeom prst="rect">
            <a:avLst/>
          </a:prstGeom>
          <a:noFill/>
        </p:spPr>
        <p:txBody>
          <a:bodyPr wrap="square" rtlCol="0">
            <a:spAutoFit/>
          </a:bodyPr>
          <a:lstStyle/>
          <a:p>
            <a:r>
              <a:rPr lang="en-US" sz="3200" dirty="0"/>
              <a:t>…</a:t>
            </a:r>
          </a:p>
        </p:txBody>
      </p:sp>
      <p:sp>
        <p:nvSpPr>
          <p:cNvPr id="24" name="TextBox 23">
            <a:extLst>
              <a:ext uri="{FF2B5EF4-FFF2-40B4-BE49-F238E27FC236}">
                <a16:creationId xmlns:a16="http://schemas.microsoft.com/office/drawing/2014/main" id="{2E9FC23A-07C0-457D-AD7C-FC0673057066}"/>
              </a:ext>
            </a:extLst>
          </p:cNvPr>
          <p:cNvSpPr txBox="1"/>
          <p:nvPr/>
        </p:nvSpPr>
        <p:spPr>
          <a:xfrm>
            <a:off x="8088581" y="2902421"/>
            <a:ext cx="825689" cy="584775"/>
          </a:xfrm>
          <a:prstGeom prst="rect">
            <a:avLst/>
          </a:prstGeom>
          <a:noFill/>
        </p:spPr>
        <p:txBody>
          <a:bodyPr wrap="square" rtlCol="0">
            <a:spAutoFit/>
          </a:bodyPr>
          <a:lstStyle/>
          <a:p>
            <a:r>
              <a:rPr lang="en-US" sz="3200" dirty="0"/>
              <a:t>…</a:t>
            </a:r>
          </a:p>
        </p:txBody>
      </p:sp>
      <p:sp>
        <p:nvSpPr>
          <p:cNvPr id="25" name="TextBox 24">
            <a:extLst>
              <a:ext uri="{FF2B5EF4-FFF2-40B4-BE49-F238E27FC236}">
                <a16:creationId xmlns:a16="http://schemas.microsoft.com/office/drawing/2014/main" id="{6BAD7BD5-2DB8-4B13-A56E-CEF15671D913}"/>
              </a:ext>
            </a:extLst>
          </p:cNvPr>
          <p:cNvSpPr txBox="1"/>
          <p:nvPr/>
        </p:nvSpPr>
        <p:spPr>
          <a:xfrm>
            <a:off x="261574" y="2902421"/>
            <a:ext cx="825689" cy="584775"/>
          </a:xfrm>
          <a:prstGeom prst="rect">
            <a:avLst/>
          </a:prstGeom>
          <a:noFill/>
        </p:spPr>
        <p:txBody>
          <a:bodyPr wrap="square" rtlCol="0">
            <a:spAutoFit/>
          </a:bodyPr>
          <a:lstStyle/>
          <a:p>
            <a:r>
              <a:rPr lang="en-US" sz="3200" dirty="0"/>
              <a:t>…</a:t>
            </a:r>
          </a:p>
        </p:txBody>
      </p:sp>
      <p:cxnSp>
        <p:nvCxnSpPr>
          <p:cNvPr id="32" name="Straight Connector 31">
            <a:extLst>
              <a:ext uri="{FF2B5EF4-FFF2-40B4-BE49-F238E27FC236}">
                <a16:creationId xmlns:a16="http://schemas.microsoft.com/office/drawing/2014/main" id="{28B8C714-844B-4AC8-A91A-3E8CDAF46035}"/>
              </a:ext>
            </a:extLst>
          </p:cNvPr>
          <p:cNvCxnSpPr>
            <a:cxnSpLocks/>
          </p:cNvCxnSpPr>
          <p:nvPr/>
        </p:nvCxnSpPr>
        <p:spPr>
          <a:xfrm>
            <a:off x="261574" y="2695432"/>
            <a:ext cx="23383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43176CB-8570-4855-A980-716763D90417}"/>
              </a:ext>
            </a:extLst>
          </p:cNvPr>
          <p:cNvCxnSpPr/>
          <p:nvPr/>
        </p:nvCxnSpPr>
        <p:spPr>
          <a:xfrm>
            <a:off x="2593070" y="2695432"/>
            <a:ext cx="0" cy="692624"/>
          </a:xfrm>
          <a:prstGeom prst="line">
            <a:avLst/>
          </a:prstGeom>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215257CA-4442-4EDC-9E4B-E95BB5BE640A}"/>
              </a:ext>
            </a:extLst>
          </p:cNvPr>
          <p:cNvSpPr txBox="1"/>
          <p:nvPr/>
        </p:nvSpPr>
        <p:spPr>
          <a:xfrm>
            <a:off x="348018" y="3630304"/>
            <a:ext cx="8566238" cy="369332"/>
          </a:xfrm>
          <a:prstGeom prst="rect">
            <a:avLst/>
          </a:prstGeom>
          <a:noFill/>
        </p:spPr>
        <p:txBody>
          <a:bodyPr wrap="square" rtlCol="0">
            <a:spAutoFit/>
          </a:bodyPr>
          <a:lstStyle/>
          <a:p>
            <a:r>
              <a:rPr lang="en-US" dirty="0"/>
              <a:t>    …       -2     -1      0      1      2      3    …                          </a:t>
            </a:r>
            <a:r>
              <a:rPr lang="en-US" i="1" dirty="0"/>
              <a:t>N</a:t>
            </a:r>
            <a:r>
              <a:rPr lang="en-US" dirty="0"/>
              <a:t>-1     </a:t>
            </a:r>
            <a:r>
              <a:rPr lang="en-US" i="1" dirty="0"/>
              <a:t>N</a:t>
            </a:r>
            <a:r>
              <a:rPr lang="en-US" dirty="0"/>
              <a:t>    </a:t>
            </a:r>
            <a:r>
              <a:rPr lang="en-US" i="1" dirty="0"/>
              <a:t>N</a:t>
            </a:r>
            <a:r>
              <a:rPr lang="en-US" dirty="0"/>
              <a:t>+1  ….</a:t>
            </a:r>
          </a:p>
        </p:txBody>
      </p:sp>
      <p:sp>
        <p:nvSpPr>
          <p:cNvPr id="41" name="Arc 40">
            <a:extLst>
              <a:ext uri="{FF2B5EF4-FFF2-40B4-BE49-F238E27FC236}">
                <a16:creationId xmlns:a16="http://schemas.microsoft.com/office/drawing/2014/main" id="{6970706C-A44D-439D-A8CD-F208CD7FDAE8}"/>
              </a:ext>
            </a:extLst>
          </p:cNvPr>
          <p:cNvSpPr/>
          <p:nvPr/>
        </p:nvSpPr>
        <p:spPr>
          <a:xfrm>
            <a:off x="3257269" y="2636291"/>
            <a:ext cx="475394" cy="495851"/>
          </a:xfrm>
          <a:prstGeom prst="arc">
            <a:avLst>
              <a:gd name="adj1" fmla="val 10824385"/>
              <a:gd name="adj2" fmla="val 0"/>
            </a:avLst>
          </a:prstGeom>
          <a:ln>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42" name="TextBox 41">
                <a:extLst>
                  <a:ext uri="{FF2B5EF4-FFF2-40B4-BE49-F238E27FC236}">
                    <a16:creationId xmlns:a16="http://schemas.microsoft.com/office/drawing/2014/main" id="{084CD6A1-9B01-4BE0-943A-8B437977B8BF}"/>
                  </a:ext>
                </a:extLst>
              </p:cNvPr>
              <p:cNvSpPr txBox="1"/>
              <p:nvPr/>
            </p:nvSpPr>
            <p:spPr>
              <a:xfrm>
                <a:off x="3432412" y="2309886"/>
                <a:ext cx="15472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𝑡</m:t>
                      </m:r>
                    </m:oMath>
                  </m:oMathPara>
                </a14:m>
                <a:endParaRPr lang="en-US" dirty="0"/>
              </a:p>
            </p:txBody>
          </p:sp>
        </mc:Choice>
        <mc:Fallback xmlns="">
          <p:sp>
            <p:nvSpPr>
              <p:cNvPr id="42" name="TextBox 41">
                <a:extLst>
                  <a:ext uri="{FF2B5EF4-FFF2-40B4-BE49-F238E27FC236}">
                    <a16:creationId xmlns:a16="http://schemas.microsoft.com/office/drawing/2014/main" id="{084CD6A1-9B01-4BE0-943A-8B437977B8BF}"/>
                  </a:ext>
                </a:extLst>
              </p:cNvPr>
              <p:cNvSpPr txBox="1">
                <a:spLocks noRot="1" noChangeAspect="1" noMove="1" noResize="1" noEditPoints="1" noAdjustHandles="1" noChangeArrowheads="1" noChangeShapeType="1" noTextEdit="1"/>
              </p:cNvSpPr>
              <p:nvPr/>
            </p:nvSpPr>
            <p:spPr>
              <a:xfrm>
                <a:off x="3432412" y="2309886"/>
                <a:ext cx="154722" cy="276999"/>
              </a:xfrm>
              <a:prstGeom prst="rect">
                <a:avLst/>
              </a:prstGeom>
              <a:blipFill>
                <a:blip r:embed="rId3"/>
                <a:stretch>
                  <a:fillRect l="-28000" r="-32000" b="-6667"/>
                </a:stretch>
              </a:blipFill>
            </p:spPr>
            <p:txBody>
              <a:bodyPr/>
              <a:lstStyle/>
              <a:p>
                <a:r>
                  <a:rPr lang="en-US">
                    <a:noFill/>
                  </a:rPr>
                  <a:t> </a:t>
                </a:r>
              </a:p>
            </p:txBody>
          </p:sp>
        </mc:Fallback>
      </mc:AlternateContent>
      <p:sp>
        <p:nvSpPr>
          <p:cNvPr id="43" name="Freeform: Shape 42">
            <a:extLst>
              <a:ext uri="{FF2B5EF4-FFF2-40B4-BE49-F238E27FC236}">
                <a16:creationId xmlns:a16="http://schemas.microsoft.com/office/drawing/2014/main" id="{7B93D217-3E18-424D-A0F0-45C368F27229}"/>
              </a:ext>
            </a:extLst>
          </p:cNvPr>
          <p:cNvSpPr>
            <a:spLocks noChangeAspect="1"/>
          </p:cNvSpPr>
          <p:nvPr/>
        </p:nvSpPr>
        <p:spPr>
          <a:xfrm>
            <a:off x="6679715" y="1142979"/>
            <a:ext cx="1850968" cy="1071447"/>
          </a:xfrm>
          <a:custGeom>
            <a:avLst/>
            <a:gdLst>
              <a:gd name="connsiteX0" fmla="*/ 0 w 3084946"/>
              <a:gd name="connsiteY0" fmla="*/ 0 h 1785745"/>
              <a:gd name="connsiteX1" fmla="*/ 58497 w 3084946"/>
              <a:gd name="connsiteY1" fmla="*/ 9236 h 1785745"/>
              <a:gd name="connsiteX2" fmla="*/ 101600 w 3084946"/>
              <a:gd name="connsiteY2" fmla="*/ 24630 h 1785745"/>
              <a:gd name="connsiteX3" fmla="*/ 175491 w 3084946"/>
              <a:gd name="connsiteY3" fmla="*/ 52339 h 1785745"/>
              <a:gd name="connsiteX4" fmla="*/ 292485 w 3084946"/>
              <a:gd name="connsiteY4" fmla="*/ 153939 h 1785745"/>
              <a:gd name="connsiteX5" fmla="*/ 341746 w 3084946"/>
              <a:gd name="connsiteY5" fmla="*/ 200121 h 1785745"/>
              <a:gd name="connsiteX6" fmla="*/ 406400 w 3084946"/>
              <a:gd name="connsiteY6" fmla="*/ 286327 h 1785745"/>
              <a:gd name="connsiteX7" fmla="*/ 520316 w 3084946"/>
              <a:gd name="connsiteY7" fmla="*/ 449503 h 1785745"/>
              <a:gd name="connsiteX8" fmla="*/ 631152 w 3084946"/>
              <a:gd name="connsiteY8" fmla="*/ 637309 h 1785745"/>
              <a:gd name="connsiteX9" fmla="*/ 723516 w 3084946"/>
              <a:gd name="connsiteY9" fmla="*/ 800485 h 1785745"/>
              <a:gd name="connsiteX10" fmla="*/ 840510 w 3084946"/>
              <a:gd name="connsiteY10" fmla="*/ 1012921 h 1785745"/>
              <a:gd name="connsiteX11" fmla="*/ 951346 w 3084946"/>
              <a:gd name="connsiteY11" fmla="*/ 1200727 h 1785745"/>
              <a:gd name="connsiteX12" fmla="*/ 1059103 w 3084946"/>
              <a:gd name="connsiteY12" fmla="*/ 1379297 h 1785745"/>
              <a:gd name="connsiteX13" fmla="*/ 1151467 w 3084946"/>
              <a:gd name="connsiteY13" fmla="*/ 1505527 h 1785745"/>
              <a:gd name="connsiteX14" fmla="*/ 1209964 w 3084946"/>
              <a:gd name="connsiteY14" fmla="*/ 1585576 h 1785745"/>
              <a:gd name="connsiteX15" fmla="*/ 1283855 w 3084946"/>
              <a:gd name="connsiteY15" fmla="*/ 1662545 h 1785745"/>
              <a:gd name="connsiteX16" fmla="*/ 1397770 w 3084946"/>
              <a:gd name="connsiteY16" fmla="*/ 1742594 h 1785745"/>
              <a:gd name="connsiteX17" fmla="*/ 1456267 w 3084946"/>
              <a:gd name="connsiteY17" fmla="*/ 1773382 h 1785745"/>
              <a:gd name="connsiteX18" fmla="*/ 1545552 w 3084946"/>
              <a:gd name="connsiteY18" fmla="*/ 1785697 h 1785745"/>
              <a:gd name="connsiteX19" fmla="*/ 1619443 w 3084946"/>
              <a:gd name="connsiteY19" fmla="*/ 1776460 h 1785745"/>
              <a:gd name="connsiteX20" fmla="*/ 1684097 w 3084946"/>
              <a:gd name="connsiteY20" fmla="*/ 1748751 h 1785745"/>
              <a:gd name="connsiteX21" fmla="*/ 1804170 w 3084946"/>
              <a:gd name="connsiteY21" fmla="*/ 1659466 h 1785745"/>
              <a:gd name="connsiteX22" fmla="*/ 1915007 w 3084946"/>
              <a:gd name="connsiteY22" fmla="*/ 1539394 h 1785745"/>
              <a:gd name="connsiteX23" fmla="*/ 2053552 w 3084946"/>
              <a:gd name="connsiteY23" fmla="*/ 1345430 h 1785745"/>
              <a:gd name="connsiteX24" fmla="*/ 2164388 w 3084946"/>
              <a:gd name="connsiteY24" fmla="*/ 1160703 h 1785745"/>
              <a:gd name="connsiteX25" fmla="*/ 2235200 w 3084946"/>
              <a:gd name="connsiteY25" fmla="*/ 1028315 h 1785745"/>
              <a:gd name="connsiteX26" fmla="*/ 2318328 w 3084946"/>
              <a:gd name="connsiteY26" fmla="*/ 883612 h 1785745"/>
              <a:gd name="connsiteX27" fmla="*/ 2404534 w 3084946"/>
              <a:gd name="connsiteY27" fmla="*/ 735830 h 1785745"/>
              <a:gd name="connsiteX28" fmla="*/ 2466110 w 3084946"/>
              <a:gd name="connsiteY28" fmla="*/ 621915 h 1785745"/>
              <a:gd name="connsiteX29" fmla="*/ 2561552 w 3084946"/>
              <a:gd name="connsiteY29" fmla="*/ 474133 h 1785745"/>
              <a:gd name="connsiteX30" fmla="*/ 2647758 w 3084946"/>
              <a:gd name="connsiteY30" fmla="*/ 326351 h 1785745"/>
              <a:gd name="connsiteX31" fmla="*/ 2709334 w 3084946"/>
              <a:gd name="connsiteY31" fmla="*/ 246303 h 1785745"/>
              <a:gd name="connsiteX32" fmla="*/ 2773988 w 3084946"/>
              <a:gd name="connsiteY32" fmla="*/ 163176 h 1785745"/>
              <a:gd name="connsiteX33" fmla="*/ 2838643 w 3084946"/>
              <a:gd name="connsiteY33" fmla="*/ 104679 h 1785745"/>
              <a:gd name="connsiteX34" fmla="*/ 2909455 w 3084946"/>
              <a:gd name="connsiteY34" fmla="*/ 61576 h 1785745"/>
              <a:gd name="connsiteX35" fmla="*/ 2989503 w 3084946"/>
              <a:gd name="connsiteY35" fmla="*/ 18473 h 1785745"/>
              <a:gd name="connsiteX36" fmla="*/ 3048000 w 3084946"/>
              <a:gd name="connsiteY36" fmla="*/ 6157 h 1785745"/>
              <a:gd name="connsiteX37" fmla="*/ 3084946 w 3084946"/>
              <a:gd name="connsiteY37" fmla="*/ 6157 h 1785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084946" h="1785745">
                <a:moveTo>
                  <a:pt x="0" y="0"/>
                </a:moveTo>
                <a:cubicBezTo>
                  <a:pt x="20782" y="2565"/>
                  <a:pt x="41564" y="5131"/>
                  <a:pt x="58497" y="9236"/>
                </a:cubicBezTo>
                <a:cubicBezTo>
                  <a:pt x="75430" y="13341"/>
                  <a:pt x="101600" y="24630"/>
                  <a:pt x="101600" y="24630"/>
                </a:cubicBezTo>
                <a:cubicBezTo>
                  <a:pt x="121099" y="31814"/>
                  <a:pt x="143677" y="30788"/>
                  <a:pt x="175491" y="52339"/>
                </a:cubicBezTo>
                <a:cubicBezTo>
                  <a:pt x="207305" y="73891"/>
                  <a:pt x="264776" y="129309"/>
                  <a:pt x="292485" y="153939"/>
                </a:cubicBezTo>
                <a:cubicBezTo>
                  <a:pt x="320194" y="178569"/>
                  <a:pt x="322760" y="178056"/>
                  <a:pt x="341746" y="200121"/>
                </a:cubicBezTo>
                <a:cubicBezTo>
                  <a:pt x="360732" y="222186"/>
                  <a:pt x="376638" y="244763"/>
                  <a:pt x="406400" y="286327"/>
                </a:cubicBezTo>
                <a:cubicBezTo>
                  <a:pt x="436162" y="327891"/>
                  <a:pt x="482857" y="391006"/>
                  <a:pt x="520316" y="449503"/>
                </a:cubicBezTo>
                <a:cubicBezTo>
                  <a:pt x="557775" y="508000"/>
                  <a:pt x="597285" y="578812"/>
                  <a:pt x="631152" y="637309"/>
                </a:cubicBezTo>
                <a:cubicBezTo>
                  <a:pt x="665019" y="695806"/>
                  <a:pt x="688623" y="737883"/>
                  <a:pt x="723516" y="800485"/>
                </a:cubicBezTo>
                <a:cubicBezTo>
                  <a:pt x="758409" y="863087"/>
                  <a:pt x="802538" y="946214"/>
                  <a:pt x="840510" y="1012921"/>
                </a:cubicBezTo>
                <a:cubicBezTo>
                  <a:pt x="878482" y="1079628"/>
                  <a:pt x="914914" y="1139664"/>
                  <a:pt x="951346" y="1200727"/>
                </a:cubicBezTo>
                <a:cubicBezTo>
                  <a:pt x="987778" y="1261790"/>
                  <a:pt x="1025750" y="1328497"/>
                  <a:pt x="1059103" y="1379297"/>
                </a:cubicBezTo>
                <a:cubicBezTo>
                  <a:pt x="1092456" y="1430097"/>
                  <a:pt x="1151467" y="1505527"/>
                  <a:pt x="1151467" y="1505527"/>
                </a:cubicBezTo>
                <a:cubicBezTo>
                  <a:pt x="1176611" y="1539907"/>
                  <a:pt x="1187899" y="1559406"/>
                  <a:pt x="1209964" y="1585576"/>
                </a:cubicBezTo>
                <a:cubicBezTo>
                  <a:pt x="1232029" y="1611746"/>
                  <a:pt x="1252554" y="1636375"/>
                  <a:pt x="1283855" y="1662545"/>
                </a:cubicBezTo>
                <a:cubicBezTo>
                  <a:pt x="1315156" y="1688715"/>
                  <a:pt x="1369035" y="1724121"/>
                  <a:pt x="1397770" y="1742594"/>
                </a:cubicBezTo>
                <a:cubicBezTo>
                  <a:pt x="1426505" y="1761067"/>
                  <a:pt x="1431637" y="1766198"/>
                  <a:pt x="1456267" y="1773382"/>
                </a:cubicBezTo>
                <a:cubicBezTo>
                  <a:pt x="1480897" y="1780566"/>
                  <a:pt x="1518356" y="1785184"/>
                  <a:pt x="1545552" y="1785697"/>
                </a:cubicBezTo>
                <a:cubicBezTo>
                  <a:pt x="1572748" y="1786210"/>
                  <a:pt x="1596352" y="1782618"/>
                  <a:pt x="1619443" y="1776460"/>
                </a:cubicBezTo>
                <a:cubicBezTo>
                  <a:pt x="1642534" y="1770302"/>
                  <a:pt x="1653309" y="1768250"/>
                  <a:pt x="1684097" y="1748751"/>
                </a:cubicBezTo>
                <a:cubicBezTo>
                  <a:pt x="1714885" y="1729252"/>
                  <a:pt x="1765685" y="1694359"/>
                  <a:pt x="1804170" y="1659466"/>
                </a:cubicBezTo>
                <a:cubicBezTo>
                  <a:pt x="1842655" y="1624573"/>
                  <a:pt x="1873443" y="1591733"/>
                  <a:pt x="1915007" y="1539394"/>
                </a:cubicBezTo>
                <a:cubicBezTo>
                  <a:pt x="1956571" y="1487055"/>
                  <a:pt x="2011989" y="1408545"/>
                  <a:pt x="2053552" y="1345430"/>
                </a:cubicBezTo>
                <a:cubicBezTo>
                  <a:pt x="2095115" y="1282315"/>
                  <a:pt x="2134113" y="1213555"/>
                  <a:pt x="2164388" y="1160703"/>
                </a:cubicBezTo>
                <a:cubicBezTo>
                  <a:pt x="2194663" y="1107851"/>
                  <a:pt x="2209543" y="1074497"/>
                  <a:pt x="2235200" y="1028315"/>
                </a:cubicBezTo>
                <a:cubicBezTo>
                  <a:pt x="2260857" y="982133"/>
                  <a:pt x="2290106" y="932360"/>
                  <a:pt x="2318328" y="883612"/>
                </a:cubicBezTo>
                <a:cubicBezTo>
                  <a:pt x="2346550" y="834865"/>
                  <a:pt x="2379904" y="779446"/>
                  <a:pt x="2404534" y="735830"/>
                </a:cubicBezTo>
                <a:cubicBezTo>
                  <a:pt x="2429164" y="692214"/>
                  <a:pt x="2439940" y="665531"/>
                  <a:pt x="2466110" y="621915"/>
                </a:cubicBezTo>
                <a:cubicBezTo>
                  <a:pt x="2492280" y="578299"/>
                  <a:pt x="2531277" y="523394"/>
                  <a:pt x="2561552" y="474133"/>
                </a:cubicBezTo>
                <a:cubicBezTo>
                  <a:pt x="2591827" y="424872"/>
                  <a:pt x="2623128" y="364323"/>
                  <a:pt x="2647758" y="326351"/>
                </a:cubicBezTo>
                <a:cubicBezTo>
                  <a:pt x="2672388" y="288379"/>
                  <a:pt x="2709334" y="246303"/>
                  <a:pt x="2709334" y="246303"/>
                </a:cubicBezTo>
                <a:cubicBezTo>
                  <a:pt x="2730372" y="219107"/>
                  <a:pt x="2752437" y="186780"/>
                  <a:pt x="2773988" y="163176"/>
                </a:cubicBezTo>
                <a:cubicBezTo>
                  <a:pt x="2795540" y="139572"/>
                  <a:pt x="2816065" y="121612"/>
                  <a:pt x="2838643" y="104679"/>
                </a:cubicBezTo>
                <a:cubicBezTo>
                  <a:pt x="2861221" y="87746"/>
                  <a:pt x="2884312" y="75944"/>
                  <a:pt x="2909455" y="61576"/>
                </a:cubicBezTo>
                <a:cubicBezTo>
                  <a:pt x="2934598" y="47208"/>
                  <a:pt x="2966412" y="27709"/>
                  <a:pt x="2989503" y="18473"/>
                </a:cubicBezTo>
                <a:cubicBezTo>
                  <a:pt x="3012594" y="9237"/>
                  <a:pt x="3032093" y="8210"/>
                  <a:pt x="3048000" y="6157"/>
                </a:cubicBezTo>
                <a:cubicBezTo>
                  <a:pt x="3063907" y="4104"/>
                  <a:pt x="3074426" y="5130"/>
                  <a:pt x="3084946" y="6157"/>
                </a:cubicBez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cxnSp>
        <p:nvCxnSpPr>
          <p:cNvPr id="44" name="Straight Arrow Connector 43">
            <a:extLst>
              <a:ext uri="{FF2B5EF4-FFF2-40B4-BE49-F238E27FC236}">
                <a16:creationId xmlns:a16="http://schemas.microsoft.com/office/drawing/2014/main" id="{E83C4666-2368-4341-B34A-509119537B40}"/>
              </a:ext>
            </a:extLst>
          </p:cNvPr>
          <p:cNvCxnSpPr>
            <a:cxnSpLocks noChangeAspect="1"/>
          </p:cNvCxnSpPr>
          <p:nvPr/>
        </p:nvCxnSpPr>
        <p:spPr>
          <a:xfrm flipH="1" flipV="1">
            <a:off x="7601212" y="602076"/>
            <a:ext cx="3452" cy="2063290"/>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631B4117-70AF-40CC-A6E4-646E273019C7}"/>
              </a:ext>
            </a:extLst>
          </p:cNvPr>
          <p:cNvCxnSpPr>
            <a:cxnSpLocks noChangeAspect="1"/>
          </p:cNvCxnSpPr>
          <p:nvPr/>
        </p:nvCxnSpPr>
        <p:spPr>
          <a:xfrm>
            <a:off x="7558109" y="1102036"/>
            <a:ext cx="8928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AABE928E-5F9B-499F-8087-493F9360E5DB}"/>
              </a:ext>
            </a:extLst>
          </p:cNvPr>
          <p:cNvCxnSpPr>
            <a:cxnSpLocks noChangeAspect="1"/>
          </p:cNvCxnSpPr>
          <p:nvPr/>
        </p:nvCxnSpPr>
        <p:spPr>
          <a:xfrm>
            <a:off x="8524830" y="1581677"/>
            <a:ext cx="0" cy="56856"/>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4795AEC-0641-4B82-9EFE-4B0C52F4DA77}"/>
              </a:ext>
            </a:extLst>
          </p:cNvPr>
          <p:cNvCxnSpPr>
            <a:cxnSpLocks noChangeAspect="1"/>
          </p:cNvCxnSpPr>
          <p:nvPr/>
        </p:nvCxnSpPr>
        <p:spPr>
          <a:xfrm>
            <a:off x="6666109" y="1605293"/>
            <a:ext cx="0" cy="56856"/>
          </a:xfrm>
          <a:prstGeom prst="line">
            <a:avLst/>
          </a:prstGeom>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6C4243F6-CDCA-4A5C-8D90-3255D93CCD2A}"/>
              </a:ext>
            </a:extLst>
          </p:cNvPr>
          <p:cNvSpPr txBox="1">
            <a:spLocks noChangeAspect="1"/>
          </p:cNvSpPr>
          <p:nvPr/>
        </p:nvSpPr>
        <p:spPr>
          <a:xfrm>
            <a:off x="8932098" y="1239383"/>
            <a:ext cx="129304" cy="369332"/>
          </a:xfrm>
          <a:prstGeom prst="rect">
            <a:avLst/>
          </a:prstGeom>
          <a:noFill/>
        </p:spPr>
        <p:txBody>
          <a:bodyPr wrap="square" rtlCol="0">
            <a:spAutoFit/>
          </a:bodyPr>
          <a:lstStyle/>
          <a:p>
            <a:r>
              <a:rPr lang="en-US" i="1" dirty="0"/>
              <a:t>k</a:t>
            </a:r>
          </a:p>
        </p:txBody>
      </p:sp>
      <mc:AlternateContent xmlns:mc="http://schemas.openxmlformats.org/markup-compatibility/2006" xmlns:a14="http://schemas.microsoft.com/office/drawing/2010/main">
        <mc:Choice Requires="a14">
          <p:sp>
            <p:nvSpPr>
              <p:cNvPr id="51" name="TextBox 50">
                <a:extLst>
                  <a:ext uri="{FF2B5EF4-FFF2-40B4-BE49-F238E27FC236}">
                    <a16:creationId xmlns:a16="http://schemas.microsoft.com/office/drawing/2014/main" id="{AD25F186-F879-4A73-9FCE-16414526BF38}"/>
                  </a:ext>
                </a:extLst>
              </p:cNvPr>
              <p:cNvSpPr txBox="1">
                <a:spLocks noChangeAspect="1"/>
              </p:cNvSpPr>
              <p:nvPr/>
            </p:nvSpPr>
            <p:spPr>
              <a:xfrm>
                <a:off x="7444190" y="214145"/>
                <a:ext cx="33484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𝜖</m:t>
                          </m:r>
                        </m:e>
                        <m:sub>
                          <m:r>
                            <a:rPr lang="en-US" b="0" i="1" smtClean="0">
                              <a:latin typeface="Cambria Math" panose="02040503050406030204" pitchFamily="18" charset="0"/>
                            </a:rPr>
                            <m:t>𝑘</m:t>
                          </m:r>
                        </m:sub>
                      </m:sSub>
                    </m:oMath>
                  </m:oMathPara>
                </a14:m>
                <a:endParaRPr lang="en-US" dirty="0"/>
              </a:p>
            </p:txBody>
          </p:sp>
        </mc:Choice>
        <mc:Fallback xmlns="">
          <p:sp>
            <p:nvSpPr>
              <p:cNvPr id="51" name="TextBox 50">
                <a:extLst>
                  <a:ext uri="{FF2B5EF4-FFF2-40B4-BE49-F238E27FC236}">
                    <a16:creationId xmlns:a16="http://schemas.microsoft.com/office/drawing/2014/main" id="{AD25F186-F879-4A73-9FCE-16414526BF38}"/>
                  </a:ext>
                </a:extLst>
              </p:cNvPr>
              <p:cNvSpPr txBox="1">
                <a:spLocks noRot="1" noChangeAspect="1" noMove="1" noResize="1" noEditPoints="1" noAdjustHandles="1" noChangeArrowheads="1" noChangeShapeType="1" noTextEdit="1"/>
              </p:cNvSpPr>
              <p:nvPr/>
            </p:nvSpPr>
            <p:spPr>
              <a:xfrm>
                <a:off x="7444190" y="214145"/>
                <a:ext cx="334841" cy="369332"/>
              </a:xfrm>
              <a:prstGeom prst="rect">
                <a:avLst/>
              </a:prstGeom>
              <a:blipFill>
                <a:blip r:embed="rId4"/>
                <a:stretch>
                  <a:fillRect r="-9091" b="-1639"/>
                </a:stretch>
              </a:blipFill>
            </p:spPr>
            <p:txBody>
              <a:bodyPr/>
              <a:lstStyle/>
              <a:p>
                <a:r>
                  <a:rPr lang="en-US">
                    <a:noFill/>
                  </a:rPr>
                  <a:t> </a:t>
                </a:r>
              </a:p>
            </p:txBody>
          </p:sp>
        </mc:Fallback>
      </mc:AlternateContent>
      <p:cxnSp>
        <p:nvCxnSpPr>
          <p:cNvPr id="55" name="Straight Connector 54">
            <a:extLst>
              <a:ext uri="{FF2B5EF4-FFF2-40B4-BE49-F238E27FC236}">
                <a16:creationId xmlns:a16="http://schemas.microsoft.com/office/drawing/2014/main" id="{59E3AA44-D1FE-49E9-9F52-A3934FF63618}"/>
              </a:ext>
            </a:extLst>
          </p:cNvPr>
          <p:cNvCxnSpPr>
            <a:cxnSpLocks noChangeAspect="1"/>
          </p:cNvCxnSpPr>
          <p:nvPr/>
        </p:nvCxnSpPr>
        <p:spPr>
          <a:xfrm flipV="1">
            <a:off x="6381184" y="1644089"/>
            <a:ext cx="2622576" cy="25871"/>
          </a:xfrm>
          <a:prstGeom prst="line">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57" name="Freeform: Shape 56">
            <a:extLst>
              <a:ext uri="{FF2B5EF4-FFF2-40B4-BE49-F238E27FC236}">
                <a16:creationId xmlns:a16="http://schemas.microsoft.com/office/drawing/2014/main" id="{AF9DDD64-D1CF-4F6A-A7B5-8C94838A42B5}"/>
              </a:ext>
            </a:extLst>
          </p:cNvPr>
          <p:cNvSpPr>
            <a:spLocks noChangeAspect="1"/>
          </p:cNvSpPr>
          <p:nvPr/>
        </p:nvSpPr>
        <p:spPr>
          <a:xfrm>
            <a:off x="442543" y="1502943"/>
            <a:ext cx="1850968" cy="1071447"/>
          </a:xfrm>
          <a:custGeom>
            <a:avLst/>
            <a:gdLst>
              <a:gd name="connsiteX0" fmla="*/ 0 w 3084946"/>
              <a:gd name="connsiteY0" fmla="*/ 0 h 1785745"/>
              <a:gd name="connsiteX1" fmla="*/ 58497 w 3084946"/>
              <a:gd name="connsiteY1" fmla="*/ 9236 h 1785745"/>
              <a:gd name="connsiteX2" fmla="*/ 101600 w 3084946"/>
              <a:gd name="connsiteY2" fmla="*/ 24630 h 1785745"/>
              <a:gd name="connsiteX3" fmla="*/ 175491 w 3084946"/>
              <a:gd name="connsiteY3" fmla="*/ 52339 h 1785745"/>
              <a:gd name="connsiteX4" fmla="*/ 292485 w 3084946"/>
              <a:gd name="connsiteY4" fmla="*/ 153939 h 1785745"/>
              <a:gd name="connsiteX5" fmla="*/ 341746 w 3084946"/>
              <a:gd name="connsiteY5" fmla="*/ 200121 h 1785745"/>
              <a:gd name="connsiteX6" fmla="*/ 406400 w 3084946"/>
              <a:gd name="connsiteY6" fmla="*/ 286327 h 1785745"/>
              <a:gd name="connsiteX7" fmla="*/ 520316 w 3084946"/>
              <a:gd name="connsiteY7" fmla="*/ 449503 h 1785745"/>
              <a:gd name="connsiteX8" fmla="*/ 631152 w 3084946"/>
              <a:gd name="connsiteY8" fmla="*/ 637309 h 1785745"/>
              <a:gd name="connsiteX9" fmla="*/ 723516 w 3084946"/>
              <a:gd name="connsiteY9" fmla="*/ 800485 h 1785745"/>
              <a:gd name="connsiteX10" fmla="*/ 840510 w 3084946"/>
              <a:gd name="connsiteY10" fmla="*/ 1012921 h 1785745"/>
              <a:gd name="connsiteX11" fmla="*/ 951346 w 3084946"/>
              <a:gd name="connsiteY11" fmla="*/ 1200727 h 1785745"/>
              <a:gd name="connsiteX12" fmla="*/ 1059103 w 3084946"/>
              <a:gd name="connsiteY12" fmla="*/ 1379297 h 1785745"/>
              <a:gd name="connsiteX13" fmla="*/ 1151467 w 3084946"/>
              <a:gd name="connsiteY13" fmla="*/ 1505527 h 1785745"/>
              <a:gd name="connsiteX14" fmla="*/ 1209964 w 3084946"/>
              <a:gd name="connsiteY14" fmla="*/ 1585576 h 1785745"/>
              <a:gd name="connsiteX15" fmla="*/ 1283855 w 3084946"/>
              <a:gd name="connsiteY15" fmla="*/ 1662545 h 1785745"/>
              <a:gd name="connsiteX16" fmla="*/ 1397770 w 3084946"/>
              <a:gd name="connsiteY16" fmla="*/ 1742594 h 1785745"/>
              <a:gd name="connsiteX17" fmla="*/ 1456267 w 3084946"/>
              <a:gd name="connsiteY17" fmla="*/ 1773382 h 1785745"/>
              <a:gd name="connsiteX18" fmla="*/ 1545552 w 3084946"/>
              <a:gd name="connsiteY18" fmla="*/ 1785697 h 1785745"/>
              <a:gd name="connsiteX19" fmla="*/ 1619443 w 3084946"/>
              <a:gd name="connsiteY19" fmla="*/ 1776460 h 1785745"/>
              <a:gd name="connsiteX20" fmla="*/ 1684097 w 3084946"/>
              <a:gd name="connsiteY20" fmla="*/ 1748751 h 1785745"/>
              <a:gd name="connsiteX21" fmla="*/ 1804170 w 3084946"/>
              <a:gd name="connsiteY21" fmla="*/ 1659466 h 1785745"/>
              <a:gd name="connsiteX22" fmla="*/ 1915007 w 3084946"/>
              <a:gd name="connsiteY22" fmla="*/ 1539394 h 1785745"/>
              <a:gd name="connsiteX23" fmla="*/ 2053552 w 3084946"/>
              <a:gd name="connsiteY23" fmla="*/ 1345430 h 1785745"/>
              <a:gd name="connsiteX24" fmla="*/ 2164388 w 3084946"/>
              <a:gd name="connsiteY24" fmla="*/ 1160703 h 1785745"/>
              <a:gd name="connsiteX25" fmla="*/ 2235200 w 3084946"/>
              <a:gd name="connsiteY25" fmla="*/ 1028315 h 1785745"/>
              <a:gd name="connsiteX26" fmla="*/ 2318328 w 3084946"/>
              <a:gd name="connsiteY26" fmla="*/ 883612 h 1785745"/>
              <a:gd name="connsiteX27" fmla="*/ 2404534 w 3084946"/>
              <a:gd name="connsiteY27" fmla="*/ 735830 h 1785745"/>
              <a:gd name="connsiteX28" fmla="*/ 2466110 w 3084946"/>
              <a:gd name="connsiteY28" fmla="*/ 621915 h 1785745"/>
              <a:gd name="connsiteX29" fmla="*/ 2561552 w 3084946"/>
              <a:gd name="connsiteY29" fmla="*/ 474133 h 1785745"/>
              <a:gd name="connsiteX30" fmla="*/ 2647758 w 3084946"/>
              <a:gd name="connsiteY30" fmla="*/ 326351 h 1785745"/>
              <a:gd name="connsiteX31" fmla="*/ 2709334 w 3084946"/>
              <a:gd name="connsiteY31" fmla="*/ 246303 h 1785745"/>
              <a:gd name="connsiteX32" fmla="*/ 2773988 w 3084946"/>
              <a:gd name="connsiteY32" fmla="*/ 163176 h 1785745"/>
              <a:gd name="connsiteX33" fmla="*/ 2838643 w 3084946"/>
              <a:gd name="connsiteY33" fmla="*/ 104679 h 1785745"/>
              <a:gd name="connsiteX34" fmla="*/ 2909455 w 3084946"/>
              <a:gd name="connsiteY34" fmla="*/ 61576 h 1785745"/>
              <a:gd name="connsiteX35" fmla="*/ 2989503 w 3084946"/>
              <a:gd name="connsiteY35" fmla="*/ 18473 h 1785745"/>
              <a:gd name="connsiteX36" fmla="*/ 3048000 w 3084946"/>
              <a:gd name="connsiteY36" fmla="*/ 6157 h 1785745"/>
              <a:gd name="connsiteX37" fmla="*/ 3084946 w 3084946"/>
              <a:gd name="connsiteY37" fmla="*/ 6157 h 1785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084946" h="1785745">
                <a:moveTo>
                  <a:pt x="0" y="0"/>
                </a:moveTo>
                <a:cubicBezTo>
                  <a:pt x="20782" y="2565"/>
                  <a:pt x="41564" y="5131"/>
                  <a:pt x="58497" y="9236"/>
                </a:cubicBezTo>
                <a:cubicBezTo>
                  <a:pt x="75430" y="13341"/>
                  <a:pt x="101600" y="24630"/>
                  <a:pt x="101600" y="24630"/>
                </a:cubicBezTo>
                <a:cubicBezTo>
                  <a:pt x="121099" y="31814"/>
                  <a:pt x="143677" y="30788"/>
                  <a:pt x="175491" y="52339"/>
                </a:cubicBezTo>
                <a:cubicBezTo>
                  <a:pt x="207305" y="73891"/>
                  <a:pt x="264776" y="129309"/>
                  <a:pt x="292485" y="153939"/>
                </a:cubicBezTo>
                <a:cubicBezTo>
                  <a:pt x="320194" y="178569"/>
                  <a:pt x="322760" y="178056"/>
                  <a:pt x="341746" y="200121"/>
                </a:cubicBezTo>
                <a:cubicBezTo>
                  <a:pt x="360732" y="222186"/>
                  <a:pt x="376638" y="244763"/>
                  <a:pt x="406400" y="286327"/>
                </a:cubicBezTo>
                <a:cubicBezTo>
                  <a:pt x="436162" y="327891"/>
                  <a:pt x="482857" y="391006"/>
                  <a:pt x="520316" y="449503"/>
                </a:cubicBezTo>
                <a:cubicBezTo>
                  <a:pt x="557775" y="508000"/>
                  <a:pt x="597285" y="578812"/>
                  <a:pt x="631152" y="637309"/>
                </a:cubicBezTo>
                <a:cubicBezTo>
                  <a:pt x="665019" y="695806"/>
                  <a:pt x="688623" y="737883"/>
                  <a:pt x="723516" y="800485"/>
                </a:cubicBezTo>
                <a:cubicBezTo>
                  <a:pt x="758409" y="863087"/>
                  <a:pt x="802538" y="946214"/>
                  <a:pt x="840510" y="1012921"/>
                </a:cubicBezTo>
                <a:cubicBezTo>
                  <a:pt x="878482" y="1079628"/>
                  <a:pt x="914914" y="1139664"/>
                  <a:pt x="951346" y="1200727"/>
                </a:cubicBezTo>
                <a:cubicBezTo>
                  <a:pt x="987778" y="1261790"/>
                  <a:pt x="1025750" y="1328497"/>
                  <a:pt x="1059103" y="1379297"/>
                </a:cubicBezTo>
                <a:cubicBezTo>
                  <a:pt x="1092456" y="1430097"/>
                  <a:pt x="1151467" y="1505527"/>
                  <a:pt x="1151467" y="1505527"/>
                </a:cubicBezTo>
                <a:cubicBezTo>
                  <a:pt x="1176611" y="1539907"/>
                  <a:pt x="1187899" y="1559406"/>
                  <a:pt x="1209964" y="1585576"/>
                </a:cubicBezTo>
                <a:cubicBezTo>
                  <a:pt x="1232029" y="1611746"/>
                  <a:pt x="1252554" y="1636375"/>
                  <a:pt x="1283855" y="1662545"/>
                </a:cubicBezTo>
                <a:cubicBezTo>
                  <a:pt x="1315156" y="1688715"/>
                  <a:pt x="1369035" y="1724121"/>
                  <a:pt x="1397770" y="1742594"/>
                </a:cubicBezTo>
                <a:cubicBezTo>
                  <a:pt x="1426505" y="1761067"/>
                  <a:pt x="1431637" y="1766198"/>
                  <a:pt x="1456267" y="1773382"/>
                </a:cubicBezTo>
                <a:cubicBezTo>
                  <a:pt x="1480897" y="1780566"/>
                  <a:pt x="1518356" y="1785184"/>
                  <a:pt x="1545552" y="1785697"/>
                </a:cubicBezTo>
                <a:cubicBezTo>
                  <a:pt x="1572748" y="1786210"/>
                  <a:pt x="1596352" y="1782618"/>
                  <a:pt x="1619443" y="1776460"/>
                </a:cubicBezTo>
                <a:cubicBezTo>
                  <a:pt x="1642534" y="1770302"/>
                  <a:pt x="1653309" y="1768250"/>
                  <a:pt x="1684097" y="1748751"/>
                </a:cubicBezTo>
                <a:cubicBezTo>
                  <a:pt x="1714885" y="1729252"/>
                  <a:pt x="1765685" y="1694359"/>
                  <a:pt x="1804170" y="1659466"/>
                </a:cubicBezTo>
                <a:cubicBezTo>
                  <a:pt x="1842655" y="1624573"/>
                  <a:pt x="1873443" y="1591733"/>
                  <a:pt x="1915007" y="1539394"/>
                </a:cubicBezTo>
                <a:cubicBezTo>
                  <a:pt x="1956571" y="1487055"/>
                  <a:pt x="2011989" y="1408545"/>
                  <a:pt x="2053552" y="1345430"/>
                </a:cubicBezTo>
                <a:cubicBezTo>
                  <a:pt x="2095115" y="1282315"/>
                  <a:pt x="2134113" y="1213555"/>
                  <a:pt x="2164388" y="1160703"/>
                </a:cubicBezTo>
                <a:cubicBezTo>
                  <a:pt x="2194663" y="1107851"/>
                  <a:pt x="2209543" y="1074497"/>
                  <a:pt x="2235200" y="1028315"/>
                </a:cubicBezTo>
                <a:cubicBezTo>
                  <a:pt x="2260857" y="982133"/>
                  <a:pt x="2290106" y="932360"/>
                  <a:pt x="2318328" y="883612"/>
                </a:cubicBezTo>
                <a:cubicBezTo>
                  <a:pt x="2346550" y="834865"/>
                  <a:pt x="2379904" y="779446"/>
                  <a:pt x="2404534" y="735830"/>
                </a:cubicBezTo>
                <a:cubicBezTo>
                  <a:pt x="2429164" y="692214"/>
                  <a:pt x="2439940" y="665531"/>
                  <a:pt x="2466110" y="621915"/>
                </a:cubicBezTo>
                <a:cubicBezTo>
                  <a:pt x="2492280" y="578299"/>
                  <a:pt x="2531277" y="523394"/>
                  <a:pt x="2561552" y="474133"/>
                </a:cubicBezTo>
                <a:cubicBezTo>
                  <a:pt x="2591827" y="424872"/>
                  <a:pt x="2623128" y="364323"/>
                  <a:pt x="2647758" y="326351"/>
                </a:cubicBezTo>
                <a:cubicBezTo>
                  <a:pt x="2672388" y="288379"/>
                  <a:pt x="2709334" y="246303"/>
                  <a:pt x="2709334" y="246303"/>
                </a:cubicBezTo>
                <a:cubicBezTo>
                  <a:pt x="2730372" y="219107"/>
                  <a:pt x="2752437" y="186780"/>
                  <a:pt x="2773988" y="163176"/>
                </a:cubicBezTo>
                <a:cubicBezTo>
                  <a:pt x="2795540" y="139572"/>
                  <a:pt x="2816065" y="121612"/>
                  <a:pt x="2838643" y="104679"/>
                </a:cubicBezTo>
                <a:cubicBezTo>
                  <a:pt x="2861221" y="87746"/>
                  <a:pt x="2884312" y="75944"/>
                  <a:pt x="2909455" y="61576"/>
                </a:cubicBezTo>
                <a:cubicBezTo>
                  <a:pt x="2934598" y="47208"/>
                  <a:pt x="2966412" y="27709"/>
                  <a:pt x="2989503" y="18473"/>
                </a:cubicBezTo>
                <a:cubicBezTo>
                  <a:pt x="3012594" y="9237"/>
                  <a:pt x="3032093" y="8210"/>
                  <a:pt x="3048000" y="6157"/>
                </a:cubicBezTo>
                <a:cubicBezTo>
                  <a:pt x="3063907" y="4104"/>
                  <a:pt x="3074426" y="5130"/>
                  <a:pt x="3084946" y="6157"/>
                </a:cubicBez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cxnSp>
        <p:nvCxnSpPr>
          <p:cNvPr id="58" name="Straight Connector 57">
            <a:extLst>
              <a:ext uri="{FF2B5EF4-FFF2-40B4-BE49-F238E27FC236}">
                <a16:creationId xmlns:a16="http://schemas.microsoft.com/office/drawing/2014/main" id="{ECC05FE6-EA21-40BE-9509-BBD36FA4A494}"/>
              </a:ext>
            </a:extLst>
          </p:cNvPr>
          <p:cNvCxnSpPr>
            <a:cxnSpLocks noChangeAspect="1"/>
          </p:cNvCxnSpPr>
          <p:nvPr/>
        </p:nvCxnSpPr>
        <p:spPr>
          <a:xfrm>
            <a:off x="1320937" y="1462000"/>
            <a:ext cx="8928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78808CC-7E2A-4415-9271-11A8FB4FF9F5}"/>
              </a:ext>
            </a:extLst>
          </p:cNvPr>
          <p:cNvCxnSpPr>
            <a:cxnSpLocks noChangeAspect="1"/>
          </p:cNvCxnSpPr>
          <p:nvPr/>
        </p:nvCxnSpPr>
        <p:spPr>
          <a:xfrm>
            <a:off x="2287658" y="1941641"/>
            <a:ext cx="0" cy="56856"/>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44BE758F-EB52-4D22-B615-307B49B12F9B}"/>
              </a:ext>
            </a:extLst>
          </p:cNvPr>
          <p:cNvCxnSpPr>
            <a:cxnSpLocks noChangeAspect="1"/>
          </p:cNvCxnSpPr>
          <p:nvPr/>
        </p:nvCxnSpPr>
        <p:spPr>
          <a:xfrm>
            <a:off x="428937" y="1965257"/>
            <a:ext cx="0" cy="56856"/>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1" name="TextBox 60">
                <a:extLst>
                  <a:ext uri="{FF2B5EF4-FFF2-40B4-BE49-F238E27FC236}">
                    <a16:creationId xmlns:a16="http://schemas.microsoft.com/office/drawing/2014/main" id="{7532752E-A15C-4F77-A8CA-ED6F5A91A79E}"/>
                  </a:ext>
                </a:extLst>
              </p:cNvPr>
              <p:cNvSpPr txBox="1">
                <a:spLocks noChangeAspect="1"/>
              </p:cNvSpPr>
              <p:nvPr/>
            </p:nvSpPr>
            <p:spPr>
              <a:xfrm>
                <a:off x="2128103" y="2058087"/>
                <a:ext cx="307880" cy="56477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𝜋</m:t>
                          </m:r>
                        </m:num>
                        <m:den>
                          <m:r>
                            <a:rPr lang="en-US" b="0" i="1" smtClean="0">
                              <a:latin typeface="Cambria Math" panose="02040503050406030204" pitchFamily="18" charset="0"/>
                            </a:rPr>
                            <m:t>𝑎</m:t>
                          </m:r>
                        </m:den>
                      </m:f>
                    </m:oMath>
                  </m:oMathPara>
                </a14:m>
                <a:endParaRPr lang="en-US" dirty="0"/>
              </a:p>
            </p:txBody>
          </p:sp>
        </mc:Choice>
        <mc:Fallback xmlns="">
          <p:sp>
            <p:nvSpPr>
              <p:cNvPr id="61" name="TextBox 60">
                <a:extLst>
                  <a:ext uri="{FF2B5EF4-FFF2-40B4-BE49-F238E27FC236}">
                    <a16:creationId xmlns:a16="http://schemas.microsoft.com/office/drawing/2014/main" id="{7532752E-A15C-4F77-A8CA-ED6F5A91A79E}"/>
                  </a:ext>
                </a:extLst>
              </p:cNvPr>
              <p:cNvSpPr txBox="1">
                <a:spLocks noRot="1" noChangeAspect="1" noMove="1" noResize="1" noEditPoints="1" noAdjustHandles="1" noChangeArrowheads="1" noChangeShapeType="1" noTextEdit="1"/>
              </p:cNvSpPr>
              <p:nvPr/>
            </p:nvSpPr>
            <p:spPr>
              <a:xfrm>
                <a:off x="2128103" y="2058087"/>
                <a:ext cx="307880" cy="564770"/>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2" name="TextBox 61">
                <a:extLst>
                  <a:ext uri="{FF2B5EF4-FFF2-40B4-BE49-F238E27FC236}">
                    <a16:creationId xmlns:a16="http://schemas.microsoft.com/office/drawing/2014/main" id="{E78A1588-7A3B-4A83-BB61-CD15B84CC0CF}"/>
                  </a:ext>
                </a:extLst>
              </p:cNvPr>
              <p:cNvSpPr txBox="1">
                <a:spLocks noChangeAspect="1"/>
              </p:cNvSpPr>
              <p:nvPr/>
            </p:nvSpPr>
            <p:spPr>
              <a:xfrm>
                <a:off x="40903" y="2056882"/>
                <a:ext cx="453378" cy="56477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𝜋</m:t>
                          </m:r>
                        </m:num>
                        <m:den>
                          <m:r>
                            <a:rPr lang="en-US" b="0" i="1" smtClean="0">
                              <a:latin typeface="Cambria Math" panose="02040503050406030204" pitchFamily="18" charset="0"/>
                            </a:rPr>
                            <m:t>𝑎</m:t>
                          </m:r>
                        </m:den>
                      </m:f>
                    </m:oMath>
                  </m:oMathPara>
                </a14:m>
                <a:endParaRPr lang="en-US" dirty="0"/>
              </a:p>
            </p:txBody>
          </p:sp>
        </mc:Choice>
        <mc:Fallback xmlns="">
          <p:sp>
            <p:nvSpPr>
              <p:cNvPr id="62" name="TextBox 61">
                <a:extLst>
                  <a:ext uri="{FF2B5EF4-FFF2-40B4-BE49-F238E27FC236}">
                    <a16:creationId xmlns:a16="http://schemas.microsoft.com/office/drawing/2014/main" id="{E78A1588-7A3B-4A83-BB61-CD15B84CC0CF}"/>
                  </a:ext>
                </a:extLst>
              </p:cNvPr>
              <p:cNvSpPr txBox="1">
                <a:spLocks noRot="1" noChangeAspect="1" noMove="1" noResize="1" noEditPoints="1" noAdjustHandles="1" noChangeArrowheads="1" noChangeShapeType="1" noTextEdit="1"/>
              </p:cNvSpPr>
              <p:nvPr/>
            </p:nvSpPr>
            <p:spPr>
              <a:xfrm>
                <a:off x="40903" y="2056882"/>
                <a:ext cx="453378" cy="564770"/>
              </a:xfrm>
              <a:prstGeom prst="rect">
                <a:avLst/>
              </a:prstGeom>
              <a:blipFill>
                <a:blip r:embed="rId6"/>
                <a:stretch>
                  <a:fillRect/>
                </a:stretch>
              </a:blipFill>
            </p:spPr>
            <p:txBody>
              <a:bodyPr/>
              <a:lstStyle/>
              <a:p>
                <a:r>
                  <a:rPr lang="en-US">
                    <a:noFill/>
                  </a:rPr>
                  <a:t> </a:t>
                </a:r>
              </a:p>
            </p:txBody>
          </p:sp>
        </mc:Fallback>
      </mc:AlternateContent>
      <p:sp>
        <p:nvSpPr>
          <p:cNvPr id="63" name="TextBox 62">
            <a:extLst>
              <a:ext uri="{FF2B5EF4-FFF2-40B4-BE49-F238E27FC236}">
                <a16:creationId xmlns:a16="http://schemas.microsoft.com/office/drawing/2014/main" id="{FB75ED20-B067-4EA0-B79E-F7936F3F3E62}"/>
              </a:ext>
            </a:extLst>
          </p:cNvPr>
          <p:cNvSpPr txBox="1">
            <a:spLocks noChangeAspect="1"/>
          </p:cNvSpPr>
          <p:nvPr/>
        </p:nvSpPr>
        <p:spPr>
          <a:xfrm>
            <a:off x="2694926" y="1599347"/>
            <a:ext cx="129304" cy="369332"/>
          </a:xfrm>
          <a:prstGeom prst="rect">
            <a:avLst/>
          </a:prstGeom>
          <a:noFill/>
        </p:spPr>
        <p:txBody>
          <a:bodyPr wrap="square" rtlCol="0">
            <a:spAutoFit/>
          </a:bodyPr>
          <a:lstStyle/>
          <a:p>
            <a:r>
              <a:rPr lang="en-US" i="1" dirty="0"/>
              <a:t>k</a:t>
            </a:r>
          </a:p>
        </p:txBody>
      </p:sp>
      <mc:AlternateContent xmlns:mc="http://schemas.openxmlformats.org/markup-compatibility/2006" xmlns:a14="http://schemas.microsoft.com/office/drawing/2010/main">
        <mc:Choice Requires="a14">
          <p:sp>
            <p:nvSpPr>
              <p:cNvPr id="64" name="TextBox 63">
                <a:extLst>
                  <a:ext uri="{FF2B5EF4-FFF2-40B4-BE49-F238E27FC236}">
                    <a16:creationId xmlns:a16="http://schemas.microsoft.com/office/drawing/2014/main" id="{A78F74AF-E430-4B61-819D-94AE5548E05E}"/>
                  </a:ext>
                </a:extLst>
              </p:cNvPr>
              <p:cNvSpPr txBox="1">
                <a:spLocks noChangeAspect="1"/>
              </p:cNvSpPr>
              <p:nvPr/>
            </p:nvSpPr>
            <p:spPr>
              <a:xfrm>
                <a:off x="1190191" y="776062"/>
                <a:ext cx="33484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𝜖</m:t>
                          </m:r>
                        </m:e>
                        <m:sub>
                          <m:r>
                            <a:rPr lang="en-US" b="0" i="1" smtClean="0">
                              <a:latin typeface="Cambria Math" panose="02040503050406030204" pitchFamily="18" charset="0"/>
                            </a:rPr>
                            <m:t>𝑘</m:t>
                          </m:r>
                        </m:sub>
                      </m:sSub>
                    </m:oMath>
                  </m:oMathPara>
                </a14:m>
                <a:endParaRPr lang="en-US" dirty="0"/>
              </a:p>
            </p:txBody>
          </p:sp>
        </mc:Choice>
        <mc:Fallback xmlns="">
          <p:sp>
            <p:nvSpPr>
              <p:cNvPr id="64" name="TextBox 63">
                <a:extLst>
                  <a:ext uri="{FF2B5EF4-FFF2-40B4-BE49-F238E27FC236}">
                    <a16:creationId xmlns:a16="http://schemas.microsoft.com/office/drawing/2014/main" id="{A78F74AF-E430-4B61-819D-94AE5548E05E}"/>
                  </a:ext>
                </a:extLst>
              </p:cNvPr>
              <p:cNvSpPr txBox="1">
                <a:spLocks noRot="1" noChangeAspect="1" noMove="1" noResize="1" noEditPoints="1" noAdjustHandles="1" noChangeArrowheads="1" noChangeShapeType="1" noTextEdit="1"/>
              </p:cNvSpPr>
              <p:nvPr/>
            </p:nvSpPr>
            <p:spPr>
              <a:xfrm>
                <a:off x="1190191" y="776062"/>
                <a:ext cx="334841" cy="369332"/>
              </a:xfrm>
              <a:prstGeom prst="rect">
                <a:avLst/>
              </a:prstGeom>
              <a:blipFill>
                <a:blip r:embed="rId7"/>
                <a:stretch>
                  <a:fillRect r="-9091" b="-163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5" name="TextBox 64">
                <a:extLst>
                  <a:ext uri="{FF2B5EF4-FFF2-40B4-BE49-F238E27FC236}">
                    <a16:creationId xmlns:a16="http://schemas.microsoft.com/office/drawing/2014/main" id="{AE05286B-B51D-4A48-988B-E927D5F978E6}"/>
                  </a:ext>
                </a:extLst>
              </p:cNvPr>
              <p:cNvSpPr txBox="1">
                <a:spLocks noChangeAspect="1"/>
              </p:cNvSpPr>
              <p:nvPr/>
            </p:nvSpPr>
            <p:spPr>
              <a:xfrm>
                <a:off x="823364" y="1236805"/>
                <a:ext cx="45183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2</m:t>
                      </m:r>
                      <m:r>
                        <a:rPr lang="en-US" b="0" i="1" smtClean="0">
                          <a:latin typeface="Cambria Math" panose="02040503050406030204" pitchFamily="18" charset="0"/>
                        </a:rPr>
                        <m:t>𝑡</m:t>
                      </m:r>
                    </m:oMath>
                  </m:oMathPara>
                </a14:m>
                <a:endParaRPr lang="en-US" dirty="0"/>
              </a:p>
            </p:txBody>
          </p:sp>
        </mc:Choice>
        <mc:Fallback xmlns="">
          <p:sp>
            <p:nvSpPr>
              <p:cNvPr id="65" name="TextBox 64">
                <a:extLst>
                  <a:ext uri="{FF2B5EF4-FFF2-40B4-BE49-F238E27FC236}">
                    <a16:creationId xmlns:a16="http://schemas.microsoft.com/office/drawing/2014/main" id="{AE05286B-B51D-4A48-988B-E927D5F978E6}"/>
                  </a:ext>
                </a:extLst>
              </p:cNvPr>
              <p:cNvSpPr txBox="1">
                <a:spLocks noRot="1" noChangeAspect="1" noMove="1" noResize="1" noEditPoints="1" noAdjustHandles="1" noChangeArrowheads="1" noChangeShapeType="1" noTextEdit="1"/>
              </p:cNvSpPr>
              <p:nvPr/>
            </p:nvSpPr>
            <p:spPr>
              <a:xfrm>
                <a:off x="823364" y="1236805"/>
                <a:ext cx="451831" cy="369332"/>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6" name="TextBox 65">
                <a:extLst>
                  <a:ext uri="{FF2B5EF4-FFF2-40B4-BE49-F238E27FC236}">
                    <a16:creationId xmlns:a16="http://schemas.microsoft.com/office/drawing/2014/main" id="{BA608D0C-9B0A-454A-B901-03BCD4270EF0}"/>
                  </a:ext>
                </a:extLst>
              </p:cNvPr>
              <p:cNvSpPr txBox="1">
                <a:spLocks noChangeAspect="1"/>
              </p:cNvSpPr>
              <p:nvPr/>
            </p:nvSpPr>
            <p:spPr>
              <a:xfrm>
                <a:off x="577656" y="2400309"/>
                <a:ext cx="45183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−2</m:t>
                      </m:r>
                      <m:r>
                        <a:rPr lang="en-US" b="0" i="1" smtClean="0">
                          <a:latin typeface="Cambria Math" panose="02040503050406030204" pitchFamily="18" charset="0"/>
                        </a:rPr>
                        <m:t>𝑡</m:t>
                      </m:r>
                    </m:oMath>
                  </m:oMathPara>
                </a14:m>
                <a:endParaRPr lang="en-US" dirty="0"/>
              </a:p>
            </p:txBody>
          </p:sp>
        </mc:Choice>
        <mc:Fallback xmlns="">
          <p:sp>
            <p:nvSpPr>
              <p:cNvPr id="66" name="TextBox 65">
                <a:extLst>
                  <a:ext uri="{FF2B5EF4-FFF2-40B4-BE49-F238E27FC236}">
                    <a16:creationId xmlns:a16="http://schemas.microsoft.com/office/drawing/2014/main" id="{BA608D0C-9B0A-454A-B901-03BCD4270EF0}"/>
                  </a:ext>
                </a:extLst>
              </p:cNvPr>
              <p:cNvSpPr txBox="1">
                <a:spLocks noRot="1" noChangeAspect="1" noMove="1" noResize="1" noEditPoints="1" noAdjustHandles="1" noChangeArrowheads="1" noChangeShapeType="1" noTextEdit="1"/>
              </p:cNvSpPr>
              <p:nvPr/>
            </p:nvSpPr>
            <p:spPr>
              <a:xfrm>
                <a:off x="577656" y="2400309"/>
                <a:ext cx="451831" cy="369332"/>
              </a:xfrm>
              <a:prstGeom prst="rect">
                <a:avLst/>
              </a:prstGeom>
              <a:blipFill>
                <a:blip r:embed="rId9"/>
                <a:stretch>
                  <a:fillRect r="-24324"/>
                </a:stretch>
              </a:blipFill>
            </p:spPr>
            <p:txBody>
              <a:bodyPr/>
              <a:lstStyle/>
              <a:p>
                <a:r>
                  <a:rPr lang="en-US">
                    <a:noFill/>
                  </a:rPr>
                  <a:t> </a:t>
                </a:r>
              </a:p>
            </p:txBody>
          </p:sp>
        </mc:Fallback>
      </mc:AlternateContent>
      <p:cxnSp>
        <p:nvCxnSpPr>
          <p:cNvPr id="67" name="Straight Connector 66">
            <a:extLst>
              <a:ext uri="{FF2B5EF4-FFF2-40B4-BE49-F238E27FC236}">
                <a16:creationId xmlns:a16="http://schemas.microsoft.com/office/drawing/2014/main" id="{E198F041-8F44-4BB3-958F-EF0F1261CDAA}"/>
              </a:ext>
            </a:extLst>
          </p:cNvPr>
          <p:cNvCxnSpPr>
            <a:cxnSpLocks noChangeAspect="1"/>
          </p:cNvCxnSpPr>
          <p:nvPr/>
        </p:nvCxnSpPr>
        <p:spPr>
          <a:xfrm flipV="1">
            <a:off x="144012" y="2004053"/>
            <a:ext cx="2622576" cy="25871"/>
          </a:xfrm>
          <a:prstGeom prst="line">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32CB8E73-CC19-4AA9-93D5-4B761DE97B16}"/>
              </a:ext>
            </a:extLst>
          </p:cNvPr>
          <p:cNvCxnSpPr>
            <a:cxnSpLocks noChangeAspect="1"/>
            <a:endCxn id="64" idx="2"/>
          </p:cNvCxnSpPr>
          <p:nvPr/>
        </p:nvCxnSpPr>
        <p:spPr>
          <a:xfrm flipV="1">
            <a:off x="1357612" y="1145394"/>
            <a:ext cx="0" cy="1550038"/>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B1F05C59-52C6-426E-A2FB-064E610DB128}"/>
              </a:ext>
            </a:extLst>
          </p:cNvPr>
          <p:cNvCxnSpPr>
            <a:cxnSpLocks/>
          </p:cNvCxnSpPr>
          <p:nvPr/>
        </p:nvCxnSpPr>
        <p:spPr>
          <a:xfrm>
            <a:off x="1099532" y="2343276"/>
            <a:ext cx="555372" cy="0"/>
          </a:xfrm>
          <a:prstGeom prst="line">
            <a:avLst/>
          </a:prstGeom>
          <a:ln>
            <a:solidFill>
              <a:srgbClr val="FF0000"/>
            </a:solidFill>
            <a:headEnd type="triangle"/>
            <a:tailEnd type="triangle"/>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83" name="TextBox 82">
                <a:extLst>
                  <a:ext uri="{FF2B5EF4-FFF2-40B4-BE49-F238E27FC236}">
                    <a16:creationId xmlns:a16="http://schemas.microsoft.com/office/drawing/2014/main" id="{FAA5AC8D-4DE9-4203-8188-494844A16A48}"/>
                  </a:ext>
                </a:extLst>
              </p:cNvPr>
              <p:cNvSpPr txBox="1"/>
              <p:nvPr/>
            </p:nvSpPr>
            <p:spPr>
              <a:xfrm>
                <a:off x="1323922" y="2002217"/>
                <a:ext cx="252439"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𝜇</m:t>
                          </m:r>
                        </m:e>
                        <m:sub>
                          <m:r>
                            <a:rPr lang="en-US" b="0" i="1" smtClean="0">
                              <a:latin typeface="Cambria Math" panose="02040503050406030204" pitchFamily="18" charset="0"/>
                            </a:rPr>
                            <m:t>𝐿</m:t>
                          </m:r>
                        </m:sub>
                      </m:sSub>
                    </m:oMath>
                  </m:oMathPara>
                </a14:m>
                <a:endParaRPr lang="en-US" dirty="0"/>
              </a:p>
            </p:txBody>
          </p:sp>
        </mc:Choice>
        <mc:Fallback xmlns="">
          <p:sp>
            <p:nvSpPr>
              <p:cNvPr id="83" name="TextBox 82">
                <a:extLst>
                  <a:ext uri="{FF2B5EF4-FFF2-40B4-BE49-F238E27FC236}">
                    <a16:creationId xmlns:a16="http://schemas.microsoft.com/office/drawing/2014/main" id="{FAA5AC8D-4DE9-4203-8188-494844A16A48}"/>
                  </a:ext>
                </a:extLst>
              </p:cNvPr>
              <p:cNvSpPr txBox="1">
                <a:spLocks noRot="1" noChangeAspect="1" noMove="1" noResize="1" noEditPoints="1" noAdjustHandles="1" noChangeArrowheads="1" noChangeShapeType="1" noTextEdit="1"/>
              </p:cNvSpPr>
              <p:nvPr/>
            </p:nvSpPr>
            <p:spPr>
              <a:xfrm>
                <a:off x="1323922" y="2002217"/>
                <a:ext cx="252439" cy="369332"/>
              </a:xfrm>
              <a:prstGeom prst="rect">
                <a:avLst/>
              </a:prstGeom>
              <a:blipFill>
                <a:blip r:embed="rId10"/>
                <a:stretch>
                  <a:fillRect r="-45238" b="-491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4" name="TextBox 83">
                <a:extLst>
                  <a:ext uri="{FF2B5EF4-FFF2-40B4-BE49-F238E27FC236}">
                    <a16:creationId xmlns:a16="http://schemas.microsoft.com/office/drawing/2014/main" id="{7C7E0C42-BD78-4673-B491-93E44A5B5005}"/>
                  </a:ext>
                </a:extLst>
              </p:cNvPr>
              <p:cNvSpPr txBox="1"/>
              <p:nvPr/>
            </p:nvSpPr>
            <p:spPr>
              <a:xfrm>
                <a:off x="7691990" y="1015821"/>
                <a:ext cx="252439"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𝜇</m:t>
                          </m:r>
                        </m:e>
                        <m:sub>
                          <m:r>
                            <a:rPr lang="en-US" b="0" i="1" smtClean="0">
                              <a:latin typeface="Cambria Math" panose="02040503050406030204" pitchFamily="18" charset="0"/>
                            </a:rPr>
                            <m:t>𝑅</m:t>
                          </m:r>
                        </m:sub>
                      </m:sSub>
                    </m:oMath>
                  </m:oMathPara>
                </a14:m>
                <a:endParaRPr lang="en-US" dirty="0"/>
              </a:p>
            </p:txBody>
          </p:sp>
        </mc:Choice>
        <mc:Fallback xmlns="">
          <p:sp>
            <p:nvSpPr>
              <p:cNvPr id="84" name="TextBox 83">
                <a:extLst>
                  <a:ext uri="{FF2B5EF4-FFF2-40B4-BE49-F238E27FC236}">
                    <a16:creationId xmlns:a16="http://schemas.microsoft.com/office/drawing/2014/main" id="{7C7E0C42-BD78-4673-B491-93E44A5B5005}"/>
                  </a:ext>
                </a:extLst>
              </p:cNvPr>
              <p:cNvSpPr txBox="1">
                <a:spLocks noRot="1" noChangeAspect="1" noMove="1" noResize="1" noEditPoints="1" noAdjustHandles="1" noChangeArrowheads="1" noChangeShapeType="1" noTextEdit="1"/>
              </p:cNvSpPr>
              <p:nvPr/>
            </p:nvSpPr>
            <p:spPr>
              <a:xfrm>
                <a:off x="7691990" y="1015821"/>
                <a:ext cx="252439" cy="369332"/>
              </a:xfrm>
              <a:prstGeom prst="rect">
                <a:avLst/>
              </a:prstGeom>
              <a:blipFill>
                <a:blip r:embed="rId11"/>
                <a:stretch>
                  <a:fillRect r="-53659" b="-6667"/>
                </a:stretch>
              </a:blipFill>
            </p:spPr>
            <p:txBody>
              <a:bodyPr/>
              <a:lstStyle/>
              <a:p>
                <a:r>
                  <a:rPr lang="en-US">
                    <a:noFill/>
                  </a:rPr>
                  <a:t> </a:t>
                </a:r>
              </a:p>
            </p:txBody>
          </p:sp>
        </mc:Fallback>
      </mc:AlternateContent>
      <p:sp>
        <p:nvSpPr>
          <p:cNvPr id="85" name="Arrow: Down 84">
            <a:extLst>
              <a:ext uri="{FF2B5EF4-FFF2-40B4-BE49-F238E27FC236}">
                <a16:creationId xmlns:a16="http://schemas.microsoft.com/office/drawing/2014/main" id="{74DF72D0-3F19-49F3-A58C-71BD7A371834}"/>
              </a:ext>
            </a:extLst>
          </p:cNvPr>
          <p:cNvSpPr/>
          <p:nvPr/>
        </p:nvSpPr>
        <p:spPr>
          <a:xfrm>
            <a:off x="3302760" y="3989922"/>
            <a:ext cx="388961" cy="552734"/>
          </a:xfrm>
          <a:prstGeom prst="downArrow">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B970C1F2-F99C-41ED-AFC7-8807DDAF35C3}"/>
              </a:ext>
            </a:extLst>
          </p:cNvPr>
          <p:cNvSpPr/>
          <p:nvPr/>
        </p:nvSpPr>
        <p:spPr>
          <a:xfrm>
            <a:off x="1688890" y="4701584"/>
            <a:ext cx="3612152" cy="2080443"/>
          </a:xfrm>
          <a:prstGeom prst="ellipse">
            <a:avLst/>
          </a:prstGeom>
          <a:solidFill>
            <a:schemeClr val="bg1">
              <a:alpha val="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75A0206A-072A-40EC-A5A9-65620069C8F2}"/>
              </a:ext>
            </a:extLst>
          </p:cNvPr>
          <p:cNvSpPr/>
          <p:nvPr/>
        </p:nvSpPr>
        <p:spPr>
          <a:xfrm>
            <a:off x="1619533" y="5665192"/>
            <a:ext cx="143302" cy="150124"/>
          </a:xfrm>
          <a:prstGeom prst="ellipse">
            <a:avLst/>
          </a:prstGeom>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6D63DA82-C82E-474F-95CA-851AB53A7E8E}"/>
              </a:ext>
            </a:extLst>
          </p:cNvPr>
          <p:cNvSpPr/>
          <p:nvPr/>
        </p:nvSpPr>
        <p:spPr>
          <a:xfrm>
            <a:off x="1783300" y="5214819"/>
            <a:ext cx="143302" cy="150124"/>
          </a:xfrm>
          <a:prstGeom prst="ellipse">
            <a:avLst/>
          </a:prstGeom>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4764F4E6-A301-413F-ABC5-44DAA9A45A22}"/>
              </a:ext>
            </a:extLst>
          </p:cNvPr>
          <p:cNvSpPr/>
          <p:nvPr/>
        </p:nvSpPr>
        <p:spPr>
          <a:xfrm>
            <a:off x="2151794" y="4928214"/>
            <a:ext cx="143302" cy="150124"/>
          </a:xfrm>
          <a:prstGeom prst="ellipse">
            <a:avLst/>
          </a:prstGeom>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E9BA5118-92B9-43B4-9A3D-646B6864E010}"/>
              </a:ext>
            </a:extLst>
          </p:cNvPr>
          <p:cNvSpPr/>
          <p:nvPr/>
        </p:nvSpPr>
        <p:spPr>
          <a:xfrm>
            <a:off x="2547578" y="4764439"/>
            <a:ext cx="143302" cy="150124"/>
          </a:xfrm>
          <a:prstGeom prst="ellipse">
            <a:avLst/>
          </a:prstGeom>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a:extLst>
              <a:ext uri="{FF2B5EF4-FFF2-40B4-BE49-F238E27FC236}">
                <a16:creationId xmlns:a16="http://schemas.microsoft.com/office/drawing/2014/main" id="{37321AC4-6A02-40AE-BD81-233A9179C145}"/>
              </a:ext>
            </a:extLst>
          </p:cNvPr>
          <p:cNvSpPr/>
          <p:nvPr/>
        </p:nvSpPr>
        <p:spPr>
          <a:xfrm>
            <a:off x="4854054" y="5037390"/>
            <a:ext cx="143302" cy="150124"/>
          </a:xfrm>
          <a:prstGeom prst="ellipse">
            <a:avLst/>
          </a:prstGeom>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a:extLst>
              <a:ext uri="{FF2B5EF4-FFF2-40B4-BE49-F238E27FC236}">
                <a16:creationId xmlns:a16="http://schemas.microsoft.com/office/drawing/2014/main" id="{25D15FE4-B2F1-4F27-80A8-AE9F1890D5D7}"/>
              </a:ext>
            </a:extLst>
          </p:cNvPr>
          <p:cNvSpPr/>
          <p:nvPr/>
        </p:nvSpPr>
        <p:spPr>
          <a:xfrm>
            <a:off x="1756006" y="6067801"/>
            <a:ext cx="143302" cy="150124"/>
          </a:xfrm>
          <a:prstGeom prst="ellipse">
            <a:avLst/>
          </a:prstGeom>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3D3CA03C-873F-4889-B24F-7648F382304E}"/>
              </a:ext>
            </a:extLst>
          </p:cNvPr>
          <p:cNvSpPr/>
          <p:nvPr/>
        </p:nvSpPr>
        <p:spPr>
          <a:xfrm>
            <a:off x="2199559" y="6408993"/>
            <a:ext cx="143302" cy="150124"/>
          </a:xfrm>
          <a:prstGeom prst="ellipse">
            <a:avLst/>
          </a:prstGeom>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a:extLst>
              <a:ext uri="{FF2B5EF4-FFF2-40B4-BE49-F238E27FC236}">
                <a16:creationId xmlns:a16="http://schemas.microsoft.com/office/drawing/2014/main" id="{85D9579F-182A-4686-A71E-8D6D1A0673FB}"/>
              </a:ext>
            </a:extLst>
          </p:cNvPr>
          <p:cNvSpPr txBox="1"/>
          <p:nvPr/>
        </p:nvSpPr>
        <p:spPr>
          <a:xfrm>
            <a:off x="1195068" y="5553728"/>
            <a:ext cx="267513" cy="369332"/>
          </a:xfrm>
          <a:prstGeom prst="rect">
            <a:avLst/>
          </a:prstGeom>
          <a:noFill/>
        </p:spPr>
        <p:txBody>
          <a:bodyPr wrap="square" rtlCol="0">
            <a:spAutoFit/>
          </a:bodyPr>
          <a:lstStyle/>
          <a:p>
            <a:r>
              <a:rPr lang="en-US" dirty="0"/>
              <a:t>1</a:t>
            </a:r>
          </a:p>
        </p:txBody>
      </p:sp>
      <p:sp>
        <p:nvSpPr>
          <p:cNvPr id="95" name="TextBox 94">
            <a:extLst>
              <a:ext uri="{FF2B5EF4-FFF2-40B4-BE49-F238E27FC236}">
                <a16:creationId xmlns:a16="http://schemas.microsoft.com/office/drawing/2014/main" id="{AF1BDF65-ADBA-4414-B8D4-8C69B0AA6134}"/>
              </a:ext>
            </a:extLst>
          </p:cNvPr>
          <p:cNvSpPr txBox="1"/>
          <p:nvPr/>
        </p:nvSpPr>
        <p:spPr>
          <a:xfrm>
            <a:off x="1367940" y="4969148"/>
            <a:ext cx="267513" cy="369332"/>
          </a:xfrm>
          <a:prstGeom prst="rect">
            <a:avLst/>
          </a:prstGeom>
          <a:noFill/>
        </p:spPr>
        <p:txBody>
          <a:bodyPr wrap="square" rtlCol="0">
            <a:spAutoFit/>
          </a:bodyPr>
          <a:lstStyle/>
          <a:p>
            <a:r>
              <a:rPr lang="en-US" dirty="0"/>
              <a:t>2</a:t>
            </a:r>
          </a:p>
        </p:txBody>
      </p:sp>
      <p:sp>
        <p:nvSpPr>
          <p:cNvPr id="96" name="TextBox 95">
            <a:extLst>
              <a:ext uri="{FF2B5EF4-FFF2-40B4-BE49-F238E27FC236}">
                <a16:creationId xmlns:a16="http://schemas.microsoft.com/office/drawing/2014/main" id="{CB1F0AB7-F929-402B-A4C1-76FC5E90C8F4}"/>
              </a:ext>
            </a:extLst>
          </p:cNvPr>
          <p:cNvSpPr txBox="1"/>
          <p:nvPr/>
        </p:nvSpPr>
        <p:spPr>
          <a:xfrm>
            <a:off x="1872912" y="4552886"/>
            <a:ext cx="267513" cy="369332"/>
          </a:xfrm>
          <a:prstGeom prst="rect">
            <a:avLst/>
          </a:prstGeom>
          <a:noFill/>
        </p:spPr>
        <p:txBody>
          <a:bodyPr wrap="square" rtlCol="0">
            <a:spAutoFit/>
          </a:bodyPr>
          <a:lstStyle/>
          <a:p>
            <a:r>
              <a:rPr lang="en-US" dirty="0"/>
              <a:t>3</a:t>
            </a:r>
          </a:p>
        </p:txBody>
      </p:sp>
      <p:sp>
        <p:nvSpPr>
          <p:cNvPr id="97" name="TextBox 96">
            <a:extLst>
              <a:ext uri="{FF2B5EF4-FFF2-40B4-BE49-F238E27FC236}">
                <a16:creationId xmlns:a16="http://schemas.microsoft.com/office/drawing/2014/main" id="{7A6EA09B-3B58-4F5B-A054-DC13867FAE1C}"/>
              </a:ext>
            </a:extLst>
          </p:cNvPr>
          <p:cNvSpPr txBox="1"/>
          <p:nvPr/>
        </p:nvSpPr>
        <p:spPr>
          <a:xfrm>
            <a:off x="1340644" y="6108736"/>
            <a:ext cx="267513" cy="369332"/>
          </a:xfrm>
          <a:prstGeom prst="rect">
            <a:avLst/>
          </a:prstGeom>
          <a:noFill/>
        </p:spPr>
        <p:txBody>
          <a:bodyPr wrap="square" rtlCol="0">
            <a:spAutoFit/>
          </a:bodyPr>
          <a:lstStyle/>
          <a:p>
            <a:r>
              <a:rPr lang="en-US" i="1" dirty="0"/>
              <a:t>N</a:t>
            </a:r>
          </a:p>
        </p:txBody>
      </p:sp>
      <p:sp>
        <p:nvSpPr>
          <p:cNvPr id="98" name="TextBox 97">
            <a:extLst>
              <a:ext uri="{FF2B5EF4-FFF2-40B4-BE49-F238E27FC236}">
                <a16:creationId xmlns:a16="http://schemas.microsoft.com/office/drawing/2014/main" id="{82C5C4A0-6293-47D8-996E-6A58BC7195E5}"/>
              </a:ext>
            </a:extLst>
          </p:cNvPr>
          <p:cNvSpPr txBox="1"/>
          <p:nvPr/>
        </p:nvSpPr>
        <p:spPr>
          <a:xfrm>
            <a:off x="1870946" y="6547907"/>
            <a:ext cx="620076" cy="369332"/>
          </a:xfrm>
          <a:prstGeom prst="rect">
            <a:avLst/>
          </a:prstGeom>
          <a:noFill/>
        </p:spPr>
        <p:txBody>
          <a:bodyPr wrap="square" rtlCol="0">
            <a:spAutoFit/>
          </a:bodyPr>
          <a:lstStyle/>
          <a:p>
            <a:r>
              <a:rPr lang="en-US" i="1" dirty="0"/>
              <a:t>N</a:t>
            </a:r>
            <a:r>
              <a:rPr lang="en-US" dirty="0"/>
              <a:t>-1</a:t>
            </a:r>
          </a:p>
        </p:txBody>
      </p:sp>
      <p:sp>
        <p:nvSpPr>
          <p:cNvPr id="99" name="TextBox 98">
            <a:extLst>
              <a:ext uri="{FF2B5EF4-FFF2-40B4-BE49-F238E27FC236}">
                <a16:creationId xmlns:a16="http://schemas.microsoft.com/office/drawing/2014/main" id="{483D5D9E-5679-4CE9-AE13-625955CE0700}"/>
              </a:ext>
            </a:extLst>
          </p:cNvPr>
          <p:cNvSpPr txBox="1"/>
          <p:nvPr/>
        </p:nvSpPr>
        <p:spPr>
          <a:xfrm>
            <a:off x="2331703" y="4225219"/>
            <a:ext cx="267513" cy="369332"/>
          </a:xfrm>
          <a:prstGeom prst="rect">
            <a:avLst/>
          </a:prstGeom>
          <a:noFill/>
        </p:spPr>
        <p:txBody>
          <a:bodyPr wrap="square" rtlCol="0">
            <a:spAutoFit/>
          </a:bodyPr>
          <a:lstStyle/>
          <a:p>
            <a:r>
              <a:rPr lang="en-US" dirty="0"/>
              <a:t>…</a:t>
            </a:r>
          </a:p>
        </p:txBody>
      </p:sp>
      <p:sp>
        <p:nvSpPr>
          <p:cNvPr id="101" name="TextBox 100">
            <a:extLst>
              <a:ext uri="{FF2B5EF4-FFF2-40B4-BE49-F238E27FC236}">
                <a16:creationId xmlns:a16="http://schemas.microsoft.com/office/drawing/2014/main" id="{FC6798D9-307B-440A-9DFD-E6AC7C8CF1D3}"/>
              </a:ext>
            </a:extLst>
          </p:cNvPr>
          <p:cNvSpPr txBox="1"/>
          <p:nvPr/>
        </p:nvSpPr>
        <p:spPr>
          <a:xfrm>
            <a:off x="5075594" y="4725758"/>
            <a:ext cx="267513" cy="369332"/>
          </a:xfrm>
          <a:prstGeom prst="rect">
            <a:avLst/>
          </a:prstGeom>
          <a:noFill/>
        </p:spPr>
        <p:txBody>
          <a:bodyPr wrap="square" rtlCol="0">
            <a:spAutoFit/>
          </a:bodyPr>
          <a:lstStyle/>
          <a:p>
            <a:r>
              <a:rPr lang="en-US" i="1" dirty="0"/>
              <a:t>j</a:t>
            </a:r>
          </a:p>
        </p:txBody>
      </p:sp>
      <p:cxnSp>
        <p:nvCxnSpPr>
          <p:cNvPr id="102" name="Straight Connector 101">
            <a:extLst>
              <a:ext uri="{FF2B5EF4-FFF2-40B4-BE49-F238E27FC236}">
                <a16:creationId xmlns:a16="http://schemas.microsoft.com/office/drawing/2014/main" id="{7EE31A15-5EE4-430B-8E83-59EA68038F4D}"/>
              </a:ext>
            </a:extLst>
          </p:cNvPr>
          <p:cNvCxnSpPr>
            <a:cxnSpLocks/>
          </p:cNvCxnSpPr>
          <p:nvPr/>
        </p:nvCxnSpPr>
        <p:spPr>
          <a:xfrm flipV="1">
            <a:off x="6184118" y="5467091"/>
            <a:ext cx="646138" cy="1027"/>
          </a:xfrm>
          <a:prstGeom prst="line">
            <a:avLst/>
          </a:prstGeom>
          <a:ln>
            <a:solidFill>
              <a:srgbClr val="C00000"/>
            </a:solidFill>
            <a:headEnd type="triangle"/>
          </a:ln>
        </p:spPr>
        <p:style>
          <a:lnRef idx="3">
            <a:schemeClr val="dk1"/>
          </a:lnRef>
          <a:fillRef idx="0">
            <a:schemeClr val="dk1"/>
          </a:fillRef>
          <a:effectRef idx="2">
            <a:schemeClr val="dk1"/>
          </a:effectRef>
          <a:fontRef idx="minor">
            <a:schemeClr val="tx1"/>
          </a:fontRef>
        </p:style>
      </p:cxnSp>
      <p:sp>
        <p:nvSpPr>
          <p:cNvPr id="103" name="Freeform: Shape 102">
            <a:extLst>
              <a:ext uri="{FF2B5EF4-FFF2-40B4-BE49-F238E27FC236}">
                <a16:creationId xmlns:a16="http://schemas.microsoft.com/office/drawing/2014/main" id="{B7820DE9-A961-4225-B68D-E11EC14475C0}"/>
              </a:ext>
            </a:extLst>
          </p:cNvPr>
          <p:cNvSpPr>
            <a:spLocks noChangeAspect="1"/>
          </p:cNvSpPr>
          <p:nvPr/>
        </p:nvSpPr>
        <p:spPr>
          <a:xfrm>
            <a:off x="5904064" y="5225944"/>
            <a:ext cx="1850968" cy="1071447"/>
          </a:xfrm>
          <a:custGeom>
            <a:avLst/>
            <a:gdLst>
              <a:gd name="connsiteX0" fmla="*/ 0 w 3084946"/>
              <a:gd name="connsiteY0" fmla="*/ 0 h 1785745"/>
              <a:gd name="connsiteX1" fmla="*/ 58497 w 3084946"/>
              <a:gd name="connsiteY1" fmla="*/ 9236 h 1785745"/>
              <a:gd name="connsiteX2" fmla="*/ 101600 w 3084946"/>
              <a:gd name="connsiteY2" fmla="*/ 24630 h 1785745"/>
              <a:gd name="connsiteX3" fmla="*/ 175491 w 3084946"/>
              <a:gd name="connsiteY3" fmla="*/ 52339 h 1785745"/>
              <a:gd name="connsiteX4" fmla="*/ 292485 w 3084946"/>
              <a:gd name="connsiteY4" fmla="*/ 153939 h 1785745"/>
              <a:gd name="connsiteX5" fmla="*/ 341746 w 3084946"/>
              <a:gd name="connsiteY5" fmla="*/ 200121 h 1785745"/>
              <a:gd name="connsiteX6" fmla="*/ 406400 w 3084946"/>
              <a:gd name="connsiteY6" fmla="*/ 286327 h 1785745"/>
              <a:gd name="connsiteX7" fmla="*/ 520316 w 3084946"/>
              <a:gd name="connsiteY7" fmla="*/ 449503 h 1785745"/>
              <a:gd name="connsiteX8" fmla="*/ 631152 w 3084946"/>
              <a:gd name="connsiteY8" fmla="*/ 637309 h 1785745"/>
              <a:gd name="connsiteX9" fmla="*/ 723516 w 3084946"/>
              <a:gd name="connsiteY9" fmla="*/ 800485 h 1785745"/>
              <a:gd name="connsiteX10" fmla="*/ 840510 w 3084946"/>
              <a:gd name="connsiteY10" fmla="*/ 1012921 h 1785745"/>
              <a:gd name="connsiteX11" fmla="*/ 951346 w 3084946"/>
              <a:gd name="connsiteY11" fmla="*/ 1200727 h 1785745"/>
              <a:gd name="connsiteX12" fmla="*/ 1059103 w 3084946"/>
              <a:gd name="connsiteY12" fmla="*/ 1379297 h 1785745"/>
              <a:gd name="connsiteX13" fmla="*/ 1151467 w 3084946"/>
              <a:gd name="connsiteY13" fmla="*/ 1505527 h 1785745"/>
              <a:gd name="connsiteX14" fmla="*/ 1209964 w 3084946"/>
              <a:gd name="connsiteY14" fmla="*/ 1585576 h 1785745"/>
              <a:gd name="connsiteX15" fmla="*/ 1283855 w 3084946"/>
              <a:gd name="connsiteY15" fmla="*/ 1662545 h 1785745"/>
              <a:gd name="connsiteX16" fmla="*/ 1397770 w 3084946"/>
              <a:gd name="connsiteY16" fmla="*/ 1742594 h 1785745"/>
              <a:gd name="connsiteX17" fmla="*/ 1456267 w 3084946"/>
              <a:gd name="connsiteY17" fmla="*/ 1773382 h 1785745"/>
              <a:gd name="connsiteX18" fmla="*/ 1545552 w 3084946"/>
              <a:gd name="connsiteY18" fmla="*/ 1785697 h 1785745"/>
              <a:gd name="connsiteX19" fmla="*/ 1619443 w 3084946"/>
              <a:gd name="connsiteY19" fmla="*/ 1776460 h 1785745"/>
              <a:gd name="connsiteX20" fmla="*/ 1684097 w 3084946"/>
              <a:gd name="connsiteY20" fmla="*/ 1748751 h 1785745"/>
              <a:gd name="connsiteX21" fmla="*/ 1804170 w 3084946"/>
              <a:gd name="connsiteY21" fmla="*/ 1659466 h 1785745"/>
              <a:gd name="connsiteX22" fmla="*/ 1915007 w 3084946"/>
              <a:gd name="connsiteY22" fmla="*/ 1539394 h 1785745"/>
              <a:gd name="connsiteX23" fmla="*/ 2053552 w 3084946"/>
              <a:gd name="connsiteY23" fmla="*/ 1345430 h 1785745"/>
              <a:gd name="connsiteX24" fmla="*/ 2164388 w 3084946"/>
              <a:gd name="connsiteY24" fmla="*/ 1160703 h 1785745"/>
              <a:gd name="connsiteX25" fmla="*/ 2235200 w 3084946"/>
              <a:gd name="connsiteY25" fmla="*/ 1028315 h 1785745"/>
              <a:gd name="connsiteX26" fmla="*/ 2318328 w 3084946"/>
              <a:gd name="connsiteY26" fmla="*/ 883612 h 1785745"/>
              <a:gd name="connsiteX27" fmla="*/ 2404534 w 3084946"/>
              <a:gd name="connsiteY27" fmla="*/ 735830 h 1785745"/>
              <a:gd name="connsiteX28" fmla="*/ 2466110 w 3084946"/>
              <a:gd name="connsiteY28" fmla="*/ 621915 h 1785745"/>
              <a:gd name="connsiteX29" fmla="*/ 2561552 w 3084946"/>
              <a:gd name="connsiteY29" fmla="*/ 474133 h 1785745"/>
              <a:gd name="connsiteX30" fmla="*/ 2647758 w 3084946"/>
              <a:gd name="connsiteY30" fmla="*/ 326351 h 1785745"/>
              <a:gd name="connsiteX31" fmla="*/ 2709334 w 3084946"/>
              <a:gd name="connsiteY31" fmla="*/ 246303 h 1785745"/>
              <a:gd name="connsiteX32" fmla="*/ 2773988 w 3084946"/>
              <a:gd name="connsiteY32" fmla="*/ 163176 h 1785745"/>
              <a:gd name="connsiteX33" fmla="*/ 2838643 w 3084946"/>
              <a:gd name="connsiteY33" fmla="*/ 104679 h 1785745"/>
              <a:gd name="connsiteX34" fmla="*/ 2909455 w 3084946"/>
              <a:gd name="connsiteY34" fmla="*/ 61576 h 1785745"/>
              <a:gd name="connsiteX35" fmla="*/ 2989503 w 3084946"/>
              <a:gd name="connsiteY35" fmla="*/ 18473 h 1785745"/>
              <a:gd name="connsiteX36" fmla="*/ 3048000 w 3084946"/>
              <a:gd name="connsiteY36" fmla="*/ 6157 h 1785745"/>
              <a:gd name="connsiteX37" fmla="*/ 3084946 w 3084946"/>
              <a:gd name="connsiteY37" fmla="*/ 6157 h 1785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084946" h="1785745">
                <a:moveTo>
                  <a:pt x="0" y="0"/>
                </a:moveTo>
                <a:cubicBezTo>
                  <a:pt x="20782" y="2565"/>
                  <a:pt x="41564" y="5131"/>
                  <a:pt x="58497" y="9236"/>
                </a:cubicBezTo>
                <a:cubicBezTo>
                  <a:pt x="75430" y="13341"/>
                  <a:pt x="101600" y="24630"/>
                  <a:pt x="101600" y="24630"/>
                </a:cubicBezTo>
                <a:cubicBezTo>
                  <a:pt x="121099" y="31814"/>
                  <a:pt x="143677" y="30788"/>
                  <a:pt x="175491" y="52339"/>
                </a:cubicBezTo>
                <a:cubicBezTo>
                  <a:pt x="207305" y="73891"/>
                  <a:pt x="264776" y="129309"/>
                  <a:pt x="292485" y="153939"/>
                </a:cubicBezTo>
                <a:cubicBezTo>
                  <a:pt x="320194" y="178569"/>
                  <a:pt x="322760" y="178056"/>
                  <a:pt x="341746" y="200121"/>
                </a:cubicBezTo>
                <a:cubicBezTo>
                  <a:pt x="360732" y="222186"/>
                  <a:pt x="376638" y="244763"/>
                  <a:pt x="406400" y="286327"/>
                </a:cubicBezTo>
                <a:cubicBezTo>
                  <a:pt x="436162" y="327891"/>
                  <a:pt x="482857" y="391006"/>
                  <a:pt x="520316" y="449503"/>
                </a:cubicBezTo>
                <a:cubicBezTo>
                  <a:pt x="557775" y="508000"/>
                  <a:pt x="597285" y="578812"/>
                  <a:pt x="631152" y="637309"/>
                </a:cubicBezTo>
                <a:cubicBezTo>
                  <a:pt x="665019" y="695806"/>
                  <a:pt x="688623" y="737883"/>
                  <a:pt x="723516" y="800485"/>
                </a:cubicBezTo>
                <a:cubicBezTo>
                  <a:pt x="758409" y="863087"/>
                  <a:pt x="802538" y="946214"/>
                  <a:pt x="840510" y="1012921"/>
                </a:cubicBezTo>
                <a:cubicBezTo>
                  <a:pt x="878482" y="1079628"/>
                  <a:pt x="914914" y="1139664"/>
                  <a:pt x="951346" y="1200727"/>
                </a:cubicBezTo>
                <a:cubicBezTo>
                  <a:pt x="987778" y="1261790"/>
                  <a:pt x="1025750" y="1328497"/>
                  <a:pt x="1059103" y="1379297"/>
                </a:cubicBezTo>
                <a:cubicBezTo>
                  <a:pt x="1092456" y="1430097"/>
                  <a:pt x="1151467" y="1505527"/>
                  <a:pt x="1151467" y="1505527"/>
                </a:cubicBezTo>
                <a:cubicBezTo>
                  <a:pt x="1176611" y="1539907"/>
                  <a:pt x="1187899" y="1559406"/>
                  <a:pt x="1209964" y="1585576"/>
                </a:cubicBezTo>
                <a:cubicBezTo>
                  <a:pt x="1232029" y="1611746"/>
                  <a:pt x="1252554" y="1636375"/>
                  <a:pt x="1283855" y="1662545"/>
                </a:cubicBezTo>
                <a:cubicBezTo>
                  <a:pt x="1315156" y="1688715"/>
                  <a:pt x="1369035" y="1724121"/>
                  <a:pt x="1397770" y="1742594"/>
                </a:cubicBezTo>
                <a:cubicBezTo>
                  <a:pt x="1426505" y="1761067"/>
                  <a:pt x="1431637" y="1766198"/>
                  <a:pt x="1456267" y="1773382"/>
                </a:cubicBezTo>
                <a:cubicBezTo>
                  <a:pt x="1480897" y="1780566"/>
                  <a:pt x="1518356" y="1785184"/>
                  <a:pt x="1545552" y="1785697"/>
                </a:cubicBezTo>
                <a:cubicBezTo>
                  <a:pt x="1572748" y="1786210"/>
                  <a:pt x="1596352" y="1782618"/>
                  <a:pt x="1619443" y="1776460"/>
                </a:cubicBezTo>
                <a:cubicBezTo>
                  <a:pt x="1642534" y="1770302"/>
                  <a:pt x="1653309" y="1768250"/>
                  <a:pt x="1684097" y="1748751"/>
                </a:cubicBezTo>
                <a:cubicBezTo>
                  <a:pt x="1714885" y="1729252"/>
                  <a:pt x="1765685" y="1694359"/>
                  <a:pt x="1804170" y="1659466"/>
                </a:cubicBezTo>
                <a:cubicBezTo>
                  <a:pt x="1842655" y="1624573"/>
                  <a:pt x="1873443" y="1591733"/>
                  <a:pt x="1915007" y="1539394"/>
                </a:cubicBezTo>
                <a:cubicBezTo>
                  <a:pt x="1956571" y="1487055"/>
                  <a:pt x="2011989" y="1408545"/>
                  <a:pt x="2053552" y="1345430"/>
                </a:cubicBezTo>
                <a:cubicBezTo>
                  <a:pt x="2095115" y="1282315"/>
                  <a:pt x="2134113" y="1213555"/>
                  <a:pt x="2164388" y="1160703"/>
                </a:cubicBezTo>
                <a:cubicBezTo>
                  <a:pt x="2194663" y="1107851"/>
                  <a:pt x="2209543" y="1074497"/>
                  <a:pt x="2235200" y="1028315"/>
                </a:cubicBezTo>
                <a:cubicBezTo>
                  <a:pt x="2260857" y="982133"/>
                  <a:pt x="2290106" y="932360"/>
                  <a:pt x="2318328" y="883612"/>
                </a:cubicBezTo>
                <a:cubicBezTo>
                  <a:pt x="2346550" y="834865"/>
                  <a:pt x="2379904" y="779446"/>
                  <a:pt x="2404534" y="735830"/>
                </a:cubicBezTo>
                <a:cubicBezTo>
                  <a:pt x="2429164" y="692214"/>
                  <a:pt x="2439940" y="665531"/>
                  <a:pt x="2466110" y="621915"/>
                </a:cubicBezTo>
                <a:cubicBezTo>
                  <a:pt x="2492280" y="578299"/>
                  <a:pt x="2531277" y="523394"/>
                  <a:pt x="2561552" y="474133"/>
                </a:cubicBezTo>
                <a:cubicBezTo>
                  <a:pt x="2591827" y="424872"/>
                  <a:pt x="2623128" y="364323"/>
                  <a:pt x="2647758" y="326351"/>
                </a:cubicBezTo>
                <a:cubicBezTo>
                  <a:pt x="2672388" y="288379"/>
                  <a:pt x="2709334" y="246303"/>
                  <a:pt x="2709334" y="246303"/>
                </a:cubicBezTo>
                <a:cubicBezTo>
                  <a:pt x="2730372" y="219107"/>
                  <a:pt x="2752437" y="186780"/>
                  <a:pt x="2773988" y="163176"/>
                </a:cubicBezTo>
                <a:cubicBezTo>
                  <a:pt x="2795540" y="139572"/>
                  <a:pt x="2816065" y="121612"/>
                  <a:pt x="2838643" y="104679"/>
                </a:cubicBezTo>
                <a:cubicBezTo>
                  <a:pt x="2861221" y="87746"/>
                  <a:pt x="2884312" y="75944"/>
                  <a:pt x="2909455" y="61576"/>
                </a:cubicBezTo>
                <a:cubicBezTo>
                  <a:pt x="2934598" y="47208"/>
                  <a:pt x="2966412" y="27709"/>
                  <a:pt x="2989503" y="18473"/>
                </a:cubicBezTo>
                <a:cubicBezTo>
                  <a:pt x="3012594" y="9237"/>
                  <a:pt x="3032093" y="8210"/>
                  <a:pt x="3048000" y="6157"/>
                </a:cubicBezTo>
                <a:cubicBezTo>
                  <a:pt x="3063907" y="4104"/>
                  <a:pt x="3074426" y="5130"/>
                  <a:pt x="3084946" y="6157"/>
                </a:cubicBez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cxnSp>
        <p:nvCxnSpPr>
          <p:cNvPr id="104" name="Straight Arrow Connector 103">
            <a:extLst>
              <a:ext uri="{FF2B5EF4-FFF2-40B4-BE49-F238E27FC236}">
                <a16:creationId xmlns:a16="http://schemas.microsoft.com/office/drawing/2014/main" id="{A58625B0-4CB7-4860-BB11-A6F6D8FF13AB}"/>
              </a:ext>
            </a:extLst>
          </p:cNvPr>
          <p:cNvCxnSpPr>
            <a:cxnSpLocks noChangeAspect="1"/>
          </p:cNvCxnSpPr>
          <p:nvPr/>
        </p:nvCxnSpPr>
        <p:spPr>
          <a:xfrm flipH="1" flipV="1">
            <a:off x="6825561" y="4685041"/>
            <a:ext cx="3452" cy="2063290"/>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0541818B-BE07-4043-AAC2-47027845C9C1}"/>
              </a:ext>
            </a:extLst>
          </p:cNvPr>
          <p:cNvCxnSpPr>
            <a:cxnSpLocks noChangeAspect="1"/>
          </p:cNvCxnSpPr>
          <p:nvPr/>
        </p:nvCxnSpPr>
        <p:spPr>
          <a:xfrm>
            <a:off x="6782458" y="5185001"/>
            <a:ext cx="8928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BB55A90E-F65F-436B-9369-91C4B1ACC624}"/>
              </a:ext>
            </a:extLst>
          </p:cNvPr>
          <p:cNvCxnSpPr>
            <a:cxnSpLocks noChangeAspect="1"/>
          </p:cNvCxnSpPr>
          <p:nvPr/>
        </p:nvCxnSpPr>
        <p:spPr>
          <a:xfrm>
            <a:off x="7749179" y="5664642"/>
            <a:ext cx="0" cy="568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52F63EBB-1751-4148-B22D-4BAE118A43B7}"/>
              </a:ext>
            </a:extLst>
          </p:cNvPr>
          <p:cNvCxnSpPr>
            <a:cxnSpLocks noChangeAspect="1"/>
          </p:cNvCxnSpPr>
          <p:nvPr/>
        </p:nvCxnSpPr>
        <p:spPr>
          <a:xfrm>
            <a:off x="5890458" y="5688258"/>
            <a:ext cx="0" cy="56856"/>
          </a:xfrm>
          <a:prstGeom prst="line">
            <a:avLst/>
          </a:prstGeom>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25FDECC2-6253-46B2-8CFA-838E9B61DE15}"/>
              </a:ext>
            </a:extLst>
          </p:cNvPr>
          <p:cNvSpPr txBox="1">
            <a:spLocks noChangeAspect="1"/>
          </p:cNvSpPr>
          <p:nvPr/>
        </p:nvSpPr>
        <p:spPr>
          <a:xfrm>
            <a:off x="8156447" y="5322348"/>
            <a:ext cx="129304" cy="369332"/>
          </a:xfrm>
          <a:prstGeom prst="rect">
            <a:avLst/>
          </a:prstGeom>
          <a:noFill/>
        </p:spPr>
        <p:txBody>
          <a:bodyPr wrap="square" rtlCol="0">
            <a:spAutoFit/>
          </a:bodyPr>
          <a:lstStyle/>
          <a:p>
            <a:r>
              <a:rPr lang="en-US" i="1" dirty="0"/>
              <a:t>k</a:t>
            </a:r>
          </a:p>
        </p:txBody>
      </p:sp>
      <mc:AlternateContent xmlns:mc="http://schemas.openxmlformats.org/markup-compatibility/2006" xmlns:a14="http://schemas.microsoft.com/office/drawing/2010/main">
        <mc:Choice Requires="a14">
          <p:sp>
            <p:nvSpPr>
              <p:cNvPr id="109" name="TextBox 108">
                <a:extLst>
                  <a:ext uri="{FF2B5EF4-FFF2-40B4-BE49-F238E27FC236}">
                    <a16:creationId xmlns:a16="http://schemas.microsoft.com/office/drawing/2014/main" id="{8A543770-D2E3-4974-A3FC-FCAA445A5150}"/>
                  </a:ext>
                </a:extLst>
              </p:cNvPr>
              <p:cNvSpPr txBox="1">
                <a:spLocks noChangeAspect="1"/>
              </p:cNvSpPr>
              <p:nvPr/>
            </p:nvSpPr>
            <p:spPr>
              <a:xfrm>
                <a:off x="6668539" y="4297110"/>
                <a:ext cx="33484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𝜖</m:t>
                          </m:r>
                        </m:e>
                        <m:sub>
                          <m:r>
                            <a:rPr lang="en-US" b="0" i="1" smtClean="0">
                              <a:latin typeface="Cambria Math" panose="02040503050406030204" pitchFamily="18" charset="0"/>
                            </a:rPr>
                            <m:t>𝑘</m:t>
                          </m:r>
                        </m:sub>
                      </m:sSub>
                    </m:oMath>
                  </m:oMathPara>
                </a14:m>
                <a:endParaRPr lang="en-US" dirty="0"/>
              </a:p>
            </p:txBody>
          </p:sp>
        </mc:Choice>
        <mc:Fallback xmlns="">
          <p:sp>
            <p:nvSpPr>
              <p:cNvPr id="109" name="TextBox 108">
                <a:extLst>
                  <a:ext uri="{FF2B5EF4-FFF2-40B4-BE49-F238E27FC236}">
                    <a16:creationId xmlns:a16="http://schemas.microsoft.com/office/drawing/2014/main" id="{8A543770-D2E3-4974-A3FC-FCAA445A5150}"/>
                  </a:ext>
                </a:extLst>
              </p:cNvPr>
              <p:cNvSpPr txBox="1">
                <a:spLocks noRot="1" noChangeAspect="1" noMove="1" noResize="1" noEditPoints="1" noAdjustHandles="1" noChangeArrowheads="1" noChangeShapeType="1" noTextEdit="1"/>
              </p:cNvSpPr>
              <p:nvPr/>
            </p:nvSpPr>
            <p:spPr>
              <a:xfrm>
                <a:off x="6668539" y="4297110"/>
                <a:ext cx="334841" cy="369332"/>
              </a:xfrm>
              <a:prstGeom prst="rect">
                <a:avLst/>
              </a:prstGeom>
              <a:blipFill>
                <a:blip r:embed="rId12"/>
                <a:stretch>
                  <a:fillRect r="-9091" b="-1667"/>
                </a:stretch>
              </a:blipFill>
            </p:spPr>
            <p:txBody>
              <a:bodyPr/>
              <a:lstStyle/>
              <a:p>
                <a:r>
                  <a:rPr lang="en-US">
                    <a:noFill/>
                  </a:rPr>
                  <a:t> </a:t>
                </a:r>
              </a:p>
            </p:txBody>
          </p:sp>
        </mc:Fallback>
      </mc:AlternateContent>
      <p:cxnSp>
        <p:nvCxnSpPr>
          <p:cNvPr id="110" name="Straight Connector 109">
            <a:extLst>
              <a:ext uri="{FF2B5EF4-FFF2-40B4-BE49-F238E27FC236}">
                <a16:creationId xmlns:a16="http://schemas.microsoft.com/office/drawing/2014/main" id="{BB413A63-CFB1-463A-B10A-F1099B72D576}"/>
              </a:ext>
            </a:extLst>
          </p:cNvPr>
          <p:cNvCxnSpPr>
            <a:cxnSpLocks noChangeAspect="1"/>
          </p:cNvCxnSpPr>
          <p:nvPr/>
        </p:nvCxnSpPr>
        <p:spPr>
          <a:xfrm flipV="1">
            <a:off x="5605533" y="5727054"/>
            <a:ext cx="2622576" cy="25871"/>
          </a:xfrm>
          <a:prstGeom prst="line">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1" name="TextBox 110">
                <a:extLst>
                  <a:ext uri="{FF2B5EF4-FFF2-40B4-BE49-F238E27FC236}">
                    <a16:creationId xmlns:a16="http://schemas.microsoft.com/office/drawing/2014/main" id="{0D10FDA1-AA3E-42AF-8A06-C6A9D377BBEC}"/>
                  </a:ext>
                </a:extLst>
              </p:cNvPr>
              <p:cNvSpPr txBox="1"/>
              <p:nvPr/>
            </p:nvSpPr>
            <p:spPr>
              <a:xfrm>
                <a:off x="6309012" y="5030546"/>
                <a:ext cx="252439"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𝜇</m:t>
                          </m:r>
                        </m:e>
                        <m:sub>
                          <m:r>
                            <a:rPr lang="en-US" b="0" i="1" smtClean="0">
                              <a:latin typeface="Cambria Math" panose="02040503050406030204" pitchFamily="18" charset="0"/>
                            </a:rPr>
                            <m:t>𝑅</m:t>
                          </m:r>
                        </m:sub>
                      </m:sSub>
                    </m:oMath>
                  </m:oMathPara>
                </a14:m>
                <a:endParaRPr lang="en-US" dirty="0"/>
              </a:p>
            </p:txBody>
          </p:sp>
        </mc:Choice>
        <mc:Fallback xmlns="">
          <p:sp>
            <p:nvSpPr>
              <p:cNvPr id="111" name="TextBox 110">
                <a:extLst>
                  <a:ext uri="{FF2B5EF4-FFF2-40B4-BE49-F238E27FC236}">
                    <a16:creationId xmlns:a16="http://schemas.microsoft.com/office/drawing/2014/main" id="{0D10FDA1-AA3E-42AF-8A06-C6A9D377BBEC}"/>
                  </a:ext>
                </a:extLst>
              </p:cNvPr>
              <p:cNvSpPr txBox="1">
                <a:spLocks noRot="1" noChangeAspect="1" noMove="1" noResize="1" noEditPoints="1" noAdjustHandles="1" noChangeArrowheads="1" noChangeShapeType="1" noTextEdit="1"/>
              </p:cNvSpPr>
              <p:nvPr/>
            </p:nvSpPr>
            <p:spPr>
              <a:xfrm>
                <a:off x="6309012" y="5030546"/>
                <a:ext cx="252439" cy="369332"/>
              </a:xfrm>
              <a:prstGeom prst="rect">
                <a:avLst/>
              </a:prstGeom>
              <a:blipFill>
                <a:blip r:embed="rId13"/>
                <a:stretch>
                  <a:fillRect r="-53659" b="-4918"/>
                </a:stretch>
              </a:blipFill>
            </p:spPr>
            <p:txBody>
              <a:bodyPr/>
              <a:lstStyle/>
              <a:p>
                <a:r>
                  <a:rPr lang="en-US">
                    <a:noFill/>
                  </a:rPr>
                  <a:t> </a:t>
                </a:r>
              </a:p>
            </p:txBody>
          </p:sp>
        </mc:Fallback>
      </mc:AlternateContent>
      <p:cxnSp>
        <p:nvCxnSpPr>
          <p:cNvPr id="113" name="Straight Connector 112">
            <a:extLst>
              <a:ext uri="{FF2B5EF4-FFF2-40B4-BE49-F238E27FC236}">
                <a16:creationId xmlns:a16="http://schemas.microsoft.com/office/drawing/2014/main" id="{2F5962E6-796C-41A1-9C8D-27E705BA5616}"/>
              </a:ext>
            </a:extLst>
          </p:cNvPr>
          <p:cNvCxnSpPr>
            <a:cxnSpLocks/>
          </p:cNvCxnSpPr>
          <p:nvPr/>
        </p:nvCxnSpPr>
        <p:spPr>
          <a:xfrm>
            <a:off x="6833876" y="6044105"/>
            <a:ext cx="284865" cy="0"/>
          </a:xfrm>
          <a:prstGeom prst="line">
            <a:avLst/>
          </a:prstGeom>
          <a:ln>
            <a:solidFill>
              <a:srgbClr val="FF0000"/>
            </a:solidFill>
            <a:tailEnd type="triangle"/>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116" name="TextBox 115">
                <a:extLst>
                  <a:ext uri="{FF2B5EF4-FFF2-40B4-BE49-F238E27FC236}">
                    <a16:creationId xmlns:a16="http://schemas.microsoft.com/office/drawing/2014/main" id="{665FB765-72C9-49F4-BBCE-9425F2D20E25}"/>
                  </a:ext>
                </a:extLst>
              </p:cNvPr>
              <p:cNvSpPr txBox="1"/>
              <p:nvPr/>
            </p:nvSpPr>
            <p:spPr>
              <a:xfrm>
                <a:off x="6819434" y="5668926"/>
                <a:ext cx="252439"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𝜇</m:t>
                          </m:r>
                        </m:e>
                        <m:sub>
                          <m:r>
                            <a:rPr lang="en-US" b="0" i="1" smtClean="0">
                              <a:latin typeface="Cambria Math" panose="02040503050406030204" pitchFamily="18" charset="0"/>
                            </a:rPr>
                            <m:t>𝐿</m:t>
                          </m:r>
                        </m:sub>
                      </m:sSub>
                    </m:oMath>
                  </m:oMathPara>
                </a14:m>
                <a:endParaRPr lang="en-US" dirty="0"/>
              </a:p>
            </p:txBody>
          </p:sp>
        </mc:Choice>
        <mc:Fallback xmlns="">
          <p:sp>
            <p:nvSpPr>
              <p:cNvPr id="116" name="TextBox 115">
                <a:extLst>
                  <a:ext uri="{FF2B5EF4-FFF2-40B4-BE49-F238E27FC236}">
                    <a16:creationId xmlns:a16="http://schemas.microsoft.com/office/drawing/2014/main" id="{665FB765-72C9-49F4-BBCE-9425F2D20E25}"/>
                  </a:ext>
                </a:extLst>
              </p:cNvPr>
              <p:cNvSpPr txBox="1">
                <a:spLocks noRot="1" noChangeAspect="1" noMove="1" noResize="1" noEditPoints="1" noAdjustHandles="1" noChangeArrowheads="1" noChangeShapeType="1" noTextEdit="1"/>
              </p:cNvSpPr>
              <p:nvPr/>
            </p:nvSpPr>
            <p:spPr>
              <a:xfrm>
                <a:off x="6819434" y="5668926"/>
                <a:ext cx="252439" cy="369332"/>
              </a:xfrm>
              <a:prstGeom prst="rect">
                <a:avLst/>
              </a:prstGeom>
              <a:blipFill>
                <a:blip r:embed="rId14"/>
                <a:stretch>
                  <a:fillRect r="-46341" b="-4918"/>
                </a:stretch>
              </a:blipFill>
            </p:spPr>
            <p:txBody>
              <a:bodyPr/>
              <a:lstStyle/>
              <a:p>
                <a:r>
                  <a:rPr lang="en-US">
                    <a:noFill/>
                  </a:rPr>
                  <a:t> </a:t>
                </a:r>
              </a:p>
            </p:txBody>
          </p:sp>
        </mc:Fallback>
      </mc:AlternateContent>
      <p:sp>
        <p:nvSpPr>
          <p:cNvPr id="117" name="TextBox 116">
            <a:extLst>
              <a:ext uri="{FF2B5EF4-FFF2-40B4-BE49-F238E27FC236}">
                <a16:creationId xmlns:a16="http://schemas.microsoft.com/office/drawing/2014/main" id="{7E4D94F3-F6CB-4D84-B262-6A821C3C372F}"/>
              </a:ext>
            </a:extLst>
          </p:cNvPr>
          <p:cNvSpPr txBox="1"/>
          <p:nvPr/>
        </p:nvSpPr>
        <p:spPr>
          <a:xfrm>
            <a:off x="2957011" y="5266844"/>
            <a:ext cx="1498983" cy="923330"/>
          </a:xfrm>
          <a:prstGeom prst="rect">
            <a:avLst/>
          </a:prstGeom>
          <a:noFill/>
        </p:spPr>
        <p:txBody>
          <a:bodyPr wrap="square" rtlCol="0">
            <a:spAutoFit/>
          </a:bodyPr>
          <a:lstStyle/>
          <a:p>
            <a:r>
              <a:rPr lang="en-US" dirty="0"/>
              <a:t>periodic boundary condition</a:t>
            </a:r>
          </a:p>
        </p:txBody>
      </p:sp>
      <p:sp>
        <p:nvSpPr>
          <p:cNvPr id="118" name="TextBox 117">
            <a:extLst>
              <a:ext uri="{FF2B5EF4-FFF2-40B4-BE49-F238E27FC236}">
                <a16:creationId xmlns:a16="http://schemas.microsoft.com/office/drawing/2014/main" id="{69112FC5-ED4B-46D0-92A6-D0D6349ACB74}"/>
              </a:ext>
            </a:extLst>
          </p:cNvPr>
          <p:cNvSpPr txBox="1"/>
          <p:nvPr/>
        </p:nvSpPr>
        <p:spPr>
          <a:xfrm>
            <a:off x="4023813" y="1107450"/>
            <a:ext cx="1498983" cy="923330"/>
          </a:xfrm>
          <a:prstGeom prst="rect">
            <a:avLst/>
          </a:prstGeom>
          <a:noFill/>
        </p:spPr>
        <p:txBody>
          <a:bodyPr wrap="square" rtlCol="0">
            <a:spAutoFit/>
          </a:bodyPr>
          <a:lstStyle/>
          <a:p>
            <a:r>
              <a:rPr lang="en-US" dirty="0"/>
              <a:t>open boundary condition</a:t>
            </a:r>
          </a:p>
        </p:txBody>
      </p:sp>
      <p:sp>
        <p:nvSpPr>
          <p:cNvPr id="3" name="Arc 2">
            <a:extLst>
              <a:ext uri="{FF2B5EF4-FFF2-40B4-BE49-F238E27FC236}">
                <a16:creationId xmlns:a16="http://schemas.microsoft.com/office/drawing/2014/main" id="{235028F9-6391-4D49-BA50-D991CBFB6B89}"/>
              </a:ext>
            </a:extLst>
          </p:cNvPr>
          <p:cNvSpPr/>
          <p:nvPr/>
        </p:nvSpPr>
        <p:spPr>
          <a:xfrm>
            <a:off x="818511" y="4359089"/>
            <a:ext cx="2101636" cy="2825645"/>
          </a:xfrm>
          <a:prstGeom prst="arc">
            <a:avLst>
              <a:gd name="adj1" fmla="val 11722234"/>
              <a:gd name="adj2" fmla="val 15688396"/>
            </a:avLst>
          </a:prstGeom>
          <a:ln w="19050">
            <a:solidFill>
              <a:srgbClr val="C00000"/>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Arc 3">
            <a:extLst>
              <a:ext uri="{FF2B5EF4-FFF2-40B4-BE49-F238E27FC236}">
                <a16:creationId xmlns:a16="http://schemas.microsoft.com/office/drawing/2014/main" id="{2B9D6A0D-8CED-4D44-9E33-D305A6A62C3F}"/>
              </a:ext>
            </a:extLst>
          </p:cNvPr>
          <p:cNvSpPr/>
          <p:nvPr/>
        </p:nvSpPr>
        <p:spPr>
          <a:xfrm>
            <a:off x="2199559" y="5306823"/>
            <a:ext cx="1000642" cy="915375"/>
          </a:xfrm>
          <a:prstGeom prst="arc">
            <a:avLst>
              <a:gd name="adj1" fmla="val 10433424"/>
              <a:gd name="adj2" fmla="val 14826282"/>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8994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B3044-B9C0-4375-A56F-0229354E24CA}"/>
              </a:ext>
            </a:extLst>
          </p:cNvPr>
          <p:cNvSpPr>
            <a:spLocks noGrp="1"/>
          </p:cNvSpPr>
          <p:nvPr>
            <p:ph type="title"/>
          </p:nvPr>
        </p:nvSpPr>
        <p:spPr/>
        <p:txBody>
          <a:bodyPr/>
          <a:lstStyle/>
          <a:p>
            <a:r>
              <a:rPr lang="en-US" dirty="0"/>
              <a:t>1D ballistic charge transport</a:t>
            </a:r>
          </a:p>
        </p:txBody>
      </p:sp>
      <p:graphicFrame>
        <p:nvGraphicFramePr>
          <p:cNvPr id="4" name="Object 3">
            <a:extLst>
              <a:ext uri="{FF2B5EF4-FFF2-40B4-BE49-F238E27FC236}">
                <a16:creationId xmlns:a16="http://schemas.microsoft.com/office/drawing/2014/main" id="{752C5236-429C-451A-A312-7D609F540615}"/>
              </a:ext>
            </a:extLst>
          </p:cNvPr>
          <p:cNvGraphicFramePr>
            <a:graphicFrameLocks noChangeAspect="1"/>
          </p:cNvGraphicFramePr>
          <p:nvPr>
            <p:extLst>
              <p:ext uri="{D42A27DB-BD31-4B8C-83A1-F6EECF244321}">
                <p14:modId xmlns:p14="http://schemas.microsoft.com/office/powerpoint/2010/main" val="1185348542"/>
              </p:ext>
            </p:extLst>
          </p:nvPr>
        </p:nvGraphicFramePr>
        <p:xfrm>
          <a:off x="739775" y="1654175"/>
          <a:ext cx="8026400" cy="4368800"/>
        </p:xfrm>
        <a:graphic>
          <a:graphicData uri="http://schemas.openxmlformats.org/presentationml/2006/ole">
            <mc:AlternateContent xmlns:mc="http://schemas.openxmlformats.org/markup-compatibility/2006">
              <mc:Choice xmlns:v="urn:schemas-microsoft-com:vml" Requires="v">
                <p:oleObj spid="_x0000_s1039" name="Equation" r:id="rId4" imgW="5016240" imgH="2730240" progId="Equation.DSMT4">
                  <p:embed/>
                </p:oleObj>
              </mc:Choice>
              <mc:Fallback>
                <p:oleObj name="Equation" r:id="rId4" imgW="5016240" imgH="2730240" progId="Equation.DSMT4">
                  <p:embed/>
                  <p:pic>
                    <p:nvPicPr>
                      <p:cNvPr id="0" name=""/>
                      <p:cNvPicPr/>
                      <p:nvPr/>
                    </p:nvPicPr>
                    <p:blipFill>
                      <a:blip r:embed="rId5"/>
                      <a:stretch>
                        <a:fillRect/>
                      </a:stretch>
                    </p:blipFill>
                    <p:spPr>
                      <a:xfrm>
                        <a:off x="739775" y="1654175"/>
                        <a:ext cx="8026400" cy="4368800"/>
                      </a:xfrm>
                      <a:prstGeom prst="rect">
                        <a:avLst/>
                      </a:prstGeom>
                    </p:spPr>
                  </p:pic>
                </p:oleObj>
              </mc:Fallback>
            </mc:AlternateContent>
          </a:graphicData>
        </a:graphic>
      </p:graphicFrame>
    </p:spTree>
    <p:extLst>
      <p:ext uri="{BB962C8B-B14F-4D97-AF65-F5344CB8AC3E}">
        <p14:creationId xmlns:p14="http://schemas.microsoft.com/office/powerpoint/2010/main" val="480250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4C80409A-A98E-41CC-8CFD-9CD09E2C1041}"/>
              </a:ext>
            </a:extLst>
          </p:cNvPr>
          <p:cNvSpPr/>
          <p:nvPr/>
        </p:nvSpPr>
        <p:spPr>
          <a:xfrm>
            <a:off x="4579434" y="2824976"/>
            <a:ext cx="1471961" cy="1271239"/>
          </a:xfrm>
          <a:custGeom>
            <a:avLst/>
            <a:gdLst>
              <a:gd name="connsiteX0" fmla="*/ 0 w 1471961"/>
              <a:gd name="connsiteY0" fmla="*/ 0 h 1271239"/>
              <a:gd name="connsiteX1" fmla="*/ 156117 w 1471961"/>
              <a:gd name="connsiteY1" fmla="*/ 22302 h 1271239"/>
              <a:gd name="connsiteX2" fmla="*/ 416312 w 1471961"/>
              <a:gd name="connsiteY2" fmla="*/ 208156 h 1271239"/>
              <a:gd name="connsiteX3" fmla="*/ 572429 w 1471961"/>
              <a:gd name="connsiteY3" fmla="*/ 438614 h 1271239"/>
              <a:gd name="connsiteX4" fmla="*/ 654205 w 1471961"/>
              <a:gd name="connsiteY4" fmla="*/ 661639 h 1271239"/>
              <a:gd name="connsiteX5" fmla="*/ 750849 w 1471961"/>
              <a:gd name="connsiteY5" fmla="*/ 817756 h 1271239"/>
              <a:gd name="connsiteX6" fmla="*/ 884664 w 1471961"/>
              <a:gd name="connsiteY6" fmla="*/ 1063083 h 1271239"/>
              <a:gd name="connsiteX7" fmla="*/ 1048215 w 1471961"/>
              <a:gd name="connsiteY7" fmla="*/ 1159726 h 1271239"/>
              <a:gd name="connsiteX8" fmla="*/ 1263805 w 1471961"/>
              <a:gd name="connsiteY8" fmla="*/ 1226634 h 1271239"/>
              <a:gd name="connsiteX9" fmla="*/ 1471961 w 1471961"/>
              <a:gd name="connsiteY9" fmla="*/ 1271239 h 1271239"/>
              <a:gd name="connsiteX0" fmla="*/ 0 w 1471961"/>
              <a:gd name="connsiteY0" fmla="*/ 0 h 1271239"/>
              <a:gd name="connsiteX1" fmla="*/ 156117 w 1471961"/>
              <a:gd name="connsiteY1" fmla="*/ 22302 h 1271239"/>
              <a:gd name="connsiteX2" fmla="*/ 416312 w 1471961"/>
              <a:gd name="connsiteY2" fmla="*/ 208156 h 1271239"/>
              <a:gd name="connsiteX3" fmla="*/ 572429 w 1471961"/>
              <a:gd name="connsiteY3" fmla="*/ 438614 h 1271239"/>
              <a:gd name="connsiteX4" fmla="*/ 654205 w 1471961"/>
              <a:gd name="connsiteY4" fmla="*/ 661639 h 1271239"/>
              <a:gd name="connsiteX5" fmla="*/ 728547 w 1471961"/>
              <a:gd name="connsiteY5" fmla="*/ 862361 h 1271239"/>
              <a:gd name="connsiteX6" fmla="*/ 884664 w 1471961"/>
              <a:gd name="connsiteY6" fmla="*/ 1063083 h 1271239"/>
              <a:gd name="connsiteX7" fmla="*/ 1048215 w 1471961"/>
              <a:gd name="connsiteY7" fmla="*/ 1159726 h 1271239"/>
              <a:gd name="connsiteX8" fmla="*/ 1263805 w 1471961"/>
              <a:gd name="connsiteY8" fmla="*/ 1226634 h 1271239"/>
              <a:gd name="connsiteX9" fmla="*/ 1471961 w 1471961"/>
              <a:gd name="connsiteY9" fmla="*/ 1271239 h 1271239"/>
              <a:gd name="connsiteX0" fmla="*/ 0 w 1471961"/>
              <a:gd name="connsiteY0" fmla="*/ 0 h 1271239"/>
              <a:gd name="connsiteX1" fmla="*/ 156117 w 1471961"/>
              <a:gd name="connsiteY1" fmla="*/ 37170 h 1271239"/>
              <a:gd name="connsiteX2" fmla="*/ 416312 w 1471961"/>
              <a:gd name="connsiteY2" fmla="*/ 208156 h 1271239"/>
              <a:gd name="connsiteX3" fmla="*/ 572429 w 1471961"/>
              <a:gd name="connsiteY3" fmla="*/ 438614 h 1271239"/>
              <a:gd name="connsiteX4" fmla="*/ 654205 w 1471961"/>
              <a:gd name="connsiteY4" fmla="*/ 661639 h 1271239"/>
              <a:gd name="connsiteX5" fmla="*/ 728547 w 1471961"/>
              <a:gd name="connsiteY5" fmla="*/ 862361 h 1271239"/>
              <a:gd name="connsiteX6" fmla="*/ 884664 w 1471961"/>
              <a:gd name="connsiteY6" fmla="*/ 1063083 h 1271239"/>
              <a:gd name="connsiteX7" fmla="*/ 1048215 w 1471961"/>
              <a:gd name="connsiteY7" fmla="*/ 1159726 h 1271239"/>
              <a:gd name="connsiteX8" fmla="*/ 1263805 w 1471961"/>
              <a:gd name="connsiteY8" fmla="*/ 1226634 h 1271239"/>
              <a:gd name="connsiteX9" fmla="*/ 1471961 w 1471961"/>
              <a:gd name="connsiteY9" fmla="*/ 1271239 h 1271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1961" h="1271239">
                <a:moveTo>
                  <a:pt x="0" y="0"/>
                </a:moveTo>
                <a:lnTo>
                  <a:pt x="156117" y="37170"/>
                </a:lnTo>
                <a:cubicBezTo>
                  <a:pt x="225502" y="71863"/>
                  <a:pt x="346927" y="141249"/>
                  <a:pt x="416312" y="208156"/>
                </a:cubicBezTo>
                <a:cubicBezTo>
                  <a:pt x="485697" y="275063"/>
                  <a:pt x="532780" y="363034"/>
                  <a:pt x="572429" y="438614"/>
                </a:cubicBezTo>
                <a:cubicBezTo>
                  <a:pt x="612078" y="514194"/>
                  <a:pt x="628185" y="591014"/>
                  <a:pt x="654205" y="661639"/>
                </a:cubicBezTo>
                <a:cubicBezTo>
                  <a:pt x="680225" y="732264"/>
                  <a:pt x="690137" y="795454"/>
                  <a:pt x="728547" y="862361"/>
                </a:cubicBezTo>
                <a:cubicBezTo>
                  <a:pt x="766957" y="929268"/>
                  <a:pt x="831386" y="1013522"/>
                  <a:pt x="884664" y="1063083"/>
                </a:cubicBezTo>
                <a:cubicBezTo>
                  <a:pt x="937942" y="1112644"/>
                  <a:pt x="985025" y="1132468"/>
                  <a:pt x="1048215" y="1159726"/>
                </a:cubicBezTo>
                <a:cubicBezTo>
                  <a:pt x="1111405" y="1186984"/>
                  <a:pt x="1193181" y="1208049"/>
                  <a:pt x="1263805" y="1226634"/>
                </a:cubicBezTo>
                <a:cubicBezTo>
                  <a:pt x="1334429" y="1245220"/>
                  <a:pt x="1403195" y="1258229"/>
                  <a:pt x="1471961" y="1271239"/>
                </a:cubicBezTo>
              </a:path>
            </a:pathLst>
          </a:cu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
        <p:nvSpPr>
          <p:cNvPr id="2" name="Title 1">
            <a:extLst>
              <a:ext uri="{FF2B5EF4-FFF2-40B4-BE49-F238E27FC236}">
                <a16:creationId xmlns:a16="http://schemas.microsoft.com/office/drawing/2014/main" id="{E7F319FD-1BD9-4573-9714-D104F29F34D5}"/>
              </a:ext>
            </a:extLst>
          </p:cNvPr>
          <p:cNvSpPr>
            <a:spLocks noGrp="1"/>
          </p:cNvSpPr>
          <p:nvPr>
            <p:ph type="title"/>
          </p:nvPr>
        </p:nvSpPr>
        <p:spPr/>
        <p:txBody>
          <a:bodyPr/>
          <a:lstStyle/>
          <a:p>
            <a:r>
              <a:rPr lang="en-US" dirty="0"/>
              <a:t>Fermi distribution</a:t>
            </a:r>
          </a:p>
        </p:txBody>
      </p:sp>
      <p:cxnSp>
        <p:nvCxnSpPr>
          <p:cNvPr id="5" name="Straight Arrow Connector 4">
            <a:extLst>
              <a:ext uri="{FF2B5EF4-FFF2-40B4-BE49-F238E27FC236}">
                <a16:creationId xmlns:a16="http://schemas.microsoft.com/office/drawing/2014/main" id="{1E846C9E-4600-4D41-949E-CDF362BEE79A}"/>
              </a:ext>
            </a:extLst>
          </p:cNvPr>
          <p:cNvCxnSpPr>
            <a:cxnSpLocks/>
          </p:cNvCxnSpPr>
          <p:nvPr/>
        </p:nvCxnSpPr>
        <p:spPr>
          <a:xfrm>
            <a:off x="1704340" y="4096215"/>
            <a:ext cx="61595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DEB40101-2760-4662-B96C-385EF95ABD00}"/>
              </a:ext>
            </a:extLst>
          </p:cNvPr>
          <p:cNvCxnSpPr/>
          <p:nvPr/>
        </p:nvCxnSpPr>
        <p:spPr>
          <a:xfrm flipV="1">
            <a:off x="4216400" y="1504950"/>
            <a:ext cx="0" cy="259715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nector: Elbow 8">
            <a:extLst>
              <a:ext uri="{FF2B5EF4-FFF2-40B4-BE49-F238E27FC236}">
                <a16:creationId xmlns:a16="http://schemas.microsoft.com/office/drawing/2014/main" id="{DD1A9926-D0A1-43FB-A9D8-420AF0BA9408}"/>
              </a:ext>
            </a:extLst>
          </p:cNvPr>
          <p:cNvCxnSpPr>
            <a:cxnSpLocks/>
          </p:cNvCxnSpPr>
          <p:nvPr/>
        </p:nvCxnSpPr>
        <p:spPr>
          <a:xfrm>
            <a:off x="1727200" y="2811780"/>
            <a:ext cx="6101080" cy="1288585"/>
          </a:xfrm>
          <a:prstGeom prst="bentConnector3">
            <a:avLst>
              <a:gd name="adj1" fmla="val 57369"/>
            </a:avLst>
          </a:prstGeom>
        </p:spPr>
        <p:style>
          <a:lnRef idx="3">
            <a:schemeClr val="dk1"/>
          </a:lnRef>
          <a:fillRef idx="0">
            <a:schemeClr val="dk1"/>
          </a:fillRef>
          <a:effectRef idx="2">
            <a:schemeClr val="dk1"/>
          </a:effectRef>
          <a:fontRef idx="minor">
            <a:schemeClr val="tx1"/>
          </a:fontRef>
        </p:style>
      </p:cxnSp>
      <p:sp>
        <p:nvSpPr>
          <p:cNvPr id="10" name="TextBox 9">
            <a:extLst>
              <a:ext uri="{FF2B5EF4-FFF2-40B4-BE49-F238E27FC236}">
                <a16:creationId xmlns:a16="http://schemas.microsoft.com/office/drawing/2014/main" id="{0BDEEB58-69A4-47C2-8A4B-DA6C8A3B9A24}"/>
              </a:ext>
            </a:extLst>
          </p:cNvPr>
          <p:cNvSpPr txBox="1"/>
          <p:nvPr/>
        </p:nvSpPr>
        <p:spPr>
          <a:xfrm>
            <a:off x="3889702" y="2472562"/>
            <a:ext cx="234943" cy="369332"/>
          </a:xfrm>
          <a:prstGeom prst="rect">
            <a:avLst/>
          </a:prstGeom>
          <a:noFill/>
        </p:spPr>
        <p:txBody>
          <a:bodyPr wrap="square" rtlCol="0">
            <a:spAutoFit/>
          </a:bodyPr>
          <a:lstStyle/>
          <a:p>
            <a:r>
              <a:rPr lang="en-US" dirty="0"/>
              <a:t>1</a:t>
            </a:r>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9A18F139-7D97-4C27-A63E-1EC016016D01}"/>
                  </a:ext>
                </a:extLst>
              </p:cNvPr>
              <p:cNvSpPr txBox="1"/>
              <p:nvPr/>
            </p:nvSpPr>
            <p:spPr>
              <a:xfrm>
                <a:off x="5016500" y="4254500"/>
                <a:ext cx="406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𝜇</m:t>
                      </m:r>
                    </m:oMath>
                  </m:oMathPara>
                </a14:m>
                <a:endParaRPr lang="en-US" dirty="0"/>
              </a:p>
            </p:txBody>
          </p:sp>
        </mc:Choice>
        <mc:Fallback xmlns="">
          <p:sp>
            <p:nvSpPr>
              <p:cNvPr id="11" name="TextBox 10">
                <a:extLst>
                  <a:ext uri="{FF2B5EF4-FFF2-40B4-BE49-F238E27FC236}">
                    <a16:creationId xmlns:a16="http://schemas.microsoft.com/office/drawing/2014/main" id="{9A18F139-7D97-4C27-A63E-1EC016016D01}"/>
                  </a:ext>
                </a:extLst>
              </p:cNvPr>
              <p:cNvSpPr txBox="1">
                <a:spLocks noRot="1" noChangeAspect="1" noMove="1" noResize="1" noEditPoints="1" noAdjustHandles="1" noChangeArrowheads="1" noChangeShapeType="1" noTextEdit="1"/>
              </p:cNvSpPr>
              <p:nvPr/>
            </p:nvSpPr>
            <p:spPr>
              <a:xfrm>
                <a:off x="5016500" y="4254500"/>
                <a:ext cx="406400" cy="369332"/>
              </a:xfrm>
              <a:prstGeom prst="rect">
                <a:avLst/>
              </a:prstGeom>
              <a:blipFill>
                <a:blip r:embed="rId4"/>
                <a:stretch>
                  <a:fillRect b="-491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6C8752E-1B87-4C48-92E7-B50668DD31C9}"/>
                  </a:ext>
                </a:extLst>
              </p:cNvPr>
              <p:cNvSpPr txBox="1"/>
              <p:nvPr/>
            </p:nvSpPr>
            <p:spPr>
              <a:xfrm>
                <a:off x="7797800" y="4184650"/>
                <a:ext cx="406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m:t>
                      </m:r>
                    </m:oMath>
                  </m:oMathPara>
                </a14:m>
                <a:endParaRPr lang="en-US" dirty="0"/>
              </a:p>
            </p:txBody>
          </p:sp>
        </mc:Choice>
        <mc:Fallback xmlns="">
          <p:sp>
            <p:nvSpPr>
              <p:cNvPr id="12" name="TextBox 11">
                <a:extLst>
                  <a:ext uri="{FF2B5EF4-FFF2-40B4-BE49-F238E27FC236}">
                    <a16:creationId xmlns:a16="http://schemas.microsoft.com/office/drawing/2014/main" id="{96C8752E-1B87-4C48-92E7-B50668DD31C9}"/>
                  </a:ext>
                </a:extLst>
              </p:cNvPr>
              <p:cNvSpPr txBox="1">
                <a:spLocks noRot="1" noChangeAspect="1" noMove="1" noResize="1" noEditPoints="1" noAdjustHandles="1" noChangeArrowheads="1" noChangeShapeType="1" noTextEdit="1"/>
              </p:cNvSpPr>
              <p:nvPr/>
            </p:nvSpPr>
            <p:spPr>
              <a:xfrm>
                <a:off x="7797800" y="4184650"/>
                <a:ext cx="406400" cy="369332"/>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4BA0216B-F5C1-4E06-B987-BE76682ED21C}"/>
                  </a:ext>
                </a:extLst>
              </p:cNvPr>
              <p:cNvSpPr txBox="1"/>
              <p:nvPr/>
            </p:nvSpPr>
            <p:spPr>
              <a:xfrm>
                <a:off x="5214620" y="2386330"/>
                <a:ext cx="80644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𝑇</m:t>
                      </m:r>
                      <m:r>
                        <a:rPr lang="en-US" b="0" i="1" smtClean="0">
                          <a:latin typeface="Cambria Math" panose="02040503050406030204" pitchFamily="18" charset="0"/>
                        </a:rPr>
                        <m:t>→0</m:t>
                      </m:r>
                    </m:oMath>
                  </m:oMathPara>
                </a14:m>
                <a:endParaRPr lang="en-US" dirty="0"/>
              </a:p>
            </p:txBody>
          </p:sp>
        </mc:Choice>
        <mc:Fallback xmlns="">
          <p:sp>
            <p:nvSpPr>
              <p:cNvPr id="13" name="TextBox 12">
                <a:extLst>
                  <a:ext uri="{FF2B5EF4-FFF2-40B4-BE49-F238E27FC236}">
                    <a16:creationId xmlns:a16="http://schemas.microsoft.com/office/drawing/2014/main" id="{4BA0216B-F5C1-4E06-B987-BE76682ED21C}"/>
                  </a:ext>
                </a:extLst>
              </p:cNvPr>
              <p:cNvSpPr txBox="1">
                <a:spLocks noRot="1" noChangeAspect="1" noMove="1" noResize="1" noEditPoints="1" noAdjustHandles="1" noChangeArrowheads="1" noChangeShapeType="1" noTextEdit="1"/>
              </p:cNvSpPr>
              <p:nvPr/>
            </p:nvSpPr>
            <p:spPr>
              <a:xfrm>
                <a:off x="5214620" y="2386330"/>
                <a:ext cx="806446" cy="369332"/>
              </a:xfrm>
              <a:prstGeom prst="rect">
                <a:avLst/>
              </a:prstGeom>
              <a:blipFill>
                <a:blip r:embed="rId6"/>
                <a:stretch>
                  <a:fillRect/>
                </a:stretch>
              </a:blipFill>
            </p:spPr>
            <p:txBody>
              <a:bodyPr/>
              <a:lstStyle/>
              <a:p>
                <a:r>
                  <a:rPr lang="en-US">
                    <a:noFill/>
                  </a:rPr>
                  <a:t> </a:t>
                </a:r>
              </a:p>
            </p:txBody>
          </p:sp>
        </mc:Fallback>
      </mc:AlternateContent>
      <p:graphicFrame>
        <p:nvGraphicFramePr>
          <p:cNvPr id="14" name="Object 13">
            <a:extLst>
              <a:ext uri="{FF2B5EF4-FFF2-40B4-BE49-F238E27FC236}">
                <a16:creationId xmlns:a16="http://schemas.microsoft.com/office/drawing/2014/main" id="{DCF99290-AB9F-495C-A981-15ED91D512A7}"/>
              </a:ext>
            </a:extLst>
          </p:cNvPr>
          <p:cNvGraphicFramePr>
            <a:graphicFrameLocks noChangeAspect="1"/>
          </p:cNvGraphicFramePr>
          <p:nvPr>
            <p:extLst>
              <p:ext uri="{D42A27DB-BD31-4B8C-83A1-F6EECF244321}">
                <p14:modId xmlns:p14="http://schemas.microsoft.com/office/powerpoint/2010/main" val="1303654522"/>
              </p:ext>
            </p:extLst>
          </p:nvPr>
        </p:nvGraphicFramePr>
        <p:xfrm>
          <a:off x="2990850" y="4970463"/>
          <a:ext cx="3200400" cy="954087"/>
        </p:xfrm>
        <a:graphic>
          <a:graphicData uri="http://schemas.openxmlformats.org/presentationml/2006/ole">
            <mc:AlternateContent xmlns:mc="http://schemas.openxmlformats.org/markup-compatibility/2006">
              <mc:Choice xmlns:v="urn:schemas-microsoft-com:vml" Requires="v">
                <p:oleObj spid="_x0000_s2063" name="Equation" r:id="rId7" imgW="1320480" imgH="393480" progId="Equation.DSMT4">
                  <p:embed/>
                </p:oleObj>
              </mc:Choice>
              <mc:Fallback>
                <p:oleObj name="Equation" r:id="rId7" imgW="1320480" imgH="393480" progId="Equation.DSMT4">
                  <p:embed/>
                  <p:pic>
                    <p:nvPicPr>
                      <p:cNvPr id="0" name=""/>
                      <p:cNvPicPr/>
                      <p:nvPr/>
                    </p:nvPicPr>
                    <p:blipFill>
                      <a:blip r:embed="rId8"/>
                      <a:stretch>
                        <a:fillRect/>
                      </a:stretch>
                    </p:blipFill>
                    <p:spPr>
                      <a:xfrm>
                        <a:off x="2990850" y="4970463"/>
                        <a:ext cx="3200400" cy="954087"/>
                      </a:xfrm>
                      <a:prstGeom prst="rect">
                        <a:avLst/>
                      </a:prstGeom>
                    </p:spPr>
                  </p:pic>
                </p:oleObj>
              </mc:Fallback>
            </mc:AlternateContent>
          </a:graphicData>
        </a:graphic>
      </p:graphicFrame>
      <p:sp>
        <p:nvSpPr>
          <p:cNvPr id="16" name="TextBox 15">
            <a:extLst>
              <a:ext uri="{FF2B5EF4-FFF2-40B4-BE49-F238E27FC236}">
                <a16:creationId xmlns:a16="http://schemas.microsoft.com/office/drawing/2014/main" id="{8FF8E773-B04A-4D2A-9B88-3758EC761100}"/>
              </a:ext>
            </a:extLst>
          </p:cNvPr>
          <p:cNvSpPr txBox="1"/>
          <p:nvPr/>
        </p:nvSpPr>
        <p:spPr>
          <a:xfrm>
            <a:off x="3797301" y="1308100"/>
            <a:ext cx="342900" cy="369332"/>
          </a:xfrm>
          <a:prstGeom prst="rect">
            <a:avLst/>
          </a:prstGeom>
          <a:noFill/>
        </p:spPr>
        <p:txBody>
          <a:bodyPr wrap="square" rtlCol="0">
            <a:spAutoFit/>
          </a:bodyPr>
          <a:lstStyle/>
          <a:p>
            <a:r>
              <a:rPr lang="en-US" i="1" dirty="0"/>
              <a:t>f</a:t>
            </a:r>
          </a:p>
        </p:txBody>
      </p:sp>
      <p:cxnSp>
        <p:nvCxnSpPr>
          <p:cNvPr id="8" name="Straight Arrow Connector 7">
            <a:extLst>
              <a:ext uri="{FF2B5EF4-FFF2-40B4-BE49-F238E27FC236}">
                <a16:creationId xmlns:a16="http://schemas.microsoft.com/office/drawing/2014/main" id="{DF3462C6-005D-443D-B56F-AE7FDDDCC1EF}"/>
              </a:ext>
            </a:extLst>
          </p:cNvPr>
          <p:cNvCxnSpPr/>
          <p:nvPr/>
        </p:nvCxnSpPr>
        <p:spPr>
          <a:xfrm>
            <a:off x="5255941" y="3850888"/>
            <a:ext cx="64320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501D9595-25F3-4F7F-B243-CA452D017296}"/>
                  </a:ext>
                </a:extLst>
              </p:cNvPr>
              <p:cNvSpPr txBox="1"/>
              <p:nvPr/>
            </p:nvSpPr>
            <p:spPr>
              <a:xfrm>
                <a:off x="5346700" y="3444240"/>
                <a:ext cx="31496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𝑘</m:t>
                          </m:r>
                        </m:e>
                        <m:sub>
                          <m:r>
                            <a:rPr lang="en-US" b="0" i="1" smtClean="0">
                              <a:latin typeface="Cambria Math" panose="02040503050406030204" pitchFamily="18" charset="0"/>
                            </a:rPr>
                            <m:t>𝐵</m:t>
                          </m:r>
                        </m:sub>
                      </m:sSub>
                      <m:r>
                        <a:rPr lang="en-US" b="0" i="1" smtClean="0">
                          <a:latin typeface="Cambria Math" panose="02040503050406030204" pitchFamily="18" charset="0"/>
                        </a:rPr>
                        <m:t>𝑇</m:t>
                      </m:r>
                    </m:oMath>
                  </m:oMathPara>
                </a14:m>
                <a:endParaRPr lang="en-US" dirty="0"/>
              </a:p>
            </p:txBody>
          </p:sp>
        </mc:Choice>
        <mc:Fallback xmlns="">
          <p:sp>
            <p:nvSpPr>
              <p:cNvPr id="17" name="TextBox 16">
                <a:extLst>
                  <a:ext uri="{FF2B5EF4-FFF2-40B4-BE49-F238E27FC236}">
                    <a16:creationId xmlns:a16="http://schemas.microsoft.com/office/drawing/2014/main" id="{501D9595-25F3-4F7F-B243-CA452D017296}"/>
                  </a:ext>
                </a:extLst>
              </p:cNvPr>
              <p:cNvSpPr txBox="1">
                <a:spLocks noRot="1" noChangeAspect="1" noMove="1" noResize="1" noEditPoints="1" noAdjustHandles="1" noChangeArrowheads="1" noChangeShapeType="1" noTextEdit="1"/>
              </p:cNvSpPr>
              <p:nvPr/>
            </p:nvSpPr>
            <p:spPr>
              <a:xfrm>
                <a:off x="5346700" y="3444240"/>
                <a:ext cx="314960" cy="369332"/>
              </a:xfrm>
              <a:prstGeom prst="rect">
                <a:avLst/>
              </a:prstGeom>
              <a:blipFill>
                <a:blip r:embed="rId9"/>
                <a:stretch>
                  <a:fillRect r="-80769"/>
                </a:stretch>
              </a:blipFill>
            </p:spPr>
            <p:txBody>
              <a:bodyPr/>
              <a:lstStyle/>
              <a:p>
                <a:r>
                  <a:rPr lang="en-US">
                    <a:noFill/>
                  </a:rPr>
                  <a:t> </a:t>
                </a:r>
              </a:p>
            </p:txBody>
          </p:sp>
        </mc:Fallback>
      </mc:AlternateContent>
      <p:sp>
        <p:nvSpPr>
          <p:cNvPr id="18" name="Arc 17">
            <a:extLst>
              <a:ext uri="{FF2B5EF4-FFF2-40B4-BE49-F238E27FC236}">
                <a16:creationId xmlns:a16="http://schemas.microsoft.com/office/drawing/2014/main" id="{97180767-F6D6-4ED7-9AE2-028CD593A40B}"/>
              </a:ext>
            </a:extLst>
          </p:cNvPr>
          <p:cNvSpPr/>
          <p:nvPr/>
        </p:nvSpPr>
        <p:spPr>
          <a:xfrm>
            <a:off x="4984753" y="2590799"/>
            <a:ext cx="461674" cy="451403"/>
          </a:xfrm>
          <a:prstGeom prst="arc">
            <a:avLst>
              <a:gd name="adj1" fmla="val 11214296"/>
              <a:gd name="adj2" fmla="val 16618073"/>
            </a:avLst>
          </a:prstGeom>
          <a:ln>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a:extLst>
              <a:ext uri="{FF2B5EF4-FFF2-40B4-BE49-F238E27FC236}">
                <a16:creationId xmlns:a16="http://schemas.microsoft.com/office/drawing/2014/main" id="{4DDC15DD-D308-47E8-AA18-70F0C405645D}"/>
              </a:ext>
            </a:extLst>
          </p:cNvPr>
          <p:cNvSpPr txBox="1"/>
          <p:nvPr/>
        </p:nvSpPr>
        <p:spPr>
          <a:xfrm>
            <a:off x="7307882" y="1587396"/>
            <a:ext cx="1806855" cy="646331"/>
          </a:xfrm>
          <a:prstGeom prst="rect">
            <a:avLst/>
          </a:prstGeom>
          <a:noFill/>
        </p:spPr>
        <p:txBody>
          <a:bodyPr wrap="square" rtlCol="0">
            <a:spAutoFit/>
          </a:bodyPr>
          <a:lstStyle/>
          <a:p>
            <a:r>
              <a:rPr lang="en-US" dirty="0"/>
              <a:t>at 300 K </a:t>
            </a:r>
            <a:r>
              <a:rPr lang="en-US" i="1" dirty="0" err="1"/>
              <a:t>k</a:t>
            </a:r>
            <a:r>
              <a:rPr lang="en-US" baseline="-25000" dirty="0" err="1"/>
              <a:t>B</a:t>
            </a:r>
            <a:r>
              <a:rPr lang="en-US" i="1" dirty="0" err="1"/>
              <a:t>T</a:t>
            </a:r>
            <a:r>
              <a:rPr lang="en-US" dirty="0"/>
              <a:t> is 26 </a:t>
            </a:r>
            <a:r>
              <a:rPr lang="en-US" dirty="0" err="1"/>
              <a:t>meV</a:t>
            </a:r>
            <a:endParaRPr lang="en-US" dirty="0"/>
          </a:p>
        </p:txBody>
      </p:sp>
    </p:spTree>
    <p:extLst>
      <p:ext uri="{BB962C8B-B14F-4D97-AF65-F5344CB8AC3E}">
        <p14:creationId xmlns:p14="http://schemas.microsoft.com/office/powerpoint/2010/main" val="1377306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8470E-97CB-4B4B-B9A2-5EAAB9D7DC82}"/>
              </a:ext>
            </a:extLst>
          </p:cNvPr>
          <p:cNvSpPr>
            <a:spLocks noGrp="1"/>
          </p:cNvSpPr>
          <p:nvPr>
            <p:ph type="title"/>
          </p:nvPr>
        </p:nvSpPr>
        <p:spPr>
          <a:xfrm>
            <a:off x="628650" y="231776"/>
            <a:ext cx="7886700" cy="1325563"/>
          </a:xfrm>
        </p:spPr>
        <p:txBody>
          <a:bodyPr/>
          <a:lstStyle/>
          <a:p>
            <a:r>
              <a:rPr lang="en-US" dirty="0"/>
              <a:t>Resonant tunneling in quantum dot</a:t>
            </a:r>
          </a:p>
        </p:txBody>
      </p:sp>
      <p:sp>
        <p:nvSpPr>
          <p:cNvPr id="4" name="Rectangle 3">
            <a:extLst>
              <a:ext uri="{FF2B5EF4-FFF2-40B4-BE49-F238E27FC236}">
                <a16:creationId xmlns:a16="http://schemas.microsoft.com/office/drawing/2014/main" id="{FD9FF505-1345-4771-8199-43A311F8CFFF}"/>
              </a:ext>
            </a:extLst>
          </p:cNvPr>
          <p:cNvSpPr/>
          <p:nvPr/>
        </p:nvSpPr>
        <p:spPr>
          <a:xfrm>
            <a:off x="3714241" y="2095838"/>
            <a:ext cx="242762" cy="1877352"/>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3D0F5B9-109D-43EE-9AF8-9923DA6B4502}"/>
              </a:ext>
            </a:extLst>
          </p:cNvPr>
          <p:cNvSpPr/>
          <p:nvPr/>
        </p:nvSpPr>
        <p:spPr>
          <a:xfrm>
            <a:off x="5023797" y="2086398"/>
            <a:ext cx="242762" cy="1877352"/>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2891C797-9971-413A-BE8C-3654BBF7F0F3}"/>
              </a:ext>
            </a:extLst>
          </p:cNvPr>
          <p:cNvCxnSpPr>
            <a:cxnSpLocks/>
          </p:cNvCxnSpPr>
          <p:nvPr/>
        </p:nvCxnSpPr>
        <p:spPr>
          <a:xfrm flipV="1">
            <a:off x="3948911" y="3016982"/>
            <a:ext cx="1066794" cy="9440"/>
          </a:xfrm>
          <a:prstGeom prst="line">
            <a:avLst/>
          </a:prstGeom>
        </p:spPr>
        <p:style>
          <a:lnRef idx="2">
            <a:schemeClr val="accent1"/>
          </a:lnRef>
          <a:fillRef idx="0">
            <a:schemeClr val="accent1"/>
          </a:fillRef>
          <a:effectRef idx="1">
            <a:schemeClr val="accent1"/>
          </a:effectRef>
          <a:fontRef idx="minor">
            <a:schemeClr val="tx1"/>
          </a:fontRef>
        </p:style>
      </p:cxnSp>
      <p:sp>
        <p:nvSpPr>
          <p:cNvPr id="8" name="Freeform: Shape 7">
            <a:extLst>
              <a:ext uri="{FF2B5EF4-FFF2-40B4-BE49-F238E27FC236}">
                <a16:creationId xmlns:a16="http://schemas.microsoft.com/office/drawing/2014/main" id="{26F2CDAB-6476-4BD1-A685-F88465A1C062}"/>
              </a:ext>
            </a:extLst>
          </p:cNvPr>
          <p:cNvSpPr/>
          <p:nvPr/>
        </p:nvSpPr>
        <p:spPr>
          <a:xfrm>
            <a:off x="621898" y="2021662"/>
            <a:ext cx="3082949" cy="1990640"/>
          </a:xfrm>
          <a:custGeom>
            <a:avLst/>
            <a:gdLst>
              <a:gd name="connsiteX0" fmla="*/ 906308 w 3074973"/>
              <a:gd name="connsiteY0" fmla="*/ 0 h 1990640"/>
              <a:gd name="connsiteX1" fmla="*/ 1917812 w 3074973"/>
              <a:gd name="connsiteY1" fmla="*/ 40460 h 1990640"/>
              <a:gd name="connsiteX2" fmla="*/ 2451887 w 3074973"/>
              <a:gd name="connsiteY2" fmla="*/ 178024 h 1990640"/>
              <a:gd name="connsiteX3" fmla="*/ 2945501 w 3074973"/>
              <a:gd name="connsiteY3" fmla="*/ 606902 h 1990640"/>
              <a:gd name="connsiteX4" fmla="*/ 3074973 w 3074973"/>
              <a:gd name="connsiteY4" fmla="*/ 1100516 h 1990640"/>
              <a:gd name="connsiteX5" fmla="*/ 2985961 w 3074973"/>
              <a:gd name="connsiteY5" fmla="*/ 1456566 h 1990640"/>
              <a:gd name="connsiteX6" fmla="*/ 2087745 w 3074973"/>
              <a:gd name="connsiteY6" fmla="*/ 1990640 h 1990640"/>
              <a:gd name="connsiteX7" fmla="*/ 0 w 3074973"/>
              <a:gd name="connsiteY7" fmla="*/ 1990640 h 1990640"/>
              <a:gd name="connsiteX8" fmla="*/ 0 w 3074973"/>
              <a:gd name="connsiteY8" fmla="*/ 0 h 1990640"/>
              <a:gd name="connsiteX9" fmla="*/ 906308 w 3074973"/>
              <a:gd name="connsiteY9" fmla="*/ 0 h 1990640"/>
              <a:gd name="connsiteX0" fmla="*/ 906308 w 3074973"/>
              <a:gd name="connsiteY0" fmla="*/ 0 h 1990640"/>
              <a:gd name="connsiteX1" fmla="*/ 1917812 w 3074973"/>
              <a:gd name="connsiteY1" fmla="*/ 40460 h 1990640"/>
              <a:gd name="connsiteX2" fmla="*/ 2451887 w 3074973"/>
              <a:gd name="connsiteY2" fmla="*/ 178024 h 1990640"/>
              <a:gd name="connsiteX3" fmla="*/ 2945501 w 3074973"/>
              <a:gd name="connsiteY3" fmla="*/ 606902 h 1990640"/>
              <a:gd name="connsiteX4" fmla="*/ 3074973 w 3074973"/>
              <a:gd name="connsiteY4" fmla="*/ 1100516 h 1990640"/>
              <a:gd name="connsiteX5" fmla="*/ 2985961 w 3074973"/>
              <a:gd name="connsiteY5" fmla="*/ 1456566 h 1990640"/>
              <a:gd name="connsiteX6" fmla="*/ 2573267 w 3074973"/>
              <a:gd name="connsiteY6" fmla="*/ 1715511 h 1990640"/>
              <a:gd name="connsiteX7" fmla="*/ 2087745 w 3074973"/>
              <a:gd name="connsiteY7" fmla="*/ 1990640 h 1990640"/>
              <a:gd name="connsiteX8" fmla="*/ 0 w 3074973"/>
              <a:gd name="connsiteY8" fmla="*/ 1990640 h 1990640"/>
              <a:gd name="connsiteX9" fmla="*/ 0 w 3074973"/>
              <a:gd name="connsiteY9" fmla="*/ 0 h 1990640"/>
              <a:gd name="connsiteX10" fmla="*/ 906308 w 3074973"/>
              <a:gd name="connsiteY10" fmla="*/ 0 h 1990640"/>
              <a:gd name="connsiteX0" fmla="*/ 906308 w 3074973"/>
              <a:gd name="connsiteY0" fmla="*/ 0 h 1990640"/>
              <a:gd name="connsiteX1" fmla="*/ 1917812 w 3074973"/>
              <a:gd name="connsiteY1" fmla="*/ 40460 h 1990640"/>
              <a:gd name="connsiteX2" fmla="*/ 2451887 w 3074973"/>
              <a:gd name="connsiteY2" fmla="*/ 178024 h 1990640"/>
              <a:gd name="connsiteX3" fmla="*/ 2945501 w 3074973"/>
              <a:gd name="connsiteY3" fmla="*/ 606902 h 1990640"/>
              <a:gd name="connsiteX4" fmla="*/ 3074973 w 3074973"/>
              <a:gd name="connsiteY4" fmla="*/ 1100516 h 1990640"/>
              <a:gd name="connsiteX5" fmla="*/ 2985961 w 3074973"/>
              <a:gd name="connsiteY5" fmla="*/ 1456566 h 1990640"/>
              <a:gd name="connsiteX6" fmla="*/ 2670372 w 3074973"/>
              <a:gd name="connsiteY6" fmla="*/ 1796431 h 1990640"/>
              <a:gd name="connsiteX7" fmla="*/ 2087745 w 3074973"/>
              <a:gd name="connsiteY7" fmla="*/ 1990640 h 1990640"/>
              <a:gd name="connsiteX8" fmla="*/ 0 w 3074973"/>
              <a:gd name="connsiteY8" fmla="*/ 1990640 h 1990640"/>
              <a:gd name="connsiteX9" fmla="*/ 0 w 3074973"/>
              <a:gd name="connsiteY9" fmla="*/ 0 h 1990640"/>
              <a:gd name="connsiteX10" fmla="*/ 906308 w 3074973"/>
              <a:gd name="connsiteY10" fmla="*/ 0 h 1990640"/>
              <a:gd name="connsiteX0" fmla="*/ 906308 w 3074973"/>
              <a:gd name="connsiteY0" fmla="*/ 0 h 1990640"/>
              <a:gd name="connsiteX1" fmla="*/ 1917812 w 3074973"/>
              <a:gd name="connsiteY1" fmla="*/ 40460 h 1990640"/>
              <a:gd name="connsiteX2" fmla="*/ 2451887 w 3074973"/>
              <a:gd name="connsiteY2" fmla="*/ 178024 h 1990640"/>
              <a:gd name="connsiteX3" fmla="*/ 2945501 w 3074973"/>
              <a:gd name="connsiteY3" fmla="*/ 606902 h 1990640"/>
              <a:gd name="connsiteX4" fmla="*/ 3074973 w 3074973"/>
              <a:gd name="connsiteY4" fmla="*/ 1100516 h 1990640"/>
              <a:gd name="connsiteX5" fmla="*/ 2985961 w 3074973"/>
              <a:gd name="connsiteY5" fmla="*/ 1456566 h 1990640"/>
              <a:gd name="connsiteX6" fmla="*/ 2670372 w 3074973"/>
              <a:gd name="connsiteY6" fmla="*/ 1796431 h 1990640"/>
              <a:gd name="connsiteX7" fmla="*/ 2087745 w 3074973"/>
              <a:gd name="connsiteY7" fmla="*/ 1990640 h 1990640"/>
              <a:gd name="connsiteX8" fmla="*/ 0 w 3074973"/>
              <a:gd name="connsiteY8" fmla="*/ 1990640 h 1990640"/>
              <a:gd name="connsiteX9" fmla="*/ 0 w 3074973"/>
              <a:gd name="connsiteY9" fmla="*/ 0 h 1990640"/>
              <a:gd name="connsiteX10" fmla="*/ 906308 w 3074973"/>
              <a:gd name="connsiteY10" fmla="*/ 0 h 1990640"/>
              <a:gd name="connsiteX0" fmla="*/ 906308 w 3082949"/>
              <a:gd name="connsiteY0" fmla="*/ 0 h 1990640"/>
              <a:gd name="connsiteX1" fmla="*/ 1917812 w 3082949"/>
              <a:gd name="connsiteY1" fmla="*/ 40460 h 1990640"/>
              <a:gd name="connsiteX2" fmla="*/ 2451887 w 3082949"/>
              <a:gd name="connsiteY2" fmla="*/ 178024 h 1990640"/>
              <a:gd name="connsiteX3" fmla="*/ 2945501 w 3082949"/>
              <a:gd name="connsiteY3" fmla="*/ 606902 h 1990640"/>
              <a:gd name="connsiteX4" fmla="*/ 3074973 w 3082949"/>
              <a:gd name="connsiteY4" fmla="*/ 1100516 h 1990640"/>
              <a:gd name="connsiteX5" fmla="*/ 2985961 w 3082949"/>
              <a:gd name="connsiteY5" fmla="*/ 1456566 h 1990640"/>
              <a:gd name="connsiteX6" fmla="*/ 2670372 w 3082949"/>
              <a:gd name="connsiteY6" fmla="*/ 1796431 h 1990640"/>
              <a:gd name="connsiteX7" fmla="*/ 2087745 w 3082949"/>
              <a:gd name="connsiteY7" fmla="*/ 1990640 h 1990640"/>
              <a:gd name="connsiteX8" fmla="*/ 0 w 3082949"/>
              <a:gd name="connsiteY8" fmla="*/ 1990640 h 1990640"/>
              <a:gd name="connsiteX9" fmla="*/ 0 w 3082949"/>
              <a:gd name="connsiteY9" fmla="*/ 0 h 1990640"/>
              <a:gd name="connsiteX10" fmla="*/ 906308 w 3082949"/>
              <a:gd name="connsiteY10" fmla="*/ 0 h 1990640"/>
              <a:gd name="connsiteX0" fmla="*/ 906308 w 3082949"/>
              <a:gd name="connsiteY0" fmla="*/ 0 h 1990640"/>
              <a:gd name="connsiteX1" fmla="*/ 1917812 w 3082949"/>
              <a:gd name="connsiteY1" fmla="*/ 40460 h 1990640"/>
              <a:gd name="connsiteX2" fmla="*/ 2451887 w 3082949"/>
              <a:gd name="connsiteY2" fmla="*/ 178024 h 1990640"/>
              <a:gd name="connsiteX3" fmla="*/ 2945501 w 3082949"/>
              <a:gd name="connsiteY3" fmla="*/ 606902 h 1990640"/>
              <a:gd name="connsiteX4" fmla="*/ 3074973 w 3082949"/>
              <a:gd name="connsiteY4" fmla="*/ 1100516 h 1990640"/>
              <a:gd name="connsiteX5" fmla="*/ 2985961 w 3082949"/>
              <a:gd name="connsiteY5" fmla="*/ 1456566 h 1990640"/>
              <a:gd name="connsiteX6" fmla="*/ 2670372 w 3082949"/>
              <a:gd name="connsiteY6" fmla="*/ 1796431 h 1990640"/>
              <a:gd name="connsiteX7" fmla="*/ 2087745 w 3082949"/>
              <a:gd name="connsiteY7" fmla="*/ 1990640 h 1990640"/>
              <a:gd name="connsiteX8" fmla="*/ 0 w 3082949"/>
              <a:gd name="connsiteY8" fmla="*/ 1990640 h 1990640"/>
              <a:gd name="connsiteX9" fmla="*/ 0 w 3082949"/>
              <a:gd name="connsiteY9" fmla="*/ 0 h 1990640"/>
              <a:gd name="connsiteX10" fmla="*/ 906308 w 3082949"/>
              <a:gd name="connsiteY10" fmla="*/ 0 h 1990640"/>
              <a:gd name="connsiteX0" fmla="*/ 906308 w 3082949"/>
              <a:gd name="connsiteY0" fmla="*/ 0 h 1990640"/>
              <a:gd name="connsiteX1" fmla="*/ 1917812 w 3082949"/>
              <a:gd name="connsiteY1" fmla="*/ 40460 h 1990640"/>
              <a:gd name="connsiteX2" fmla="*/ 2451887 w 3082949"/>
              <a:gd name="connsiteY2" fmla="*/ 178024 h 1990640"/>
              <a:gd name="connsiteX3" fmla="*/ 2945501 w 3082949"/>
              <a:gd name="connsiteY3" fmla="*/ 606902 h 1990640"/>
              <a:gd name="connsiteX4" fmla="*/ 3074973 w 3082949"/>
              <a:gd name="connsiteY4" fmla="*/ 1100516 h 1990640"/>
              <a:gd name="connsiteX5" fmla="*/ 2985961 w 3082949"/>
              <a:gd name="connsiteY5" fmla="*/ 1456566 h 1990640"/>
              <a:gd name="connsiteX6" fmla="*/ 2670372 w 3082949"/>
              <a:gd name="connsiteY6" fmla="*/ 1796431 h 1990640"/>
              <a:gd name="connsiteX7" fmla="*/ 2087745 w 3082949"/>
              <a:gd name="connsiteY7" fmla="*/ 1990640 h 1990640"/>
              <a:gd name="connsiteX8" fmla="*/ 0 w 3082949"/>
              <a:gd name="connsiteY8" fmla="*/ 1990640 h 1990640"/>
              <a:gd name="connsiteX9" fmla="*/ 0 w 3082949"/>
              <a:gd name="connsiteY9" fmla="*/ 0 h 1990640"/>
              <a:gd name="connsiteX10" fmla="*/ 906308 w 3082949"/>
              <a:gd name="connsiteY10" fmla="*/ 0 h 1990640"/>
              <a:gd name="connsiteX0" fmla="*/ 906308 w 3082949"/>
              <a:gd name="connsiteY0" fmla="*/ 0 h 1990640"/>
              <a:gd name="connsiteX1" fmla="*/ 1917812 w 3082949"/>
              <a:gd name="connsiteY1" fmla="*/ 40460 h 1990640"/>
              <a:gd name="connsiteX2" fmla="*/ 2451887 w 3082949"/>
              <a:gd name="connsiteY2" fmla="*/ 178024 h 1990640"/>
              <a:gd name="connsiteX3" fmla="*/ 2945501 w 3082949"/>
              <a:gd name="connsiteY3" fmla="*/ 606902 h 1990640"/>
              <a:gd name="connsiteX4" fmla="*/ 3074973 w 3082949"/>
              <a:gd name="connsiteY4" fmla="*/ 1100516 h 1990640"/>
              <a:gd name="connsiteX5" fmla="*/ 2985961 w 3082949"/>
              <a:gd name="connsiteY5" fmla="*/ 1456566 h 1990640"/>
              <a:gd name="connsiteX6" fmla="*/ 2670372 w 3082949"/>
              <a:gd name="connsiteY6" fmla="*/ 1796431 h 1990640"/>
              <a:gd name="connsiteX7" fmla="*/ 2087745 w 3082949"/>
              <a:gd name="connsiteY7" fmla="*/ 1990640 h 1990640"/>
              <a:gd name="connsiteX8" fmla="*/ 0 w 3082949"/>
              <a:gd name="connsiteY8" fmla="*/ 1990640 h 1990640"/>
              <a:gd name="connsiteX9" fmla="*/ 0 w 3082949"/>
              <a:gd name="connsiteY9" fmla="*/ 0 h 1990640"/>
              <a:gd name="connsiteX10" fmla="*/ 906308 w 3082949"/>
              <a:gd name="connsiteY10" fmla="*/ 0 h 1990640"/>
              <a:gd name="connsiteX0" fmla="*/ 906308 w 3082949"/>
              <a:gd name="connsiteY0" fmla="*/ 0 h 1990640"/>
              <a:gd name="connsiteX1" fmla="*/ 1917812 w 3082949"/>
              <a:gd name="connsiteY1" fmla="*/ 40460 h 1990640"/>
              <a:gd name="connsiteX2" fmla="*/ 2451887 w 3082949"/>
              <a:gd name="connsiteY2" fmla="*/ 178024 h 1990640"/>
              <a:gd name="connsiteX3" fmla="*/ 2945501 w 3082949"/>
              <a:gd name="connsiteY3" fmla="*/ 606902 h 1990640"/>
              <a:gd name="connsiteX4" fmla="*/ 3074973 w 3082949"/>
              <a:gd name="connsiteY4" fmla="*/ 1100516 h 1990640"/>
              <a:gd name="connsiteX5" fmla="*/ 2985961 w 3082949"/>
              <a:gd name="connsiteY5" fmla="*/ 1456566 h 1990640"/>
              <a:gd name="connsiteX6" fmla="*/ 2670372 w 3082949"/>
              <a:gd name="connsiteY6" fmla="*/ 1796431 h 1990640"/>
              <a:gd name="connsiteX7" fmla="*/ 2087745 w 3082949"/>
              <a:gd name="connsiteY7" fmla="*/ 1990640 h 1990640"/>
              <a:gd name="connsiteX8" fmla="*/ 0 w 3082949"/>
              <a:gd name="connsiteY8" fmla="*/ 1990640 h 1990640"/>
              <a:gd name="connsiteX9" fmla="*/ 0 w 3082949"/>
              <a:gd name="connsiteY9" fmla="*/ 0 h 1990640"/>
              <a:gd name="connsiteX10" fmla="*/ 906308 w 3082949"/>
              <a:gd name="connsiteY10" fmla="*/ 0 h 1990640"/>
              <a:gd name="connsiteX0" fmla="*/ 906308 w 3082949"/>
              <a:gd name="connsiteY0" fmla="*/ 0 h 1990640"/>
              <a:gd name="connsiteX1" fmla="*/ 1917812 w 3082949"/>
              <a:gd name="connsiteY1" fmla="*/ 40460 h 1990640"/>
              <a:gd name="connsiteX2" fmla="*/ 2451887 w 3082949"/>
              <a:gd name="connsiteY2" fmla="*/ 178024 h 1990640"/>
              <a:gd name="connsiteX3" fmla="*/ 2945501 w 3082949"/>
              <a:gd name="connsiteY3" fmla="*/ 606902 h 1990640"/>
              <a:gd name="connsiteX4" fmla="*/ 3074973 w 3082949"/>
              <a:gd name="connsiteY4" fmla="*/ 1100516 h 1990640"/>
              <a:gd name="connsiteX5" fmla="*/ 2985961 w 3082949"/>
              <a:gd name="connsiteY5" fmla="*/ 1456566 h 1990640"/>
              <a:gd name="connsiteX6" fmla="*/ 2589452 w 3082949"/>
              <a:gd name="connsiteY6" fmla="*/ 1853076 h 1990640"/>
              <a:gd name="connsiteX7" fmla="*/ 2087745 w 3082949"/>
              <a:gd name="connsiteY7" fmla="*/ 1990640 h 1990640"/>
              <a:gd name="connsiteX8" fmla="*/ 0 w 3082949"/>
              <a:gd name="connsiteY8" fmla="*/ 1990640 h 1990640"/>
              <a:gd name="connsiteX9" fmla="*/ 0 w 3082949"/>
              <a:gd name="connsiteY9" fmla="*/ 0 h 1990640"/>
              <a:gd name="connsiteX10" fmla="*/ 906308 w 3082949"/>
              <a:gd name="connsiteY10" fmla="*/ 0 h 199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82949" h="1990640">
                <a:moveTo>
                  <a:pt x="906308" y="0"/>
                </a:moveTo>
                <a:lnTo>
                  <a:pt x="1917812" y="40460"/>
                </a:lnTo>
                <a:cubicBezTo>
                  <a:pt x="2175409" y="70131"/>
                  <a:pt x="2280606" y="83617"/>
                  <a:pt x="2451887" y="178024"/>
                </a:cubicBezTo>
                <a:cubicBezTo>
                  <a:pt x="2623168" y="272431"/>
                  <a:pt x="2841653" y="453153"/>
                  <a:pt x="2945501" y="606902"/>
                </a:cubicBezTo>
                <a:cubicBezTo>
                  <a:pt x="3049349" y="760651"/>
                  <a:pt x="3104644" y="981833"/>
                  <a:pt x="3074973" y="1100516"/>
                </a:cubicBezTo>
                <a:cubicBezTo>
                  <a:pt x="3045302" y="1219199"/>
                  <a:pt x="3066881" y="1331139"/>
                  <a:pt x="2985961" y="1456566"/>
                </a:cubicBezTo>
                <a:cubicBezTo>
                  <a:pt x="2905041" y="1581993"/>
                  <a:pt x="2783661" y="1788340"/>
                  <a:pt x="2589452" y="1853076"/>
                </a:cubicBezTo>
                <a:lnTo>
                  <a:pt x="2087745" y="1990640"/>
                </a:lnTo>
                <a:lnTo>
                  <a:pt x="0" y="1990640"/>
                </a:lnTo>
                <a:lnTo>
                  <a:pt x="0" y="0"/>
                </a:lnTo>
                <a:lnTo>
                  <a:pt x="906308" y="0"/>
                </a:lnTo>
                <a:close/>
              </a:path>
            </a:pathLst>
          </a:custGeom>
          <a:pattFill prst="pct5">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ABCBB397-6967-49B8-A80A-0699CD1E5FC0}"/>
              </a:ext>
            </a:extLst>
          </p:cNvPr>
          <p:cNvSpPr/>
          <p:nvPr/>
        </p:nvSpPr>
        <p:spPr>
          <a:xfrm rot="10800000">
            <a:off x="5274636" y="2005477"/>
            <a:ext cx="3082949" cy="1990640"/>
          </a:xfrm>
          <a:custGeom>
            <a:avLst/>
            <a:gdLst>
              <a:gd name="connsiteX0" fmla="*/ 906308 w 3074973"/>
              <a:gd name="connsiteY0" fmla="*/ 0 h 1990640"/>
              <a:gd name="connsiteX1" fmla="*/ 1917812 w 3074973"/>
              <a:gd name="connsiteY1" fmla="*/ 40460 h 1990640"/>
              <a:gd name="connsiteX2" fmla="*/ 2451887 w 3074973"/>
              <a:gd name="connsiteY2" fmla="*/ 178024 h 1990640"/>
              <a:gd name="connsiteX3" fmla="*/ 2945501 w 3074973"/>
              <a:gd name="connsiteY3" fmla="*/ 606902 h 1990640"/>
              <a:gd name="connsiteX4" fmla="*/ 3074973 w 3074973"/>
              <a:gd name="connsiteY4" fmla="*/ 1100516 h 1990640"/>
              <a:gd name="connsiteX5" fmla="*/ 2985961 w 3074973"/>
              <a:gd name="connsiteY5" fmla="*/ 1456566 h 1990640"/>
              <a:gd name="connsiteX6" fmla="*/ 2087745 w 3074973"/>
              <a:gd name="connsiteY6" fmla="*/ 1990640 h 1990640"/>
              <a:gd name="connsiteX7" fmla="*/ 0 w 3074973"/>
              <a:gd name="connsiteY7" fmla="*/ 1990640 h 1990640"/>
              <a:gd name="connsiteX8" fmla="*/ 0 w 3074973"/>
              <a:gd name="connsiteY8" fmla="*/ 0 h 1990640"/>
              <a:gd name="connsiteX9" fmla="*/ 906308 w 3074973"/>
              <a:gd name="connsiteY9" fmla="*/ 0 h 1990640"/>
              <a:gd name="connsiteX0" fmla="*/ 906308 w 3074973"/>
              <a:gd name="connsiteY0" fmla="*/ 0 h 1990640"/>
              <a:gd name="connsiteX1" fmla="*/ 1917812 w 3074973"/>
              <a:gd name="connsiteY1" fmla="*/ 40460 h 1990640"/>
              <a:gd name="connsiteX2" fmla="*/ 2451887 w 3074973"/>
              <a:gd name="connsiteY2" fmla="*/ 178024 h 1990640"/>
              <a:gd name="connsiteX3" fmla="*/ 2945501 w 3074973"/>
              <a:gd name="connsiteY3" fmla="*/ 606902 h 1990640"/>
              <a:gd name="connsiteX4" fmla="*/ 3074973 w 3074973"/>
              <a:gd name="connsiteY4" fmla="*/ 1100516 h 1990640"/>
              <a:gd name="connsiteX5" fmla="*/ 2985961 w 3074973"/>
              <a:gd name="connsiteY5" fmla="*/ 1456566 h 1990640"/>
              <a:gd name="connsiteX6" fmla="*/ 2573267 w 3074973"/>
              <a:gd name="connsiteY6" fmla="*/ 1715511 h 1990640"/>
              <a:gd name="connsiteX7" fmla="*/ 2087745 w 3074973"/>
              <a:gd name="connsiteY7" fmla="*/ 1990640 h 1990640"/>
              <a:gd name="connsiteX8" fmla="*/ 0 w 3074973"/>
              <a:gd name="connsiteY8" fmla="*/ 1990640 h 1990640"/>
              <a:gd name="connsiteX9" fmla="*/ 0 w 3074973"/>
              <a:gd name="connsiteY9" fmla="*/ 0 h 1990640"/>
              <a:gd name="connsiteX10" fmla="*/ 906308 w 3074973"/>
              <a:gd name="connsiteY10" fmla="*/ 0 h 1990640"/>
              <a:gd name="connsiteX0" fmla="*/ 906308 w 3074973"/>
              <a:gd name="connsiteY0" fmla="*/ 0 h 1990640"/>
              <a:gd name="connsiteX1" fmla="*/ 1917812 w 3074973"/>
              <a:gd name="connsiteY1" fmla="*/ 40460 h 1990640"/>
              <a:gd name="connsiteX2" fmla="*/ 2451887 w 3074973"/>
              <a:gd name="connsiteY2" fmla="*/ 178024 h 1990640"/>
              <a:gd name="connsiteX3" fmla="*/ 2945501 w 3074973"/>
              <a:gd name="connsiteY3" fmla="*/ 606902 h 1990640"/>
              <a:gd name="connsiteX4" fmla="*/ 3074973 w 3074973"/>
              <a:gd name="connsiteY4" fmla="*/ 1100516 h 1990640"/>
              <a:gd name="connsiteX5" fmla="*/ 2985961 w 3074973"/>
              <a:gd name="connsiteY5" fmla="*/ 1456566 h 1990640"/>
              <a:gd name="connsiteX6" fmla="*/ 2670372 w 3074973"/>
              <a:gd name="connsiteY6" fmla="*/ 1796431 h 1990640"/>
              <a:gd name="connsiteX7" fmla="*/ 2087745 w 3074973"/>
              <a:gd name="connsiteY7" fmla="*/ 1990640 h 1990640"/>
              <a:gd name="connsiteX8" fmla="*/ 0 w 3074973"/>
              <a:gd name="connsiteY8" fmla="*/ 1990640 h 1990640"/>
              <a:gd name="connsiteX9" fmla="*/ 0 w 3074973"/>
              <a:gd name="connsiteY9" fmla="*/ 0 h 1990640"/>
              <a:gd name="connsiteX10" fmla="*/ 906308 w 3074973"/>
              <a:gd name="connsiteY10" fmla="*/ 0 h 1990640"/>
              <a:gd name="connsiteX0" fmla="*/ 906308 w 3074973"/>
              <a:gd name="connsiteY0" fmla="*/ 0 h 1990640"/>
              <a:gd name="connsiteX1" fmla="*/ 1917812 w 3074973"/>
              <a:gd name="connsiteY1" fmla="*/ 40460 h 1990640"/>
              <a:gd name="connsiteX2" fmla="*/ 2451887 w 3074973"/>
              <a:gd name="connsiteY2" fmla="*/ 178024 h 1990640"/>
              <a:gd name="connsiteX3" fmla="*/ 2945501 w 3074973"/>
              <a:gd name="connsiteY3" fmla="*/ 606902 h 1990640"/>
              <a:gd name="connsiteX4" fmla="*/ 3074973 w 3074973"/>
              <a:gd name="connsiteY4" fmla="*/ 1100516 h 1990640"/>
              <a:gd name="connsiteX5" fmla="*/ 2985961 w 3074973"/>
              <a:gd name="connsiteY5" fmla="*/ 1456566 h 1990640"/>
              <a:gd name="connsiteX6" fmla="*/ 2670372 w 3074973"/>
              <a:gd name="connsiteY6" fmla="*/ 1796431 h 1990640"/>
              <a:gd name="connsiteX7" fmla="*/ 2087745 w 3074973"/>
              <a:gd name="connsiteY7" fmla="*/ 1990640 h 1990640"/>
              <a:gd name="connsiteX8" fmla="*/ 0 w 3074973"/>
              <a:gd name="connsiteY8" fmla="*/ 1990640 h 1990640"/>
              <a:gd name="connsiteX9" fmla="*/ 0 w 3074973"/>
              <a:gd name="connsiteY9" fmla="*/ 0 h 1990640"/>
              <a:gd name="connsiteX10" fmla="*/ 906308 w 3074973"/>
              <a:gd name="connsiteY10" fmla="*/ 0 h 1990640"/>
              <a:gd name="connsiteX0" fmla="*/ 906308 w 3082949"/>
              <a:gd name="connsiteY0" fmla="*/ 0 h 1990640"/>
              <a:gd name="connsiteX1" fmla="*/ 1917812 w 3082949"/>
              <a:gd name="connsiteY1" fmla="*/ 40460 h 1990640"/>
              <a:gd name="connsiteX2" fmla="*/ 2451887 w 3082949"/>
              <a:gd name="connsiteY2" fmla="*/ 178024 h 1990640"/>
              <a:gd name="connsiteX3" fmla="*/ 2945501 w 3082949"/>
              <a:gd name="connsiteY3" fmla="*/ 606902 h 1990640"/>
              <a:gd name="connsiteX4" fmla="*/ 3074973 w 3082949"/>
              <a:gd name="connsiteY4" fmla="*/ 1100516 h 1990640"/>
              <a:gd name="connsiteX5" fmla="*/ 2985961 w 3082949"/>
              <a:gd name="connsiteY5" fmla="*/ 1456566 h 1990640"/>
              <a:gd name="connsiteX6" fmla="*/ 2670372 w 3082949"/>
              <a:gd name="connsiteY6" fmla="*/ 1796431 h 1990640"/>
              <a:gd name="connsiteX7" fmla="*/ 2087745 w 3082949"/>
              <a:gd name="connsiteY7" fmla="*/ 1990640 h 1990640"/>
              <a:gd name="connsiteX8" fmla="*/ 0 w 3082949"/>
              <a:gd name="connsiteY8" fmla="*/ 1990640 h 1990640"/>
              <a:gd name="connsiteX9" fmla="*/ 0 w 3082949"/>
              <a:gd name="connsiteY9" fmla="*/ 0 h 1990640"/>
              <a:gd name="connsiteX10" fmla="*/ 906308 w 3082949"/>
              <a:gd name="connsiteY10" fmla="*/ 0 h 1990640"/>
              <a:gd name="connsiteX0" fmla="*/ 906308 w 3082949"/>
              <a:gd name="connsiteY0" fmla="*/ 0 h 1990640"/>
              <a:gd name="connsiteX1" fmla="*/ 1917812 w 3082949"/>
              <a:gd name="connsiteY1" fmla="*/ 40460 h 1990640"/>
              <a:gd name="connsiteX2" fmla="*/ 2451887 w 3082949"/>
              <a:gd name="connsiteY2" fmla="*/ 178024 h 1990640"/>
              <a:gd name="connsiteX3" fmla="*/ 2945501 w 3082949"/>
              <a:gd name="connsiteY3" fmla="*/ 606902 h 1990640"/>
              <a:gd name="connsiteX4" fmla="*/ 3074973 w 3082949"/>
              <a:gd name="connsiteY4" fmla="*/ 1100516 h 1990640"/>
              <a:gd name="connsiteX5" fmla="*/ 2985961 w 3082949"/>
              <a:gd name="connsiteY5" fmla="*/ 1456566 h 1990640"/>
              <a:gd name="connsiteX6" fmla="*/ 2670372 w 3082949"/>
              <a:gd name="connsiteY6" fmla="*/ 1796431 h 1990640"/>
              <a:gd name="connsiteX7" fmla="*/ 2087745 w 3082949"/>
              <a:gd name="connsiteY7" fmla="*/ 1990640 h 1990640"/>
              <a:gd name="connsiteX8" fmla="*/ 0 w 3082949"/>
              <a:gd name="connsiteY8" fmla="*/ 1990640 h 1990640"/>
              <a:gd name="connsiteX9" fmla="*/ 0 w 3082949"/>
              <a:gd name="connsiteY9" fmla="*/ 0 h 1990640"/>
              <a:gd name="connsiteX10" fmla="*/ 906308 w 3082949"/>
              <a:gd name="connsiteY10" fmla="*/ 0 h 1990640"/>
              <a:gd name="connsiteX0" fmla="*/ 906308 w 3082949"/>
              <a:gd name="connsiteY0" fmla="*/ 0 h 1990640"/>
              <a:gd name="connsiteX1" fmla="*/ 1917812 w 3082949"/>
              <a:gd name="connsiteY1" fmla="*/ 40460 h 1990640"/>
              <a:gd name="connsiteX2" fmla="*/ 2451887 w 3082949"/>
              <a:gd name="connsiteY2" fmla="*/ 178024 h 1990640"/>
              <a:gd name="connsiteX3" fmla="*/ 2945501 w 3082949"/>
              <a:gd name="connsiteY3" fmla="*/ 606902 h 1990640"/>
              <a:gd name="connsiteX4" fmla="*/ 3074973 w 3082949"/>
              <a:gd name="connsiteY4" fmla="*/ 1100516 h 1990640"/>
              <a:gd name="connsiteX5" fmla="*/ 2985961 w 3082949"/>
              <a:gd name="connsiteY5" fmla="*/ 1456566 h 1990640"/>
              <a:gd name="connsiteX6" fmla="*/ 2670372 w 3082949"/>
              <a:gd name="connsiteY6" fmla="*/ 1796431 h 1990640"/>
              <a:gd name="connsiteX7" fmla="*/ 2087745 w 3082949"/>
              <a:gd name="connsiteY7" fmla="*/ 1990640 h 1990640"/>
              <a:gd name="connsiteX8" fmla="*/ 0 w 3082949"/>
              <a:gd name="connsiteY8" fmla="*/ 1990640 h 1990640"/>
              <a:gd name="connsiteX9" fmla="*/ 0 w 3082949"/>
              <a:gd name="connsiteY9" fmla="*/ 0 h 1990640"/>
              <a:gd name="connsiteX10" fmla="*/ 906308 w 3082949"/>
              <a:gd name="connsiteY10" fmla="*/ 0 h 1990640"/>
              <a:gd name="connsiteX0" fmla="*/ 906308 w 3082949"/>
              <a:gd name="connsiteY0" fmla="*/ 0 h 1990640"/>
              <a:gd name="connsiteX1" fmla="*/ 1917812 w 3082949"/>
              <a:gd name="connsiteY1" fmla="*/ 40460 h 1990640"/>
              <a:gd name="connsiteX2" fmla="*/ 2451887 w 3082949"/>
              <a:gd name="connsiteY2" fmla="*/ 178024 h 1990640"/>
              <a:gd name="connsiteX3" fmla="*/ 2945501 w 3082949"/>
              <a:gd name="connsiteY3" fmla="*/ 606902 h 1990640"/>
              <a:gd name="connsiteX4" fmla="*/ 3074973 w 3082949"/>
              <a:gd name="connsiteY4" fmla="*/ 1100516 h 1990640"/>
              <a:gd name="connsiteX5" fmla="*/ 2985961 w 3082949"/>
              <a:gd name="connsiteY5" fmla="*/ 1456566 h 1990640"/>
              <a:gd name="connsiteX6" fmla="*/ 2670372 w 3082949"/>
              <a:gd name="connsiteY6" fmla="*/ 1796431 h 1990640"/>
              <a:gd name="connsiteX7" fmla="*/ 2087745 w 3082949"/>
              <a:gd name="connsiteY7" fmla="*/ 1990640 h 1990640"/>
              <a:gd name="connsiteX8" fmla="*/ 0 w 3082949"/>
              <a:gd name="connsiteY8" fmla="*/ 1990640 h 1990640"/>
              <a:gd name="connsiteX9" fmla="*/ 0 w 3082949"/>
              <a:gd name="connsiteY9" fmla="*/ 0 h 1990640"/>
              <a:gd name="connsiteX10" fmla="*/ 906308 w 3082949"/>
              <a:gd name="connsiteY10" fmla="*/ 0 h 1990640"/>
              <a:gd name="connsiteX0" fmla="*/ 906308 w 3082949"/>
              <a:gd name="connsiteY0" fmla="*/ 0 h 1990640"/>
              <a:gd name="connsiteX1" fmla="*/ 1917812 w 3082949"/>
              <a:gd name="connsiteY1" fmla="*/ 40460 h 1990640"/>
              <a:gd name="connsiteX2" fmla="*/ 2451887 w 3082949"/>
              <a:gd name="connsiteY2" fmla="*/ 178024 h 1990640"/>
              <a:gd name="connsiteX3" fmla="*/ 2945501 w 3082949"/>
              <a:gd name="connsiteY3" fmla="*/ 606902 h 1990640"/>
              <a:gd name="connsiteX4" fmla="*/ 3074973 w 3082949"/>
              <a:gd name="connsiteY4" fmla="*/ 1100516 h 1990640"/>
              <a:gd name="connsiteX5" fmla="*/ 2985961 w 3082949"/>
              <a:gd name="connsiteY5" fmla="*/ 1456566 h 1990640"/>
              <a:gd name="connsiteX6" fmla="*/ 2670372 w 3082949"/>
              <a:gd name="connsiteY6" fmla="*/ 1796431 h 1990640"/>
              <a:gd name="connsiteX7" fmla="*/ 2087745 w 3082949"/>
              <a:gd name="connsiteY7" fmla="*/ 1990640 h 1990640"/>
              <a:gd name="connsiteX8" fmla="*/ 0 w 3082949"/>
              <a:gd name="connsiteY8" fmla="*/ 1990640 h 1990640"/>
              <a:gd name="connsiteX9" fmla="*/ 0 w 3082949"/>
              <a:gd name="connsiteY9" fmla="*/ 0 h 1990640"/>
              <a:gd name="connsiteX10" fmla="*/ 906308 w 3082949"/>
              <a:gd name="connsiteY10" fmla="*/ 0 h 1990640"/>
              <a:gd name="connsiteX0" fmla="*/ 906308 w 3082949"/>
              <a:gd name="connsiteY0" fmla="*/ 0 h 1990640"/>
              <a:gd name="connsiteX1" fmla="*/ 1917812 w 3082949"/>
              <a:gd name="connsiteY1" fmla="*/ 40460 h 1990640"/>
              <a:gd name="connsiteX2" fmla="*/ 2451887 w 3082949"/>
              <a:gd name="connsiteY2" fmla="*/ 178024 h 1990640"/>
              <a:gd name="connsiteX3" fmla="*/ 2945501 w 3082949"/>
              <a:gd name="connsiteY3" fmla="*/ 606902 h 1990640"/>
              <a:gd name="connsiteX4" fmla="*/ 3074973 w 3082949"/>
              <a:gd name="connsiteY4" fmla="*/ 1100516 h 1990640"/>
              <a:gd name="connsiteX5" fmla="*/ 2985961 w 3082949"/>
              <a:gd name="connsiteY5" fmla="*/ 1456566 h 1990640"/>
              <a:gd name="connsiteX6" fmla="*/ 2589452 w 3082949"/>
              <a:gd name="connsiteY6" fmla="*/ 1853076 h 1990640"/>
              <a:gd name="connsiteX7" fmla="*/ 2087745 w 3082949"/>
              <a:gd name="connsiteY7" fmla="*/ 1990640 h 1990640"/>
              <a:gd name="connsiteX8" fmla="*/ 0 w 3082949"/>
              <a:gd name="connsiteY8" fmla="*/ 1990640 h 1990640"/>
              <a:gd name="connsiteX9" fmla="*/ 0 w 3082949"/>
              <a:gd name="connsiteY9" fmla="*/ 0 h 1990640"/>
              <a:gd name="connsiteX10" fmla="*/ 906308 w 3082949"/>
              <a:gd name="connsiteY10" fmla="*/ 0 h 199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82949" h="1990640">
                <a:moveTo>
                  <a:pt x="906308" y="0"/>
                </a:moveTo>
                <a:lnTo>
                  <a:pt x="1917812" y="40460"/>
                </a:lnTo>
                <a:cubicBezTo>
                  <a:pt x="2175409" y="70131"/>
                  <a:pt x="2280606" y="83617"/>
                  <a:pt x="2451887" y="178024"/>
                </a:cubicBezTo>
                <a:cubicBezTo>
                  <a:pt x="2623168" y="272431"/>
                  <a:pt x="2841653" y="453153"/>
                  <a:pt x="2945501" y="606902"/>
                </a:cubicBezTo>
                <a:cubicBezTo>
                  <a:pt x="3049349" y="760651"/>
                  <a:pt x="3104644" y="981833"/>
                  <a:pt x="3074973" y="1100516"/>
                </a:cubicBezTo>
                <a:cubicBezTo>
                  <a:pt x="3045302" y="1219199"/>
                  <a:pt x="3066881" y="1331139"/>
                  <a:pt x="2985961" y="1456566"/>
                </a:cubicBezTo>
                <a:cubicBezTo>
                  <a:pt x="2905041" y="1581993"/>
                  <a:pt x="2783661" y="1788340"/>
                  <a:pt x="2589452" y="1853076"/>
                </a:cubicBezTo>
                <a:lnTo>
                  <a:pt x="2087745" y="1990640"/>
                </a:lnTo>
                <a:lnTo>
                  <a:pt x="0" y="1990640"/>
                </a:lnTo>
                <a:lnTo>
                  <a:pt x="0" y="0"/>
                </a:lnTo>
                <a:lnTo>
                  <a:pt x="906308" y="0"/>
                </a:lnTo>
                <a:close/>
              </a:path>
            </a:pathLst>
          </a:custGeom>
          <a:pattFill prst="pct5">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77969780-4F29-4F90-98F2-46266E413B8F}"/>
                  </a:ext>
                </a:extLst>
              </p:cNvPr>
              <p:cNvSpPr txBox="1"/>
              <p:nvPr/>
            </p:nvSpPr>
            <p:spPr>
              <a:xfrm>
                <a:off x="3252998" y="1399922"/>
                <a:ext cx="695913"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Γ</m:t>
                          </m:r>
                        </m:e>
                        <m:sub>
                          <m:r>
                            <a:rPr lang="en-US" b="0" i="1" smtClean="0">
                              <a:latin typeface="Cambria Math" panose="02040503050406030204" pitchFamily="18" charset="0"/>
                            </a:rPr>
                            <m:t>𝐿</m:t>
                          </m:r>
                        </m:sub>
                      </m:sSub>
                    </m:oMath>
                  </m:oMathPara>
                </a14:m>
                <a:endParaRPr lang="en-US" dirty="0"/>
              </a:p>
            </p:txBody>
          </p:sp>
        </mc:Choice>
        <mc:Fallback xmlns="">
          <p:sp>
            <p:nvSpPr>
              <p:cNvPr id="10" name="TextBox 9">
                <a:extLst>
                  <a:ext uri="{FF2B5EF4-FFF2-40B4-BE49-F238E27FC236}">
                    <a16:creationId xmlns:a16="http://schemas.microsoft.com/office/drawing/2014/main" id="{77969780-4F29-4F90-98F2-46266E413B8F}"/>
                  </a:ext>
                </a:extLst>
              </p:cNvPr>
              <p:cNvSpPr txBox="1">
                <a:spLocks noRot="1" noChangeAspect="1" noMove="1" noResize="1" noEditPoints="1" noAdjustHandles="1" noChangeArrowheads="1" noChangeShapeType="1" noTextEdit="1"/>
              </p:cNvSpPr>
              <p:nvPr/>
            </p:nvSpPr>
            <p:spPr>
              <a:xfrm>
                <a:off x="3252998" y="1399922"/>
                <a:ext cx="695913" cy="369332"/>
              </a:xfrm>
              <a:prstGeom prst="rect">
                <a:avLst/>
              </a:prstGeom>
              <a:blipFill>
                <a:blip r:embed="rId4"/>
                <a:stretch>
                  <a:fillRect b="-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0D1F440A-4D48-4774-861B-9D1137F52657}"/>
                  </a:ext>
                </a:extLst>
              </p:cNvPr>
              <p:cNvSpPr txBox="1"/>
              <p:nvPr/>
            </p:nvSpPr>
            <p:spPr>
              <a:xfrm>
                <a:off x="4937203" y="1400948"/>
                <a:ext cx="695913"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Γ</m:t>
                          </m:r>
                        </m:e>
                        <m:sub>
                          <m:r>
                            <a:rPr lang="en-US" b="0" i="1" smtClean="0">
                              <a:latin typeface="Cambria Math" panose="02040503050406030204" pitchFamily="18" charset="0"/>
                            </a:rPr>
                            <m:t>𝑅</m:t>
                          </m:r>
                        </m:sub>
                      </m:sSub>
                    </m:oMath>
                  </m:oMathPara>
                </a14:m>
                <a:endParaRPr lang="en-US" dirty="0"/>
              </a:p>
            </p:txBody>
          </p:sp>
        </mc:Choice>
        <mc:Fallback xmlns="">
          <p:sp>
            <p:nvSpPr>
              <p:cNvPr id="11" name="TextBox 10">
                <a:extLst>
                  <a:ext uri="{FF2B5EF4-FFF2-40B4-BE49-F238E27FC236}">
                    <a16:creationId xmlns:a16="http://schemas.microsoft.com/office/drawing/2014/main" id="{0D1F440A-4D48-4774-861B-9D1137F52657}"/>
                  </a:ext>
                </a:extLst>
              </p:cNvPr>
              <p:cNvSpPr txBox="1">
                <a:spLocks noRot="1" noChangeAspect="1" noMove="1" noResize="1" noEditPoints="1" noAdjustHandles="1" noChangeArrowheads="1" noChangeShapeType="1" noTextEdit="1"/>
              </p:cNvSpPr>
              <p:nvPr/>
            </p:nvSpPr>
            <p:spPr>
              <a:xfrm>
                <a:off x="4937203" y="1400948"/>
                <a:ext cx="695913" cy="369332"/>
              </a:xfrm>
              <a:prstGeom prst="rect">
                <a:avLst/>
              </a:prstGeom>
              <a:blipFill>
                <a:blip r:embed="rId5"/>
                <a:stretch>
                  <a:fillRect b="-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3E9FAAE-7A86-4B47-A5D6-07CC9FCEADA2}"/>
                  </a:ext>
                </a:extLst>
              </p:cNvPr>
              <p:cNvSpPr txBox="1"/>
              <p:nvPr/>
            </p:nvSpPr>
            <p:spPr>
              <a:xfrm>
                <a:off x="1367554" y="2678464"/>
                <a:ext cx="1157161" cy="646331"/>
              </a:xfrm>
              <a:prstGeom prst="rect">
                <a:avLst/>
              </a:prstGeom>
              <a:noFill/>
            </p:spPr>
            <p:txBody>
              <a:bodyPr wrap="square" rtlCol="0">
                <a:spAutoFit/>
              </a:bodyPr>
              <a:lstStyle/>
              <a:p>
                <a:r>
                  <a:rPr lang="en-US" b="0" dirty="0"/>
                  <a:t>Left lead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𝜇</m:t>
                        </m:r>
                      </m:e>
                      <m:sub>
                        <m:r>
                          <a:rPr lang="en-US" b="0" i="1" smtClean="0">
                            <a:latin typeface="Cambria Math" panose="02040503050406030204" pitchFamily="18" charset="0"/>
                          </a:rPr>
                          <m:t>𝐿</m:t>
                        </m:r>
                      </m:sub>
                    </m:sSub>
                  </m:oMath>
                </a14:m>
                <a:endParaRPr lang="en-US" dirty="0"/>
              </a:p>
            </p:txBody>
          </p:sp>
        </mc:Choice>
        <mc:Fallback xmlns="">
          <p:sp>
            <p:nvSpPr>
              <p:cNvPr id="12" name="TextBox 11">
                <a:extLst>
                  <a:ext uri="{FF2B5EF4-FFF2-40B4-BE49-F238E27FC236}">
                    <a16:creationId xmlns:a16="http://schemas.microsoft.com/office/drawing/2014/main" id="{D3E9FAAE-7A86-4B47-A5D6-07CC9FCEADA2}"/>
                  </a:ext>
                </a:extLst>
              </p:cNvPr>
              <p:cNvSpPr txBox="1">
                <a:spLocks noRot="1" noChangeAspect="1" noMove="1" noResize="1" noEditPoints="1" noAdjustHandles="1" noChangeArrowheads="1" noChangeShapeType="1" noTextEdit="1"/>
              </p:cNvSpPr>
              <p:nvPr/>
            </p:nvSpPr>
            <p:spPr>
              <a:xfrm>
                <a:off x="1367554" y="2678464"/>
                <a:ext cx="1157161" cy="646331"/>
              </a:xfrm>
              <a:prstGeom prst="rect">
                <a:avLst/>
              </a:prstGeom>
              <a:blipFill>
                <a:blip r:embed="rId6"/>
                <a:stretch>
                  <a:fillRect l="-4211" t="-4717" b="-283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1043CFB4-BF26-4DE6-B49A-99C5F7BB4437}"/>
                  </a:ext>
                </a:extLst>
              </p:cNvPr>
              <p:cNvSpPr txBox="1"/>
              <p:nvPr/>
            </p:nvSpPr>
            <p:spPr>
              <a:xfrm>
                <a:off x="6067658" y="2733760"/>
                <a:ext cx="1157161" cy="646331"/>
              </a:xfrm>
              <a:prstGeom prst="rect">
                <a:avLst/>
              </a:prstGeom>
              <a:noFill/>
            </p:spPr>
            <p:txBody>
              <a:bodyPr wrap="square" rtlCol="0">
                <a:spAutoFit/>
              </a:bodyPr>
              <a:lstStyle/>
              <a:p>
                <a:r>
                  <a:rPr lang="en-US" dirty="0"/>
                  <a:t>Right</a:t>
                </a:r>
                <a:r>
                  <a:rPr lang="en-US" b="0" dirty="0"/>
                  <a:t> lead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𝜇</m:t>
                        </m:r>
                      </m:e>
                      <m:sub>
                        <m:r>
                          <a:rPr lang="en-US" b="0" i="1" smtClean="0">
                            <a:latin typeface="Cambria Math" panose="02040503050406030204" pitchFamily="18" charset="0"/>
                          </a:rPr>
                          <m:t>𝑅</m:t>
                        </m:r>
                      </m:sub>
                    </m:sSub>
                  </m:oMath>
                </a14:m>
                <a:endParaRPr lang="en-US" dirty="0"/>
              </a:p>
            </p:txBody>
          </p:sp>
        </mc:Choice>
        <mc:Fallback xmlns="">
          <p:sp>
            <p:nvSpPr>
              <p:cNvPr id="13" name="TextBox 12">
                <a:extLst>
                  <a:ext uri="{FF2B5EF4-FFF2-40B4-BE49-F238E27FC236}">
                    <a16:creationId xmlns:a16="http://schemas.microsoft.com/office/drawing/2014/main" id="{1043CFB4-BF26-4DE6-B49A-99C5F7BB4437}"/>
                  </a:ext>
                </a:extLst>
              </p:cNvPr>
              <p:cNvSpPr txBox="1">
                <a:spLocks noRot="1" noChangeAspect="1" noMove="1" noResize="1" noEditPoints="1" noAdjustHandles="1" noChangeArrowheads="1" noChangeShapeType="1" noTextEdit="1"/>
              </p:cNvSpPr>
              <p:nvPr/>
            </p:nvSpPr>
            <p:spPr>
              <a:xfrm>
                <a:off x="6067658" y="2733760"/>
                <a:ext cx="1157161" cy="646331"/>
              </a:xfrm>
              <a:prstGeom prst="rect">
                <a:avLst/>
              </a:prstGeom>
              <a:blipFill>
                <a:blip r:embed="rId7"/>
                <a:stretch>
                  <a:fillRect l="-4211" t="-4717" r="-7368" b="-2830"/>
                </a:stretch>
              </a:blipFill>
            </p:spPr>
            <p:txBody>
              <a:bodyPr/>
              <a:lstStyle/>
              <a:p>
                <a:r>
                  <a:rPr lang="en-US">
                    <a:noFill/>
                  </a:rPr>
                  <a:t> </a:t>
                </a:r>
              </a:p>
            </p:txBody>
          </p:sp>
        </mc:Fallback>
      </mc:AlternateContent>
      <p:graphicFrame>
        <p:nvGraphicFramePr>
          <p:cNvPr id="15" name="Object 14">
            <a:extLst>
              <a:ext uri="{FF2B5EF4-FFF2-40B4-BE49-F238E27FC236}">
                <a16:creationId xmlns:a16="http://schemas.microsoft.com/office/drawing/2014/main" id="{2F65A42D-2AD2-40FE-B307-B999C02A811D}"/>
              </a:ext>
            </a:extLst>
          </p:cNvPr>
          <p:cNvGraphicFramePr>
            <a:graphicFrameLocks noChangeAspect="1"/>
          </p:cNvGraphicFramePr>
          <p:nvPr>
            <p:extLst>
              <p:ext uri="{D42A27DB-BD31-4B8C-83A1-F6EECF244321}">
                <p14:modId xmlns:p14="http://schemas.microsoft.com/office/powerpoint/2010/main" val="4181342717"/>
              </p:ext>
            </p:extLst>
          </p:nvPr>
        </p:nvGraphicFramePr>
        <p:xfrm>
          <a:off x="1849438" y="4551363"/>
          <a:ext cx="5870575" cy="1982787"/>
        </p:xfrm>
        <a:graphic>
          <a:graphicData uri="http://schemas.openxmlformats.org/presentationml/2006/ole">
            <mc:AlternateContent xmlns:mc="http://schemas.openxmlformats.org/markup-compatibility/2006">
              <mc:Choice xmlns:v="urn:schemas-microsoft-com:vml" Requires="v">
                <p:oleObj spid="_x0000_s3101" name="Equation" r:id="rId8" imgW="2933640" imgH="990360" progId="Equation.DSMT4">
                  <p:embed/>
                </p:oleObj>
              </mc:Choice>
              <mc:Fallback>
                <p:oleObj name="Equation" r:id="rId8" imgW="2933640" imgH="990360" progId="Equation.DSMT4">
                  <p:embed/>
                  <p:pic>
                    <p:nvPicPr>
                      <p:cNvPr id="0" name=""/>
                      <p:cNvPicPr/>
                      <p:nvPr/>
                    </p:nvPicPr>
                    <p:blipFill>
                      <a:blip r:embed="rId9"/>
                      <a:stretch>
                        <a:fillRect/>
                      </a:stretch>
                    </p:blipFill>
                    <p:spPr>
                      <a:xfrm>
                        <a:off x="1849438" y="4551363"/>
                        <a:ext cx="5870575" cy="1982787"/>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59246837"/>
              </p:ext>
            </p:extLst>
          </p:nvPr>
        </p:nvGraphicFramePr>
        <p:xfrm>
          <a:off x="4359163" y="2678057"/>
          <a:ext cx="291665" cy="281442"/>
        </p:xfrm>
        <a:graphic>
          <a:graphicData uri="http://schemas.openxmlformats.org/presentationml/2006/ole">
            <mc:AlternateContent xmlns:mc="http://schemas.openxmlformats.org/markup-compatibility/2006">
              <mc:Choice xmlns:v="urn:schemas-microsoft-com:vml" Requires="v">
                <p:oleObj spid="_x0000_s3102" name="Equation" r:id="rId10" imgW="126720" imgH="139680" progId="Equation.DSMT4">
                  <p:embed/>
                </p:oleObj>
              </mc:Choice>
              <mc:Fallback>
                <p:oleObj name="Equation" r:id="rId10" imgW="126720" imgH="139680" progId="Equation.DSMT4">
                  <p:embed/>
                  <p:pic>
                    <p:nvPicPr>
                      <p:cNvPr id="0" name=""/>
                      <p:cNvPicPr/>
                      <p:nvPr/>
                    </p:nvPicPr>
                    <p:blipFill>
                      <a:blip r:embed="rId11"/>
                      <a:stretch>
                        <a:fillRect/>
                      </a:stretch>
                    </p:blipFill>
                    <p:spPr>
                      <a:xfrm>
                        <a:off x="4359163" y="2678057"/>
                        <a:ext cx="291665" cy="281442"/>
                      </a:xfrm>
                      <a:prstGeom prst="rect">
                        <a:avLst/>
                      </a:prstGeom>
                    </p:spPr>
                  </p:pic>
                </p:oleObj>
              </mc:Fallback>
            </mc:AlternateContent>
          </a:graphicData>
        </a:graphic>
      </p:graphicFrame>
    </p:spTree>
    <p:extLst>
      <p:ext uri="{BB962C8B-B14F-4D97-AF65-F5344CB8AC3E}">
        <p14:creationId xmlns:p14="http://schemas.microsoft.com/office/powerpoint/2010/main" val="2968735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0CCC8-AA35-46A9-8F50-A71EEE13C5E0}"/>
              </a:ext>
            </a:extLst>
          </p:cNvPr>
          <p:cNvSpPr>
            <a:spLocks noGrp="1"/>
          </p:cNvSpPr>
          <p:nvPr>
            <p:ph type="title"/>
          </p:nvPr>
        </p:nvSpPr>
        <p:spPr/>
        <p:txBody>
          <a:bodyPr/>
          <a:lstStyle/>
          <a:p>
            <a:r>
              <a:rPr lang="en-US" dirty="0"/>
              <a:t>Multiple-leads, </a:t>
            </a:r>
            <a:r>
              <a:rPr lang="en-US" dirty="0" err="1"/>
              <a:t>Landauer-Büttiker</a:t>
            </a:r>
            <a:r>
              <a:rPr lang="en-US" dirty="0"/>
              <a:t>/Caroli formulas</a:t>
            </a:r>
          </a:p>
        </p:txBody>
      </p:sp>
      <p:graphicFrame>
        <p:nvGraphicFramePr>
          <p:cNvPr id="4" name="Object 3">
            <a:extLst>
              <a:ext uri="{FF2B5EF4-FFF2-40B4-BE49-F238E27FC236}">
                <a16:creationId xmlns:a16="http://schemas.microsoft.com/office/drawing/2014/main" id="{DFFF61E1-3D38-4406-946A-038744C6316E}"/>
              </a:ext>
            </a:extLst>
          </p:cNvPr>
          <p:cNvGraphicFramePr>
            <a:graphicFrameLocks noChangeAspect="1"/>
          </p:cNvGraphicFramePr>
          <p:nvPr>
            <p:extLst>
              <p:ext uri="{D42A27DB-BD31-4B8C-83A1-F6EECF244321}">
                <p14:modId xmlns:p14="http://schemas.microsoft.com/office/powerpoint/2010/main" val="3625486125"/>
              </p:ext>
            </p:extLst>
          </p:nvPr>
        </p:nvGraphicFramePr>
        <p:xfrm>
          <a:off x="1030923" y="4610100"/>
          <a:ext cx="6584375" cy="1724660"/>
        </p:xfrm>
        <a:graphic>
          <a:graphicData uri="http://schemas.openxmlformats.org/presentationml/2006/ole">
            <mc:AlternateContent xmlns:mc="http://schemas.openxmlformats.org/markup-compatibility/2006">
              <mc:Choice xmlns:v="urn:schemas-microsoft-com:vml" Requires="v">
                <p:oleObj spid="_x0000_s4125" name="Equation" r:id="rId4" imgW="3924000" imgH="1028520" progId="Equation.DSMT4">
                  <p:embed/>
                </p:oleObj>
              </mc:Choice>
              <mc:Fallback>
                <p:oleObj name="Equation" r:id="rId4" imgW="3924000" imgH="1028520" progId="Equation.DSMT4">
                  <p:embed/>
                  <p:pic>
                    <p:nvPicPr>
                      <p:cNvPr id="4" name="Object 3">
                        <a:extLst>
                          <a:ext uri="{FF2B5EF4-FFF2-40B4-BE49-F238E27FC236}">
                            <a16:creationId xmlns:a16="http://schemas.microsoft.com/office/drawing/2014/main" id="{DFFF61E1-3D38-4406-946A-038744C6316E}"/>
                          </a:ext>
                        </a:extLst>
                      </p:cNvPr>
                      <p:cNvPicPr/>
                      <p:nvPr/>
                    </p:nvPicPr>
                    <p:blipFill>
                      <a:blip r:embed="rId5"/>
                      <a:stretch>
                        <a:fillRect/>
                      </a:stretch>
                    </p:blipFill>
                    <p:spPr>
                      <a:xfrm>
                        <a:off x="1030923" y="4610100"/>
                        <a:ext cx="6584375" cy="1724660"/>
                      </a:xfrm>
                      <a:prstGeom prst="rect">
                        <a:avLst/>
                      </a:prstGeom>
                    </p:spPr>
                  </p:pic>
                </p:oleObj>
              </mc:Fallback>
            </mc:AlternateContent>
          </a:graphicData>
        </a:graphic>
      </p:graphicFrame>
      <p:sp>
        <p:nvSpPr>
          <p:cNvPr id="5" name="Freeform: Shape 4">
            <a:extLst>
              <a:ext uri="{FF2B5EF4-FFF2-40B4-BE49-F238E27FC236}">
                <a16:creationId xmlns:a16="http://schemas.microsoft.com/office/drawing/2014/main" id="{199220EB-9287-4FE5-917C-F33EFDF461C7}"/>
              </a:ext>
            </a:extLst>
          </p:cNvPr>
          <p:cNvSpPr/>
          <p:nvPr/>
        </p:nvSpPr>
        <p:spPr>
          <a:xfrm>
            <a:off x="3365500" y="2857500"/>
            <a:ext cx="1403350" cy="1244600"/>
          </a:xfrm>
          <a:custGeom>
            <a:avLst/>
            <a:gdLst>
              <a:gd name="connsiteX0" fmla="*/ 539750 w 1403350"/>
              <a:gd name="connsiteY0" fmla="*/ 88900 h 1244600"/>
              <a:gd name="connsiteX1" fmla="*/ 749300 w 1403350"/>
              <a:gd name="connsiteY1" fmla="*/ 0 h 1244600"/>
              <a:gd name="connsiteX2" fmla="*/ 952500 w 1403350"/>
              <a:gd name="connsiteY2" fmla="*/ 82550 h 1244600"/>
              <a:gd name="connsiteX3" fmla="*/ 1155700 w 1403350"/>
              <a:gd name="connsiteY3" fmla="*/ 38100 h 1244600"/>
              <a:gd name="connsiteX4" fmla="*/ 1403350 w 1403350"/>
              <a:gd name="connsiteY4" fmla="*/ 400050 h 1244600"/>
              <a:gd name="connsiteX5" fmla="*/ 1339850 w 1403350"/>
              <a:gd name="connsiteY5" fmla="*/ 819150 h 1244600"/>
              <a:gd name="connsiteX6" fmla="*/ 1054100 w 1403350"/>
              <a:gd name="connsiteY6" fmla="*/ 1244600 h 1244600"/>
              <a:gd name="connsiteX7" fmla="*/ 25400 w 1403350"/>
              <a:gd name="connsiteY7" fmla="*/ 946150 h 1244600"/>
              <a:gd name="connsiteX8" fmla="*/ 0 w 1403350"/>
              <a:gd name="connsiteY8" fmla="*/ 431800 h 1244600"/>
              <a:gd name="connsiteX9" fmla="*/ 279400 w 1403350"/>
              <a:gd name="connsiteY9" fmla="*/ 374650 h 1244600"/>
              <a:gd name="connsiteX10" fmla="*/ 539750 w 1403350"/>
              <a:gd name="connsiteY10" fmla="*/ 88900 h 124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03350" h="1244600">
                <a:moveTo>
                  <a:pt x="539750" y="88900"/>
                </a:moveTo>
                <a:lnTo>
                  <a:pt x="749300" y="0"/>
                </a:lnTo>
                <a:lnTo>
                  <a:pt x="952500" y="82550"/>
                </a:lnTo>
                <a:lnTo>
                  <a:pt x="1155700" y="38100"/>
                </a:lnTo>
                <a:lnTo>
                  <a:pt x="1403350" y="400050"/>
                </a:lnTo>
                <a:lnTo>
                  <a:pt x="1339850" y="819150"/>
                </a:lnTo>
                <a:lnTo>
                  <a:pt x="1054100" y="1244600"/>
                </a:lnTo>
                <a:lnTo>
                  <a:pt x="25400" y="946150"/>
                </a:lnTo>
                <a:lnTo>
                  <a:pt x="0" y="431800"/>
                </a:lnTo>
                <a:lnTo>
                  <a:pt x="279400" y="374650"/>
                </a:lnTo>
                <a:lnTo>
                  <a:pt x="539750" y="88900"/>
                </a:lnTo>
                <a:close/>
              </a:path>
            </a:pathLst>
          </a:cu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5">
            <a:extLst>
              <a:ext uri="{FF2B5EF4-FFF2-40B4-BE49-F238E27FC236}">
                <a16:creationId xmlns:a16="http://schemas.microsoft.com/office/drawing/2014/main" id="{265C62E4-4C1E-4CBD-B9E5-FFE4E7DD1A54}"/>
              </a:ext>
            </a:extLst>
          </p:cNvPr>
          <p:cNvSpPr/>
          <p:nvPr/>
        </p:nvSpPr>
        <p:spPr>
          <a:xfrm>
            <a:off x="838200" y="2927350"/>
            <a:ext cx="2546350" cy="869950"/>
          </a:xfrm>
          <a:custGeom>
            <a:avLst/>
            <a:gdLst>
              <a:gd name="connsiteX0" fmla="*/ 577850 w 2546350"/>
              <a:gd name="connsiteY0" fmla="*/ 0 h 869950"/>
              <a:gd name="connsiteX1" fmla="*/ 2514600 w 2546350"/>
              <a:gd name="connsiteY1" fmla="*/ 368300 h 869950"/>
              <a:gd name="connsiteX2" fmla="*/ 2546350 w 2546350"/>
              <a:gd name="connsiteY2" fmla="*/ 869950 h 869950"/>
              <a:gd name="connsiteX3" fmla="*/ 1466850 w 2546350"/>
              <a:gd name="connsiteY3" fmla="*/ 838200 h 869950"/>
              <a:gd name="connsiteX4" fmla="*/ 336550 w 2546350"/>
              <a:gd name="connsiteY4" fmla="*/ 838200 h 869950"/>
              <a:gd name="connsiteX5" fmla="*/ 0 w 2546350"/>
              <a:gd name="connsiteY5" fmla="*/ 590550 h 869950"/>
              <a:gd name="connsiteX6" fmla="*/ 69850 w 2546350"/>
              <a:gd name="connsiteY6" fmla="*/ 19050 h 869950"/>
              <a:gd name="connsiteX7" fmla="*/ 577850 w 2546350"/>
              <a:gd name="connsiteY7" fmla="*/ 0 h 869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46350" h="869950">
                <a:moveTo>
                  <a:pt x="577850" y="0"/>
                </a:moveTo>
                <a:lnTo>
                  <a:pt x="2514600" y="368300"/>
                </a:lnTo>
                <a:lnTo>
                  <a:pt x="2546350" y="869950"/>
                </a:lnTo>
                <a:lnTo>
                  <a:pt x="1466850" y="838200"/>
                </a:lnTo>
                <a:lnTo>
                  <a:pt x="336550" y="838200"/>
                </a:lnTo>
                <a:lnTo>
                  <a:pt x="0" y="590550"/>
                </a:lnTo>
                <a:lnTo>
                  <a:pt x="69850" y="19050"/>
                </a:lnTo>
                <a:lnTo>
                  <a:pt x="577850" y="0"/>
                </a:lnTo>
                <a:close/>
              </a:path>
            </a:pathLst>
          </a:custGeom>
          <a:pattFill prst="pct10">
            <a:fgClr>
              <a:schemeClr val="accent1"/>
            </a:fgClr>
            <a:bgClr>
              <a:schemeClr val="bg1"/>
            </a:bgClr>
          </a:patt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6">
            <a:extLst>
              <a:ext uri="{FF2B5EF4-FFF2-40B4-BE49-F238E27FC236}">
                <a16:creationId xmlns:a16="http://schemas.microsoft.com/office/drawing/2014/main" id="{462B3584-337A-435F-AD01-E01C6FAB8F64}"/>
              </a:ext>
            </a:extLst>
          </p:cNvPr>
          <p:cNvSpPr/>
          <p:nvPr/>
        </p:nvSpPr>
        <p:spPr>
          <a:xfrm>
            <a:off x="4121150" y="1860550"/>
            <a:ext cx="584200" cy="1079500"/>
          </a:xfrm>
          <a:custGeom>
            <a:avLst/>
            <a:gdLst>
              <a:gd name="connsiteX0" fmla="*/ 25400 w 584200"/>
              <a:gd name="connsiteY0" fmla="*/ 38100 h 1079500"/>
              <a:gd name="connsiteX1" fmla="*/ 0 w 584200"/>
              <a:gd name="connsiteY1" fmla="*/ 1009650 h 1079500"/>
              <a:gd name="connsiteX2" fmla="*/ 209550 w 584200"/>
              <a:gd name="connsiteY2" fmla="*/ 1079500 h 1079500"/>
              <a:gd name="connsiteX3" fmla="*/ 393700 w 584200"/>
              <a:gd name="connsiteY3" fmla="*/ 1016000 h 1079500"/>
              <a:gd name="connsiteX4" fmla="*/ 584200 w 584200"/>
              <a:gd name="connsiteY4" fmla="*/ 0 h 1079500"/>
              <a:gd name="connsiteX5" fmla="*/ 25400 w 584200"/>
              <a:gd name="connsiteY5" fmla="*/ 38100 h 107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4200" h="1079500">
                <a:moveTo>
                  <a:pt x="25400" y="38100"/>
                </a:moveTo>
                <a:lnTo>
                  <a:pt x="0" y="1009650"/>
                </a:lnTo>
                <a:lnTo>
                  <a:pt x="209550" y="1079500"/>
                </a:lnTo>
                <a:lnTo>
                  <a:pt x="393700" y="1016000"/>
                </a:lnTo>
                <a:lnTo>
                  <a:pt x="584200" y="0"/>
                </a:lnTo>
                <a:lnTo>
                  <a:pt x="25400" y="38100"/>
                </a:lnTo>
                <a:close/>
              </a:path>
            </a:pathLst>
          </a:custGeom>
          <a:pattFill prst="pct5">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Shape 7">
            <a:extLst>
              <a:ext uri="{FF2B5EF4-FFF2-40B4-BE49-F238E27FC236}">
                <a16:creationId xmlns:a16="http://schemas.microsoft.com/office/drawing/2014/main" id="{A7A8C9D1-CDAE-4044-A44C-C71150807164}"/>
              </a:ext>
            </a:extLst>
          </p:cNvPr>
          <p:cNvSpPr/>
          <p:nvPr/>
        </p:nvSpPr>
        <p:spPr>
          <a:xfrm>
            <a:off x="4419600" y="3562350"/>
            <a:ext cx="4019550" cy="876300"/>
          </a:xfrm>
          <a:custGeom>
            <a:avLst/>
            <a:gdLst>
              <a:gd name="connsiteX0" fmla="*/ 3581400 w 4019550"/>
              <a:gd name="connsiteY0" fmla="*/ 6350 h 876300"/>
              <a:gd name="connsiteX1" fmla="*/ 1752600 w 4019550"/>
              <a:gd name="connsiteY1" fmla="*/ 0 h 876300"/>
              <a:gd name="connsiteX2" fmla="*/ 285750 w 4019550"/>
              <a:gd name="connsiteY2" fmla="*/ 107950 h 876300"/>
              <a:gd name="connsiteX3" fmla="*/ 0 w 4019550"/>
              <a:gd name="connsiteY3" fmla="*/ 552450 h 876300"/>
              <a:gd name="connsiteX4" fmla="*/ 863600 w 4019550"/>
              <a:gd name="connsiteY4" fmla="*/ 711200 h 876300"/>
              <a:gd name="connsiteX5" fmla="*/ 4019550 w 4019550"/>
              <a:gd name="connsiteY5" fmla="*/ 876300 h 876300"/>
              <a:gd name="connsiteX6" fmla="*/ 3581400 w 4019550"/>
              <a:gd name="connsiteY6" fmla="*/ 6350 h 876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19550" h="876300">
                <a:moveTo>
                  <a:pt x="3581400" y="6350"/>
                </a:moveTo>
                <a:lnTo>
                  <a:pt x="1752600" y="0"/>
                </a:lnTo>
                <a:lnTo>
                  <a:pt x="285750" y="107950"/>
                </a:lnTo>
                <a:lnTo>
                  <a:pt x="0" y="552450"/>
                </a:lnTo>
                <a:lnTo>
                  <a:pt x="863600" y="711200"/>
                </a:lnTo>
                <a:lnTo>
                  <a:pt x="4019550" y="876300"/>
                </a:lnTo>
                <a:lnTo>
                  <a:pt x="3581400" y="6350"/>
                </a:lnTo>
                <a:close/>
              </a:path>
            </a:pathLst>
          </a:custGeom>
          <a:pattFill prst="ltVert">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E522EBD-A770-4EBE-921E-EAFC4397F147}"/>
              </a:ext>
            </a:extLst>
          </p:cNvPr>
          <p:cNvSpPr txBox="1"/>
          <p:nvPr/>
        </p:nvSpPr>
        <p:spPr>
          <a:xfrm>
            <a:off x="1238250" y="3225800"/>
            <a:ext cx="800100" cy="369332"/>
          </a:xfrm>
          <a:prstGeom prst="rect">
            <a:avLst/>
          </a:prstGeom>
          <a:noFill/>
        </p:spPr>
        <p:txBody>
          <a:bodyPr wrap="square" rtlCol="0">
            <a:spAutoFit/>
          </a:bodyPr>
          <a:lstStyle/>
          <a:p>
            <a:r>
              <a:rPr lang="en-US" dirty="0"/>
              <a:t>lead </a:t>
            </a:r>
            <a:r>
              <a:rPr lang="en-US" dirty="0">
                <a:sym typeface="Symbol" panose="05050102010706020507" pitchFamily="18" charset="2"/>
              </a:rPr>
              <a:t></a:t>
            </a:r>
            <a:endParaRPr lang="en-US" dirty="0"/>
          </a:p>
        </p:txBody>
      </p:sp>
      <p:sp>
        <p:nvSpPr>
          <p:cNvPr id="10" name="TextBox 9">
            <a:extLst>
              <a:ext uri="{FF2B5EF4-FFF2-40B4-BE49-F238E27FC236}">
                <a16:creationId xmlns:a16="http://schemas.microsoft.com/office/drawing/2014/main" id="{93EEE67B-6E10-4D6C-93F0-7995ACAB297F}"/>
              </a:ext>
            </a:extLst>
          </p:cNvPr>
          <p:cNvSpPr txBox="1"/>
          <p:nvPr/>
        </p:nvSpPr>
        <p:spPr>
          <a:xfrm>
            <a:off x="5918200" y="3708400"/>
            <a:ext cx="800100" cy="369332"/>
          </a:xfrm>
          <a:prstGeom prst="rect">
            <a:avLst/>
          </a:prstGeom>
          <a:noFill/>
        </p:spPr>
        <p:txBody>
          <a:bodyPr wrap="square" rtlCol="0">
            <a:spAutoFit/>
          </a:bodyPr>
          <a:lstStyle/>
          <a:p>
            <a:r>
              <a:rPr lang="en-US" dirty="0"/>
              <a:t>lead </a:t>
            </a:r>
            <a:r>
              <a:rPr lang="en-US" dirty="0">
                <a:sym typeface="Symbol" panose="05050102010706020507" pitchFamily="18" charset="2"/>
              </a:rPr>
              <a:t></a:t>
            </a:r>
            <a:endParaRPr lang="en-US" dirty="0"/>
          </a:p>
        </p:txBody>
      </p:sp>
      <p:sp>
        <p:nvSpPr>
          <p:cNvPr id="11" name="TextBox 10">
            <a:extLst>
              <a:ext uri="{FF2B5EF4-FFF2-40B4-BE49-F238E27FC236}">
                <a16:creationId xmlns:a16="http://schemas.microsoft.com/office/drawing/2014/main" id="{D1103ECA-F181-4B9A-8AE3-368F8CC37D32}"/>
              </a:ext>
            </a:extLst>
          </p:cNvPr>
          <p:cNvSpPr txBox="1"/>
          <p:nvPr/>
        </p:nvSpPr>
        <p:spPr>
          <a:xfrm>
            <a:off x="4127500" y="1860550"/>
            <a:ext cx="1111250" cy="369332"/>
          </a:xfrm>
          <a:prstGeom prst="rect">
            <a:avLst/>
          </a:prstGeom>
          <a:noFill/>
        </p:spPr>
        <p:txBody>
          <a:bodyPr wrap="square" rtlCol="0">
            <a:spAutoFit/>
          </a:bodyPr>
          <a:lstStyle/>
          <a:p>
            <a:r>
              <a:rPr lang="en-US" dirty="0"/>
              <a:t>lead </a:t>
            </a:r>
            <a:r>
              <a:rPr lang="en-US" dirty="0">
                <a:sym typeface="Symbol" panose="05050102010706020507" pitchFamily="18" charset="2"/>
              </a:rPr>
              <a:t> …</a:t>
            </a:r>
            <a:endParaRPr lang="en-US" dirty="0"/>
          </a:p>
        </p:txBody>
      </p:sp>
      <p:sp>
        <p:nvSpPr>
          <p:cNvPr id="12" name="TextBox 11">
            <a:extLst>
              <a:ext uri="{FF2B5EF4-FFF2-40B4-BE49-F238E27FC236}">
                <a16:creationId xmlns:a16="http://schemas.microsoft.com/office/drawing/2014/main" id="{95DE9F5B-4DE4-40E7-8805-8E31245D26C6}"/>
              </a:ext>
            </a:extLst>
          </p:cNvPr>
          <p:cNvSpPr txBox="1"/>
          <p:nvPr/>
        </p:nvSpPr>
        <p:spPr>
          <a:xfrm>
            <a:off x="3638550" y="3149600"/>
            <a:ext cx="1130300" cy="646331"/>
          </a:xfrm>
          <a:prstGeom prst="rect">
            <a:avLst/>
          </a:prstGeom>
          <a:noFill/>
        </p:spPr>
        <p:txBody>
          <a:bodyPr wrap="square" rtlCol="0">
            <a:spAutoFit/>
          </a:bodyPr>
          <a:lstStyle/>
          <a:p>
            <a:r>
              <a:rPr lang="en-US" dirty="0"/>
              <a:t>Scattering region</a:t>
            </a: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50453904-BA24-4005-80B4-65810528FEB2}"/>
                  </a:ext>
                </a:extLst>
              </p:cNvPr>
              <p:cNvSpPr txBox="1"/>
              <p:nvPr/>
            </p:nvSpPr>
            <p:spPr>
              <a:xfrm>
                <a:off x="2686050" y="3314700"/>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𝛼</m:t>
                          </m:r>
                        </m:sub>
                      </m:sSub>
                    </m:oMath>
                  </m:oMathPara>
                </a14:m>
                <a:endParaRPr lang="en-US" dirty="0"/>
              </a:p>
            </p:txBody>
          </p:sp>
        </mc:Choice>
        <mc:Fallback xmlns="">
          <p:sp>
            <p:nvSpPr>
              <p:cNvPr id="13" name="TextBox 12">
                <a:extLst>
                  <a:ext uri="{FF2B5EF4-FFF2-40B4-BE49-F238E27FC236}">
                    <a16:creationId xmlns:a16="http://schemas.microsoft.com/office/drawing/2014/main" id="{50453904-BA24-4005-80B4-65810528FEB2}"/>
                  </a:ext>
                </a:extLst>
              </p:cNvPr>
              <p:cNvSpPr txBox="1">
                <a:spLocks noRot="1" noChangeAspect="1" noMove="1" noResize="1" noEditPoints="1" noAdjustHandles="1" noChangeArrowheads="1" noChangeShapeType="1" noTextEdit="1"/>
              </p:cNvSpPr>
              <p:nvPr/>
            </p:nvSpPr>
            <p:spPr>
              <a:xfrm>
                <a:off x="2686050" y="3314700"/>
                <a:ext cx="533400" cy="369332"/>
              </a:xfrm>
              <a:prstGeom prst="rect">
                <a:avLst/>
              </a:prstGeom>
              <a:blipFill>
                <a:blip r:embed="rId6"/>
                <a:stretch>
                  <a:fillRect/>
                </a:stretch>
              </a:blipFill>
            </p:spPr>
            <p:txBody>
              <a:bodyPr/>
              <a:lstStyle/>
              <a:p>
                <a:r>
                  <a:rPr lang="en-US">
                    <a:noFill/>
                  </a:rPr>
                  <a:t> </a:t>
                </a:r>
              </a:p>
            </p:txBody>
          </p:sp>
        </mc:Fallback>
      </mc:AlternateContent>
      <p:sp>
        <p:nvSpPr>
          <p:cNvPr id="15" name="Arrow: Right 14">
            <a:extLst>
              <a:ext uri="{FF2B5EF4-FFF2-40B4-BE49-F238E27FC236}">
                <a16:creationId xmlns:a16="http://schemas.microsoft.com/office/drawing/2014/main" id="{BE3BEF4D-44FF-4A7D-8F18-B53EFC8CB8F6}"/>
              </a:ext>
            </a:extLst>
          </p:cNvPr>
          <p:cNvSpPr/>
          <p:nvPr/>
        </p:nvSpPr>
        <p:spPr>
          <a:xfrm>
            <a:off x="3143250" y="3435350"/>
            <a:ext cx="495300" cy="197882"/>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4146184478"/>
              </p:ext>
            </p:extLst>
          </p:nvPr>
        </p:nvGraphicFramePr>
        <p:xfrm>
          <a:off x="6426200" y="1942082"/>
          <a:ext cx="2194254" cy="694847"/>
        </p:xfrm>
        <a:graphic>
          <a:graphicData uri="http://schemas.openxmlformats.org/presentationml/2006/ole">
            <mc:AlternateContent xmlns:mc="http://schemas.openxmlformats.org/markup-compatibility/2006">
              <mc:Choice xmlns:v="urn:schemas-microsoft-com:vml" Requires="v">
                <p:oleObj spid="_x0000_s4126" name="Equation" r:id="rId7" imgW="1523880" imgH="482400" progId="Equation.DSMT4">
                  <p:embed/>
                </p:oleObj>
              </mc:Choice>
              <mc:Fallback>
                <p:oleObj name="Equation" r:id="rId7" imgW="1523880" imgH="482400" progId="Equation.DSMT4">
                  <p:embed/>
                  <p:pic>
                    <p:nvPicPr>
                      <p:cNvPr id="0" name=""/>
                      <p:cNvPicPr/>
                      <p:nvPr/>
                    </p:nvPicPr>
                    <p:blipFill>
                      <a:blip r:embed="rId8"/>
                      <a:stretch>
                        <a:fillRect/>
                      </a:stretch>
                    </p:blipFill>
                    <p:spPr>
                      <a:xfrm>
                        <a:off x="6426200" y="1942082"/>
                        <a:ext cx="2194254" cy="694847"/>
                      </a:xfrm>
                      <a:prstGeom prst="rect">
                        <a:avLst/>
                      </a:prstGeom>
                    </p:spPr>
                  </p:pic>
                </p:oleObj>
              </mc:Fallback>
            </mc:AlternateContent>
          </a:graphicData>
        </a:graphic>
      </p:graphicFrame>
    </p:spTree>
    <p:extLst>
      <p:ext uri="{BB962C8B-B14F-4D97-AF65-F5344CB8AC3E}">
        <p14:creationId xmlns:p14="http://schemas.microsoft.com/office/powerpoint/2010/main" val="2580417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666FB-BC9D-4941-913D-EF00100B3E96}"/>
              </a:ext>
            </a:extLst>
          </p:cNvPr>
          <p:cNvSpPr>
            <a:spLocks noGrp="1"/>
          </p:cNvSpPr>
          <p:nvPr>
            <p:ph type="title"/>
          </p:nvPr>
        </p:nvSpPr>
        <p:spPr>
          <a:xfrm>
            <a:off x="519468" y="236788"/>
            <a:ext cx="7886700" cy="1325563"/>
          </a:xfrm>
        </p:spPr>
        <p:txBody>
          <a:bodyPr/>
          <a:lstStyle/>
          <a:p>
            <a:r>
              <a:rPr lang="en-US" dirty="0"/>
              <a:t>Ballistic transport – model setup</a:t>
            </a:r>
          </a:p>
        </p:txBody>
      </p:sp>
      <p:graphicFrame>
        <p:nvGraphicFramePr>
          <p:cNvPr id="4" name="Object 3">
            <a:extLst>
              <a:ext uri="{FF2B5EF4-FFF2-40B4-BE49-F238E27FC236}">
                <a16:creationId xmlns:a16="http://schemas.microsoft.com/office/drawing/2014/main" id="{C7A1F61D-1D8C-443C-8AC0-09FF2E051370}"/>
              </a:ext>
            </a:extLst>
          </p:cNvPr>
          <p:cNvGraphicFramePr>
            <a:graphicFrameLocks noChangeAspect="1"/>
          </p:cNvGraphicFramePr>
          <p:nvPr>
            <p:extLst>
              <p:ext uri="{D42A27DB-BD31-4B8C-83A1-F6EECF244321}">
                <p14:modId xmlns:p14="http://schemas.microsoft.com/office/powerpoint/2010/main" val="4219838742"/>
              </p:ext>
            </p:extLst>
          </p:nvPr>
        </p:nvGraphicFramePr>
        <p:xfrm>
          <a:off x="898665" y="2793453"/>
          <a:ext cx="5562231" cy="3279798"/>
        </p:xfrm>
        <a:graphic>
          <a:graphicData uri="http://schemas.openxmlformats.org/presentationml/2006/ole">
            <mc:AlternateContent xmlns:mc="http://schemas.openxmlformats.org/markup-compatibility/2006">
              <mc:Choice xmlns:v="urn:schemas-microsoft-com:vml" Requires="v">
                <p:oleObj spid="_x0000_s5151" name="Equation" r:id="rId4" imgW="3682800" imgH="2171520" progId="Equation.DSMT4">
                  <p:embed/>
                </p:oleObj>
              </mc:Choice>
              <mc:Fallback>
                <p:oleObj name="Equation" r:id="rId4" imgW="3682800" imgH="2171520" progId="Equation.DSMT4">
                  <p:embed/>
                  <p:pic>
                    <p:nvPicPr>
                      <p:cNvPr id="0" name=""/>
                      <p:cNvPicPr/>
                      <p:nvPr/>
                    </p:nvPicPr>
                    <p:blipFill>
                      <a:blip r:embed="rId5"/>
                      <a:stretch>
                        <a:fillRect/>
                      </a:stretch>
                    </p:blipFill>
                    <p:spPr>
                      <a:xfrm>
                        <a:off x="898665" y="2793453"/>
                        <a:ext cx="5562231" cy="3279798"/>
                      </a:xfrm>
                      <a:prstGeom prst="rect">
                        <a:avLst/>
                      </a:prstGeom>
                    </p:spPr>
                  </p:pic>
                </p:oleObj>
              </mc:Fallback>
            </mc:AlternateContent>
          </a:graphicData>
        </a:graphic>
      </p:graphicFrame>
      <p:sp>
        <p:nvSpPr>
          <p:cNvPr id="5" name="Rectangle: Rounded Corners 4">
            <a:extLst>
              <a:ext uri="{FF2B5EF4-FFF2-40B4-BE49-F238E27FC236}">
                <a16:creationId xmlns:a16="http://schemas.microsoft.com/office/drawing/2014/main" id="{9B01F1B2-0FFE-4BB4-88E7-A9B67655D2A2}"/>
              </a:ext>
            </a:extLst>
          </p:cNvPr>
          <p:cNvSpPr/>
          <p:nvPr/>
        </p:nvSpPr>
        <p:spPr>
          <a:xfrm>
            <a:off x="5779827" y="2129048"/>
            <a:ext cx="921224" cy="764275"/>
          </a:xfrm>
          <a:prstGeom prst="roundRect">
            <a:avLst/>
          </a:prstGeom>
          <a:pattFill prst="lgGrid">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5">
            <a:extLst>
              <a:ext uri="{FF2B5EF4-FFF2-40B4-BE49-F238E27FC236}">
                <a16:creationId xmlns:a16="http://schemas.microsoft.com/office/drawing/2014/main" id="{4196A580-1226-495D-AA2D-292934997790}"/>
              </a:ext>
            </a:extLst>
          </p:cNvPr>
          <p:cNvSpPr/>
          <p:nvPr/>
        </p:nvSpPr>
        <p:spPr>
          <a:xfrm>
            <a:off x="4073739" y="2060809"/>
            <a:ext cx="1706091" cy="859809"/>
          </a:xfrm>
          <a:custGeom>
            <a:avLst/>
            <a:gdLst>
              <a:gd name="connsiteX0" fmla="*/ 0 w 1705970"/>
              <a:gd name="connsiteY0" fmla="*/ 0 h 846162"/>
              <a:gd name="connsiteX1" fmla="*/ 1221474 w 1705970"/>
              <a:gd name="connsiteY1" fmla="*/ 0 h 846162"/>
              <a:gd name="connsiteX2" fmla="*/ 1705970 w 1705970"/>
              <a:gd name="connsiteY2" fmla="*/ 457200 h 846162"/>
              <a:gd name="connsiteX3" fmla="*/ 1214650 w 1705970"/>
              <a:gd name="connsiteY3" fmla="*/ 846162 h 846162"/>
              <a:gd name="connsiteX4" fmla="*/ 34119 w 1705970"/>
              <a:gd name="connsiteY4" fmla="*/ 839338 h 846162"/>
              <a:gd name="connsiteX5" fmla="*/ 0 w 1705970"/>
              <a:gd name="connsiteY5" fmla="*/ 0 h 846162"/>
              <a:gd name="connsiteX0" fmla="*/ 117 w 1706087"/>
              <a:gd name="connsiteY0" fmla="*/ 0 h 859809"/>
              <a:gd name="connsiteX1" fmla="*/ 1221591 w 1706087"/>
              <a:gd name="connsiteY1" fmla="*/ 0 h 859809"/>
              <a:gd name="connsiteX2" fmla="*/ 1706087 w 1706087"/>
              <a:gd name="connsiteY2" fmla="*/ 457200 h 859809"/>
              <a:gd name="connsiteX3" fmla="*/ 1214767 w 1706087"/>
              <a:gd name="connsiteY3" fmla="*/ 846162 h 859809"/>
              <a:gd name="connsiteX4" fmla="*/ 117 w 1706087"/>
              <a:gd name="connsiteY4" fmla="*/ 859809 h 859809"/>
              <a:gd name="connsiteX5" fmla="*/ 117 w 1706087"/>
              <a:gd name="connsiteY5" fmla="*/ 0 h 859809"/>
              <a:gd name="connsiteX0" fmla="*/ 117 w 1706091"/>
              <a:gd name="connsiteY0" fmla="*/ 0 h 859809"/>
              <a:gd name="connsiteX1" fmla="*/ 1221591 w 1706091"/>
              <a:gd name="connsiteY1" fmla="*/ 0 h 859809"/>
              <a:gd name="connsiteX2" fmla="*/ 1706087 w 1706091"/>
              <a:gd name="connsiteY2" fmla="*/ 457200 h 859809"/>
              <a:gd name="connsiteX3" fmla="*/ 1214767 w 1706091"/>
              <a:gd name="connsiteY3" fmla="*/ 846162 h 859809"/>
              <a:gd name="connsiteX4" fmla="*/ 117 w 1706091"/>
              <a:gd name="connsiteY4" fmla="*/ 859809 h 859809"/>
              <a:gd name="connsiteX5" fmla="*/ 117 w 1706091"/>
              <a:gd name="connsiteY5" fmla="*/ 0 h 859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06091" h="859809">
                <a:moveTo>
                  <a:pt x="117" y="0"/>
                </a:moveTo>
                <a:lnTo>
                  <a:pt x="1221591" y="0"/>
                </a:lnTo>
                <a:cubicBezTo>
                  <a:pt x="1505919" y="76200"/>
                  <a:pt x="1707224" y="316173"/>
                  <a:pt x="1706087" y="457200"/>
                </a:cubicBezTo>
                <a:cubicBezTo>
                  <a:pt x="1704950" y="598227"/>
                  <a:pt x="1499095" y="779061"/>
                  <a:pt x="1214767" y="846162"/>
                </a:cubicBezTo>
                <a:lnTo>
                  <a:pt x="117" y="859809"/>
                </a:lnTo>
                <a:cubicBezTo>
                  <a:pt x="-2158" y="580030"/>
                  <a:pt x="29687" y="279779"/>
                  <a:pt x="117" y="0"/>
                </a:cubicBezTo>
                <a:close/>
              </a:path>
            </a:pathLst>
          </a:custGeom>
          <a:pattFill prst="diagBrick">
            <a:fgClr>
              <a:schemeClr val="accent1">
                <a:lumMod val="40000"/>
                <a:lumOff val="6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6">
            <a:extLst>
              <a:ext uri="{FF2B5EF4-FFF2-40B4-BE49-F238E27FC236}">
                <a16:creationId xmlns:a16="http://schemas.microsoft.com/office/drawing/2014/main" id="{36794C15-DAA6-4F59-AC57-40CC9FD1B847}"/>
              </a:ext>
            </a:extLst>
          </p:cNvPr>
          <p:cNvSpPr/>
          <p:nvPr/>
        </p:nvSpPr>
        <p:spPr>
          <a:xfrm>
            <a:off x="6706263" y="2013043"/>
            <a:ext cx="1885003" cy="866633"/>
          </a:xfrm>
          <a:custGeom>
            <a:avLst/>
            <a:gdLst>
              <a:gd name="connsiteX0" fmla="*/ 1808328 w 1876567"/>
              <a:gd name="connsiteY0" fmla="*/ 0 h 880281"/>
              <a:gd name="connsiteX1" fmla="*/ 859808 w 1876567"/>
              <a:gd name="connsiteY1" fmla="*/ 27295 h 880281"/>
              <a:gd name="connsiteX2" fmla="*/ 416256 w 1876567"/>
              <a:gd name="connsiteY2" fmla="*/ 54591 h 880281"/>
              <a:gd name="connsiteX3" fmla="*/ 102358 w 1876567"/>
              <a:gd name="connsiteY3" fmla="*/ 259307 h 880281"/>
              <a:gd name="connsiteX4" fmla="*/ 0 w 1876567"/>
              <a:gd name="connsiteY4" fmla="*/ 443552 h 880281"/>
              <a:gd name="connsiteX5" fmla="*/ 6823 w 1876567"/>
              <a:gd name="connsiteY5" fmla="*/ 627797 h 880281"/>
              <a:gd name="connsiteX6" fmla="*/ 47767 w 1876567"/>
              <a:gd name="connsiteY6" fmla="*/ 716507 h 880281"/>
              <a:gd name="connsiteX7" fmla="*/ 402608 w 1876567"/>
              <a:gd name="connsiteY7" fmla="*/ 798394 h 880281"/>
              <a:gd name="connsiteX8" fmla="*/ 805217 w 1876567"/>
              <a:gd name="connsiteY8" fmla="*/ 880281 h 880281"/>
              <a:gd name="connsiteX9" fmla="*/ 1876567 w 1876567"/>
              <a:gd name="connsiteY9" fmla="*/ 832513 h 880281"/>
              <a:gd name="connsiteX10" fmla="*/ 1808328 w 1876567"/>
              <a:gd name="connsiteY10" fmla="*/ 0 h 880281"/>
              <a:gd name="connsiteX0" fmla="*/ 1869743 w 1876567"/>
              <a:gd name="connsiteY0" fmla="*/ 0 h 866633"/>
              <a:gd name="connsiteX1" fmla="*/ 859808 w 1876567"/>
              <a:gd name="connsiteY1" fmla="*/ 13647 h 866633"/>
              <a:gd name="connsiteX2" fmla="*/ 416256 w 1876567"/>
              <a:gd name="connsiteY2" fmla="*/ 40943 h 866633"/>
              <a:gd name="connsiteX3" fmla="*/ 102358 w 1876567"/>
              <a:gd name="connsiteY3" fmla="*/ 245659 h 866633"/>
              <a:gd name="connsiteX4" fmla="*/ 0 w 1876567"/>
              <a:gd name="connsiteY4" fmla="*/ 429904 h 866633"/>
              <a:gd name="connsiteX5" fmla="*/ 6823 w 1876567"/>
              <a:gd name="connsiteY5" fmla="*/ 614149 h 866633"/>
              <a:gd name="connsiteX6" fmla="*/ 47767 w 1876567"/>
              <a:gd name="connsiteY6" fmla="*/ 702859 h 866633"/>
              <a:gd name="connsiteX7" fmla="*/ 402608 w 1876567"/>
              <a:gd name="connsiteY7" fmla="*/ 784746 h 866633"/>
              <a:gd name="connsiteX8" fmla="*/ 805217 w 1876567"/>
              <a:gd name="connsiteY8" fmla="*/ 866633 h 866633"/>
              <a:gd name="connsiteX9" fmla="*/ 1876567 w 1876567"/>
              <a:gd name="connsiteY9" fmla="*/ 818865 h 866633"/>
              <a:gd name="connsiteX10" fmla="*/ 1869743 w 1876567"/>
              <a:gd name="connsiteY10" fmla="*/ 0 h 866633"/>
              <a:gd name="connsiteX0" fmla="*/ 1876825 w 1883649"/>
              <a:gd name="connsiteY0" fmla="*/ 0 h 866633"/>
              <a:gd name="connsiteX1" fmla="*/ 866890 w 1883649"/>
              <a:gd name="connsiteY1" fmla="*/ 13647 h 866633"/>
              <a:gd name="connsiteX2" fmla="*/ 423338 w 1883649"/>
              <a:gd name="connsiteY2" fmla="*/ 40943 h 866633"/>
              <a:gd name="connsiteX3" fmla="*/ 109440 w 1883649"/>
              <a:gd name="connsiteY3" fmla="*/ 245659 h 866633"/>
              <a:gd name="connsiteX4" fmla="*/ 7082 w 1883649"/>
              <a:gd name="connsiteY4" fmla="*/ 429904 h 866633"/>
              <a:gd name="connsiteX5" fmla="*/ 13905 w 1883649"/>
              <a:gd name="connsiteY5" fmla="*/ 614149 h 866633"/>
              <a:gd name="connsiteX6" fmla="*/ 54849 w 1883649"/>
              <a:gd name="connsiteY6" fmla="*/ 702859 h 866633"/>
              <a:gd name="connsiteX7" fmla="*/ 409690 w 1883649"/>
              <a:gd name="connsiteY7" fmla="*/ 784746 h 866633"/>
              <a:gd name="connsiteX8" fmla="*/ 812299 w 1883649"/>
              <a:gd name="connsiteY8" fmla="*/ 866633 h 866633"/>
              <a:gd name="connsiteX9" fmla="*/ 1883649 w 1883649"/>
              <a:gd name="connsiteY9" fmla="*/ 818865 h 866633"/>
              <a:gd name="connsiteX10" fmla="*/ 1876825 w 1883649"/>
              <a:gd name="connsiteY10" fmla="*/ 0 h 866633"/>
              <a:gd name="connsiteX0" fmla="*/ 1878179 w 1885003"/>
              <a:gd name="connsiteY0" fmla="*/ 0 h 866633"/>
              <a:gd name="connsiteX1" fmla="*/ 868244 w 1885003"/>
              <a:gd name="connsiteY1" fmla="*/ 13647 h 866633"/>
              <a:gd name="connsiteX2" fmla="*/ 424692 w 1885003"/>
              <a:gd name="connsiteY2" fmla="*/ 40943 h 866633"/>
              <a:gd name="connsiteX3" fmla="*/ 110794 w 1885003"/>
              <a:gd name="connsiteY3" fmla="*/ 245659 h 866633"/>
              <a:gd name="connsiteX4" fmla="*/ 8436 w 1885003"/>
              <a:gd name="connsiteY4" fmla="*/ 429904 h 866633"/>
              <a:gd name="connsiteX5" fmla="*/ 15259 w 1885003"/>
              <a:gd name="connsiteY5" fmla="*/ 614149 h 866633"/>
              <a:gd name="connsiteX6" fmla="*/ 56203 w 1885003"/>
              <a:gd name="connsiteY6" fmla="*/ 702859 h 866633"/>
              <a:gd name="connsiteX7" fmla="*/ 411044 w 1885003"/>
              <a:gd name="connsiteY7" fmla="*/ 784746 h 866633"/>
              <a:gd name="connsiteX8" fmla="*/ 813653 w 1885003"/>
              <a:gd name="connsiteY8" fmla="*/ 866633 h 866633"/>
              <a:gd name="connsiteX9" fmla="*/ 1885003 w 1885003"/>
              <a:gd name="connsiteY9" fmla="*/ 818865 h 866633"/>
              <a:gd name="connsiteX10" fmla="*/ 1878179 w 1885003"/>
              <a:gd name="connsiteY10" fmla="*/ 0 h 866633"/>
              <a:gd name="connsiteX0" fmla="*/ 1878179 w 1885003"/>
              <a:gd name="connsiteY0" fmla="*/ 0 h 866633"/>
              <a:gd name="connsiteX1" fmla="*/ 868244 w 1885003"/>
              <a:gd name="connsiteY1" fmla="*/ 13647 h 866633"/>
              <a:gd name="connsiteX2" fmla="*/ 424692 w 1885003"/>
              <a:gd name="connsiteY2" fmla="*/ 40943 h 866633"/>
              <a:gd name="connsiteX3" fmla="*/ 110794 w 1885003"/>
              <a:gd name="connsiteY3" fmla="*/ 245659 h 866633"/>
              <a:gd name="connsiteX4" fmla="*/ 8436 w 1885003"/>
              <a:gd name="connsiteY4" fmla="*/ 429904 h 866633"/>
              <a:gd name="connsiteX5" fmla="*/ 15259 w 1885003"/>
              <a:gd name="connsiteY5" fmla="*/ 614149 h 866633"/>
              <a:gd name="connsiteX6" fmla="*/ 56203 w 1885003"/>
              <a:gd name="connsiteY6" fmla="*/ 702859 h 866633"/>
              <a:gd name="connsiteX7" fmla="*/ 411044 w 1885003"/>
              <a:gd name="connsiteY7" fmla="*/ 784746 h 866633"/>
              <a:gd name="connsiteX8" fmla="*/ 813653 w 1885003"/>
              <a:gd name="connsiteY8" fmla="*/ 866633 h 866633"/>
              <a:gd name="connsiteX9" fmla="*/ 1885003 w 1885003"/>
              <a:gd name="connsiteY9" fmla="*/ 818865 h 866633"/>
              <a:gd name="connsiteX10" fmla="*/ 1878179 w 1885003"/>
              <a:gd name="connsiteY10" fmla="*/ 0 h 866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85003" h="866633">
                <a:moveTo>
                  <a:pt x="1878179" y="0"/>
                </a:moveTo>
                <a:lnTo>
                  <a:pt x="868244" y="13647"/>
                </a:lnTo>
                <a:lnTo>
                  <a:pt x="424692" y="40943"/>
                </a:lnTo>
                <a:lnTo>
                  <a:pt x="110794" y="245659"/>
                </a:lnTo>
                <a:cubicBezTo>
                  <a:pt x="41418" y="310486"/>
                  <a:pt x="24358" y="368489"/>
                  <a:pt x="8436" y="429904"/>
                </a:cubicBezTo>
                <a:cubicBezTo>
                  <a:pt x="-7486" y="491319"/>
                  <a:pt x="1611" y="584579"/>
                  <a:pt x="15259" y="614149"/>
                </a:cubicBezTo>
                <a:lnTo>
                  <a:pt x="56203" y="702859"/>
                </a:lnTo>
                <a:cubicBezTo>
                  <a:pt x="69851" y="732429"/>
                  <a:pt x="284802" y="757450"/>
                  <a:pt x="411044" y="784746"/>
                </a:cubicBezTo>
                <a:lnTo>
                  <a:pt x="813653" y="866633"/>
                </a:lnTo>
                <a:lnTo>
                  <a:pt x="1885003" y="818865"/>
                </a:lnTo>
                <a:cubicBezTo>
                  <a:pt x="1882728" y="545910"/>
                  <a:pt x="1880454" y="272955"/>
                  <a:pt x="1878179" y="0"/>
                </a:cubicBezTo>
                <a:close/>
              </a:path>
            </a:pathLst>
          </a:custGeom>
          <a:pattFill prst="solidDmnd">
            <a:fgClr>
              <a:schemeClr val="accent1">
                <a:lumMod val="40000"/>
                <a:lumOff val="6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3A2CD7C6-D166-4475-B20D-1BBD9B7AD4D3}"/>
              </a:ext>
            </a:extLst>
          </p:cNvPr>
          <p:cNvSpPr txBox="1"/>
          <p:nvPr/>
        </p:nvSpPr>
        <p:spPr>
          <a:xfrm>
            <a:off x="4705065" y="2306469"/>
            <a:ext cx="470848" cy="369332"/>
          </a:xfrm>
          <a:prstGeom prst="rect">
            <a:avLst/>
          </a:prstGeom>
          <a:noFill/>
        </p:spPr>
        <p:txBody>
          <a:bodyPr wrap="square" rtlCol="0">
            <a:spAutoFit/>
          </a:bodyPr>
          <a:lstStyle/>
          <a:p>
            <a:r>
              <a:rPr lang="en-US" i="1" dirty="0"/>
              <a:t>L</a:t>
            </a:r>
          </a:p>
        </p:txBody>
      </p:sp>
      <p:sp>
        <p:nvSpPr>
          <p:cNvPr id="9" name="TextBox 8">
            <a:extLst>
              <a:ext uri="{FF2B5EF4-FFF2-40B4-BE49-F238E27FC236}">
                <a16:creationId xmlns:a16="http://schemas.microsoft.com/office/drawing/2014/main" id="{2B5461B6-F11B-4D56-B5D3-19E3B1301264}"/>
              </a:ext>
            </a:extLst>
          </p:cNvPr>
          <p:cNvSpPr txBox="1"/>
          <p:nvPr/>
        </p:nvSpPr>
        <p:spPr>
          <a:xfrm>
            <a:off x="6078943" y="2301917"/>
            <a:ext cx="470848" cy="369332"/>
          </a:xfrm>
          <a:prstGeom prst="rect">
            <a:avLst/>
          </a:prstGeom>
          <a:noFill/>
        </p:spPr>
        <p:txBody>
          <a:bodyPr wrap="square" rtlCol="0">
            <a:spAutoFit/>
          </a:bodyPr>
          <a:lstStyle/>
          <a:p>
            <a:r>
              <a:rPr lang="en-US" i="1" dirty="0"/>
              <a:t>C</a:t>
            </a:r>
          </a:p>
        </p:txBody>
      </p:sp>
      <p:sp>
        <p:nvSpPr>
          <p:cNvPr id="10" name="TextBox 9">
            <a:extLst>
              <a:ext uri="{FF2B5EF4-FFF2-40B4-BE49-F238E27FC236}">
                <a16:creationId xmlns:a16="http://schemas.microsoft.com/office/drawing/2014/main" id="{7D145E8F-751A-48A7-BA23-D81F9460991B}"/>
              </a:ext>
            </a:extLst>
          </p:cNvPr>
          <p:cNvSpPr txBox="1"/>
          <p:nvPr/>
        </p:nvSpPr>
        <p:spPr>
          <a:xfrm>
            <a:off x="7559729" y="2254150"/>
            <a:ext cx="470848" cy="369332"/>
          </a:xfrm>
          <a:prstGeom prst="rect">
            <a:avLst/>
          </a:prstGeom>
          <a:noFill/>
        </p:spPr>
        <p:txBody>
          <a:bodyPr wrap="square" rtlCol="0">
            <a:spAutoFit/>
          </a:bodyPr>
          <a:lstStyle/>
          <a:p>
            <a:r>
              <a:rPr lang="en-US" i="1" dirty="0"/>
              <a:t>R</a:t>
            </a:r>
          </a:p>
        </p:txBody>
      </p:sp>
      <p:sp>
        <p:nvSpPr>
          <p:cNvPr id="12" name="Arc 11">
            <a:extLst>
              <a:ext uri="{FF2B5EF4-FFF2-40B4-BE49-F238E27FC236}">
                <a16:creationId xmlns:a16="http://schemas.microsoft.com/office/drawing/2014/main" id="{CE717E7A-7F70-4AD2-9018-32E763D708DD}"/>
              </a:ext>
            </a:extLst>
          </p:cNvPr>
          <p:cNvSpPr/>
          <p:nvPr/>
        </p:nvSpPr>
        <p:spPr>
          <a:xfrm>
            <a:off x="5479576" y="1826314"/>
            <a:ext cx="416257" cy="439214"/>
          </a:xfrm>
          <a:prstGeom prst="arc">
            <a:avLst>
              <a:gd name="adj1" fmla="val 10883743"/>
              <a:gd name="adj2" fmla="val 0"/>
            </a:avLst>
          </a:prstGeom>
          <a:ln>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DE2FC061-DFA2-4652-92C8-66F25506C7EB}"/>
                  </a:ext>
                </a:extLst>
              </p:cNvPr>
              <p:cNvSpPr txBox="1"/>
              <p:nvPr/>
            </p:nvSpPr>
            <p:spPr>
              <a:xfrm>
                <a:off x="5459104" y="1419368"/>
                <a:ext cx="49132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𝐿𝐶</m:t>
                          </m:r>
                        </m:sub>
                      </m:sSub>
                    </m:oMath>
                  </m:oMathPara>
                </a14:m>
                <a:endParaRPr lang="en-US" dirty="0"/>
              </a:p>
            </p:txBody>
          </p:sp>
        </mc:Choice>
        <mc:Fallback xmlns="">
          <p:sp>
            <p:nvSpPr>
              <p:cNvPr id="13" name="TextBox 12">
                <a:extLst>
                  <a:ext uri="{FF2B5EF4-FFF2-40B4-BE49-F238E27FC236}">
                    <a16:creationId xmlns:a16="http://schemas.microsoft.com/office/drawing/2014/main" id="{DE2FC061-DFA2-4652-92C8-66F25506C7EB}"/>
                  </a:ext>
                </a:extLst>
              </p:cNvPr>
              <p:cNvSpPr txBox="1">
                <a:spLocks noRot="1" noChangeAspect="1" noMove="1" noResize="1" noEditPoints="1" noAdjustHandles="1" noChangeArrowheads="1" noChangeShapeType="1" noTextEdit="1"/>
              </p:cNvSpPr>
              <p:nvPr/>
            </p:nvSpPr>
            <p:spPr>
              <a:xfrm>
                <a:off x="5459104" y="1419368"/>
                <a:ext cx="491320" cy="369332"/>
              </a:xfrm>
              <a:prstGeom prst="rect">
                <a:avLst/>
              </a:prstGeom>
              <a:blipFill>
                <a:blip r:embed="rId6"/>
                <a:stretch>
                  <a:fillRect b="-1667"/>
                </a:stretch>
              </a:blipFill>
            </p:spPr>
            <p:txBody>
              <a:bodyPr/>
              <a:lstStyle/>
              <a:p>
                <a:r>
                  <a:rPr lang="en-US">
                    <a:noFill/>
                  </a:rPr>
                  <a:t> </a:t>
                </a:r>
              </a:p>
            </p:txBody>
          </p:sp>
        </mc:Fallback>
      </mc:AlternateContent>
      <p:graphicFrame>
        <p:nvGraphicFramePr>
          <p:cNvPr id="3" name="Object 2"/>
          <p:cNvGraphicFramePr>
            <a:graphicFrameLocks noChangeAspect="1"/>
          </p:cNvGraphicFramePr>
          <p:nvPr>
            <p:extLst>
              <p:ext uri="{D42A27DB-BD31-4B8C-83A1-F6EECF244321}">
                <p14:modId xmlns:p14="http://schemas.microsoft.com/office/powerpoint/2010/main" val="1853149131"/>
              </p:ext>
            </p:extLst>
          </p:nvPr>
        </p:nvGraphicFramePr>
        <p:xfrm>
          <a:off x="7380288" y="4257675"/>
          <a:ext cx="1135062" cy="1528763"/>
        </p:xfrm>
        <a:graphic>
          <a:graphicData uri="http://schemas.openxmlformats.org/presentationml/2006/ole">
            <mc:AlternateContent xmlns:mc="http://schemas.openxmlformats.org/markup-compatibility/2006">
              <mc:Choice xmlns:v="urn:schemas-microsoft-com:vml" Requires="v">
                <p:oleObj spid="_x0000_s5152" name="Equation" r:id="rId7" imgW="698400" imgH="939600" progId="Equation.DSMT4">
                  <p:embed/>
                </p:oleObj>
              </mc:Choice>
              <mc:Fallback>
                <p:oleObj name="Equation" r:id="rId7" imgW="698400" imgH="939600" progId="Equation.DSMT4">
                  <p:embed/>
                  <p:pic>
                    <p:nvPicPr>
                      <p:cNvPr id="0" name=""/>
                      <p:cNvPicPr/>
                      <p:nvPr/>
                    </p:nvPicPr>
                    <p:blipFill>
                      <a:blip r:embed="rId8"/>
                      <a:stretch>
                        <a:fillRect/>
                      </a:stretch>
                    </p:blipFill>
                    <p:spPr>
                      <a:xfrm>
                        <a:off x="7380288" y="4257675"/>
                        <a:ext cx="1135062" cy="1528763"/>
                      </a:xfrm>
                      <a:prstGeom prst="rect">
                        <a:avLst/>
                      </a:prstGeom>
                    </p:spPr>
                  </p:pic>
                </p:oleObj>
              </mc:Fallback>
            </mc:AlternateContent>
          </a:graphicData>
        </a:graphic>
      </p:graphicFrame>
    </p:spTree>
    <p:extLst>
      <p:ext uri="{BB962C8B-B14F-4D97-AF65-F5344CB8AC3E}">
        <p14:creationId xmlns:p14="http://schemas.microsoft.com/office/powerpoint/2010/main" val="1333481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574C0-5045-488C-86A8-767C2A8153C2}"/>
              </a:ext>
            </a:extLst>
          </p:cNvPr>
          <p:cNvSpPr>
            <a:spLocks noGrp="1"/>
          </p:cNvSpPr>
          <p:nvPr>
            <p:ph type="title"/>
          </p:nvPr>
        </p:nvSpPr>
        <p:spPr/>
        <p:txBody>
          <a:bodyPr/>
          <a:lstStyle/>
          <a:p>
            <a:r>
              <a:rPr lang="en-US" dirty="0"/>
              <a:t>Definition of electric current out of left lead</a:t>
            </a:r>
          </a:p>
        </p:txBody>
      </p:sp>
      <p:graphicFrame>
        <p:nvGraphicFramePr>
          <p:cNvPr id="4" name="Object 3">
            <a:extLst>
              <a:ext uri="{FF2B5EF4-FFF2-40B4-BE49-F238E27FC236}">
                <a16:creationId xmlns:a16="http://schemas.microsoft.com/office/drawing/2014/main" id="{630CCF40-E53D-4813-9606-CB16C54DDCE6}"/>
              </a:ext>
            </a:extLst>
          </p:cNvPr>
          <p:cNvGraphicFramePr>
            <a:graphicFrameLocks noChangeAspect="1"/>
          </p:cNvGraphicFramePr>
          <p:nvPr>
            <p:extLst>
              <p:ext uri="{D42A27DB-BD31-4B8C-83A1-F6EECF244321}">
                <p14:modId xmlns:p14="http://schemas.microsoft.com/office/powerpoint/2010/main" val="1115659840"/>
              </p:ext>
            </p:extLst>
          </p:nvPr>
        </p:nvGraphicFramePr>
        <p:xfrm>
          <a:off x="1127457" y="1690689"/>
          <a:ext cx="6474346" cy="4992621"/>
        </p:xfrm>
        <a:graphic>
          <a:graphicData uri="http://schemas.openxmlformats.org/presentationml/2006/ole">
            <mc:AlternateContent xmlns:mc="http://schemas.openxmlformats.org/markup-compatibility/2006">
              <mc:Choice xmlns:v="urn:schemas-microsoft-com:vml" Requires="v">
                <p:oleObj spid="_x0000_s6159" name="Equation" r:id="rId4" imgW="4724280" imgH="3644640" progId="Equation.DSMT4">
                  <p:embed/>
                </p:oleObj>
              </mc:Choice>
              <mc:Fallback>
                <p:oleObj name="Equation" r:id="rId4" imgW="4724280" imgH="3644640" progId="Equation.DSMT4">
                  <p:embed/>
                  <p:pic>
                    <p:nvPicPr>
                      <p:cNvPr id="0" name=""/>
                      <p:cNvPicPr/>
                      <p:nvPr/>
                    </p:nvPicPr>
                    <p:blipFill>
                      <a:blip r:embed="rId5"/>
                      <a:stretch>
                        <a:fillRect/>
                      </a:stretch>
                    </p:blipFill>
                    <p:spPr>
                      <a:xfrm>
                        <a:off x="1127457" y="1690689"/>
                        <a:ext cx="6474346" cy="4992621"/>
                      </a:xfrm>
                      <a:prstGeom prst="rect">
                        <a:avLst/>
                      </a:prstGeom>
                    </p:spPr>
                  </p:pic>
                </p:oleObj>
              </mc:Fallback>
            </mc:AlternateContent>
          </a:graphicData>
        </a:graphic>
      </p:graphicFrame>
    </p:spTree>
    <p:extLst>
      <p:ext uri="{BB962C8B-B14F-4D97-AF65-F5344CB8AC3E}">
        <p14:creationId xmlns:p14="http://schemas.microsoft.com/office/powerpoint/2010/main" val="318173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40C80-AA1C-405E-997D-AD7D93FC10CF}"/>
              </a:ext>
            </a:extLst>
          </p:cNvPr>
          <p:cNvSpPr>
            <a:spLocks noGrp="1"/>
          </p:cNvSpPr>
          <p:nvPr>
            <p:ph type="title"/>
          </p:nvPr>
        </p:nvSpPr>
        <p:spPr/>
        <p:txBody>
          <a:bodyPr/>
          <a:lstStyle/>
          <a:p>
            <a:r>
              <a:rPr lang="en-US" dirty="0"/>
              <a:t>Determine the </a:t>
            </a:r>
            <a:r>
              <a:rPr lang="en-US" i="1" dirty="0"/>
              <a:t>G</a:t>
            </a:r>
            <a:r>
              <a:rPr lang="en-US" i="1" baseline="-25000" dirty="0"/>
              <a:t>CL</a:t>
            </a:r>
            <a:r>
              <a:rPr lang="en-US" dirty="0"/>
              <a:t> Green’s function on contour time</a:t>
            </a:r>
          </a:p>
        </p:txBody>
      </p:sp>
      <p:graphicFrame>
        <p:nvGraphicFramePr>
          <p:cNvPr id="4" name="Object 3">
            <a:extLst>
              <a:ext uri="{FF2B5EF4-FFF2-40B4-BE49-F238E27FC236}">
                <a16:creationId xmlns:a16="http://schemas.microsoft.com/office/drawing/2014/main" id="{CFCCD0BA-CAE4-4712-BB86-6CDCD825A6A0}"/>
              </a:ext>
            </a:extLst>
          </p:cNvPr>
          <p:cNvGraphicFramePr>
            <a:graphicFrameLocks noChangeAspect="1"/>
          </p:cNvGraphicFramePr>
          <p:nvPr>
            <p:extLst>
              <p:ext uri="{D42A27DB-BD31-4B8C-83A1-F6EECF244321}">
                <p14:modId xmlns:p14="http://schemas.microsoft.com/office/powerpoint/2010/main" val="3154003182"/>
              </p:ext>
            </p:extLst>
          </p:nvPr>
        </p:nvGraphicFramePr>
        <p:xfrm>
          <a:off x="722313" y="1912938"/>
          <a:ext cx="7588250" cy="4710112"/>
        </p:xfrm>
        <a:graphic>
          <a:graphicData uri="http://schemas.openxmlformats.org/presentationml/2006/ole">
            <mc:AlternateContent xmlns:mc="http://schemas.openxmlformats.org/markup-compatibility/2006">
              <mc:Choice xmlns:v="urn:schemas-microsoft-com:vml" Requires="v">
                <p:oleObj spid="_x0000_s7183" name="Equation" r:id="rId4" imgW="5117760" imgH="3174840" progId="Equation.DSMT4">
                  <p:embed/>
                </p:oleObj>
              </mc:Choice>
              <mc:Fallback>
                <p:oleObj name="Equation" r:id="rId4" imgW="5117760" imgH="3174840" progId="Equation.DSMT4">
                  <p:embed/>
                  <p:pic>
                    <p:nvPicPr>
                      <p:cNvPr id="0" name=""/>
                      <p:cNvPicPr/>
                      <p:nvPr/>
                    </p:nvPicPr>
                    <p:blipFill>
                      <a:blip r:embed="rId5"/>
                      <a:stretch>
                        <a:fillRect/>
                      </a:stretch>
                    </p:blipFill>
                    <p:spPr>
                      <a:xfrm>
                        <a:off x="722313" y="1912938"/>
                        <a:ext cx="7588250" cy="4710112"/>
                      </a:xfrm>
                      <a:prstGeom prst="rect">
                        <a:avLst/>
                      </a:prstGeom>
                    </p:spPr>
                  </p:pic>
                </p:oleObj>
              </mc:Fallback>
            </mc:AlternateContent>
          </a:graphicData>
        </a:graphic>
      </p:graphicFrame>
    </p:spTree>
    <p:extLst>
      <p:ext uri="{BB962C8B-B14F-4D97-AF65-F5344CB8AC3E}">
        <p14:creationId xmlns:p14="http://schemas.microsoft.com/office/powerpoint/2010/main" val="2332585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876</TotalTime>
  <Words>982</Words>
  <Application>Microsoft Office PowerPoint</Application>
  <PresentationFormat>On-screen Show (4:3)</PresentationFormat>
  <Paragraphs>107</Paragraphs>
  <Slides>17</Slides>
  <Notes>15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4" baseType="lpstr">
      <vt:lpstr>Arial</vt:lpstr>
      <vt:lpstr>Calibri</vt:lpstr>
      <vt:lpstr>Cambria Math</vt:lpstr>
      <vt:lpstr>Times New Roman</vt:lpstr>
      <vt:lpstr>Office Theme</vt:lpstr>
      <vt:lpstr>Equation</vt:lpstr>
      <vt:lpstr>MathType 6.0 Equation</vt:lpstr>
      <vt:lpstr>Week 9,  Electron transport, Landauer approach</vt:lpstr>
      <vt:lpstr>1D chain transport</vt:lpstr>
      <vt:lpstr>1D ballistic charge transport</vt:lpstr>
      <vt:lpstr>Fermi distribution</vt:lpstr>
      <vt:lpstr>Resonant tunneling in quantum dot</vt:lpstr>
      <vt:lpstr>Multiple-leads, Landauer-Büttiker/Caroli formulas</vt:lpstr>
      <vt:lpstr>Ballistic transport – model setup</vt:lpstr>
      <vt:lpstr>Definition of electric current out of left lead</vt:lpstr>
      <vt:lpstr>Determine the GCL Green’s function on contour time</vt:lpstr>
      <vt:lpstr>From differential equation to integral equation – the Dyson equation</vt:lpstr>
      <vt:lpstr>Recall the consequence of Dyson equation on contour</vt:lpstr>
      <vt:lpstr>Apply Langreth rule in E space</vt:lpstr>
      <vt:lpstr>From Meir-Wingreen to Landauer</vt:lpstr>
      <vt:lpstr>Example, 1D chain with a single site in center; step 1, determine “surface” Green’s function gL</vt:lpstr>
      <vt:lpstr>Example, 1D chain with a single site in center, step 2, determine lead self energy and Gcc</vt:lpstr>
      <vt:lpstr>Energy transmitted by electron</vt:lpstr>
      <vt:lpstr>Coupled charge &amp; heat transport by electron and Seebeck effect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7, Electron-phonon interaction, SSH Model, Peierls instability</dc:title>
  <dc:creator>Wang Jian-Sheng</dc:creator>
  <cp:lastModifiedBy>Wang Jian-Sheng</cp:lastModifiedBy>
  <cp:revision>98</cp:revision>
  <dcterms:created xsi:type="dcterms:W3CDTF">2021-01-21T03:29:17Z</dcterms:created>
  <dcterms:modified xsi:type="dcterms:W3CDTF">2021-10-08T02:57:21Z</dcterms:modified>
</cp:coreProperties>
</file>