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70" r:id="rId3"/>
    <p:sldId id="400" r:id="rId4"/>
    <p:sldId id="401" r:id="rId5"/>
    <p:sldId id="402" r:id="rId6"/>
    <p:sldId id="404" r:id="rId7"/>
    <p:sldId id="405" r:id="rId8"/>
    <p:sldId id="439" r:id="rId9"/>
    <p:sldId id="408" r:id="rId10"/>
    <p:sldId id="409" r:id="rId11"/>
    <p:sldId id="410" r:id="rId12"/>
    <p:sldId id="441" r:id="rId13"/>
    <p:sldId id="440" r:id="rId14"/>
    <p:sldId id="369" r:id="rId15"/>
    <p:sldId id="368" r:id="rId16"/>
    <p:sldId id="389" r:id="rId17"/>
    <p:sldId id="412" r:id="rId18"/>
    <p:sldId id="413" r:id="rId19"/>
    <p:sldId id="414" r:id="rId20"/>
    <p:sldId id="416" r:id="rId21"/>
    <p:sldId id="432" r:id="rId22"/>
    <p:sldId id="417" r:id="rId23"/>
    <p:sldId id="392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31" r:id="rId35"/>
    <p:sldId id="428" r:id="rId36"/>
    <p:sldId id="433" r:id="rId37"/>
    <p:sldId id="434" r:id="rId38"/>
    <p:sldId id="436" r:id="rId39"/>
    <p:sldId id="438" r:id="rId40"/>
    <p:sldId id="429" r:id="rId41"/>
    <p:sldId id="430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66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F97E-58F4-4630-9DBB-DE5D654374D5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B503-FE58-479B-945E-92EE283C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E52AC8-FADE-401C-BCCA-3896A07FE7F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white noise because it is delta correlated.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2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93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3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0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3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E52AC8-FADE-401C-BCCA-3896A07FE7F3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white noise because it is delta correlated.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8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try this on computer, the only concern</a:t>
            </a:r>
            <a:r>
              <a:rPr lang="en-US" baseline="0" dirty="0" smtClean="0"/>
              <a:t> is the large time-scale difference (4 to 5 orders of magnitude) between the electrons and spins.   Of course, this is a semi-classical approach, not full quantum mechanics.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1F1F-4FCC-4E3C-850F-D73A5C6DE3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9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08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Simga^r</a:t>
            </a:r>
            <a:r>
              <a:rPr lang="en-US" dirty="0" smtClean="0"/>
              <a:t> and </a:t>
            </a:r>
            <a:r>
              <a:rPr lang="en-US" dirty="0" err="1" smtClean="0"/>
              <a:t>Simga</a:t>
            </a:r>
            <a:r>
              <a:rPr lang="en-US" dirty="0" smtClean="0"/>
              <a:t> bar are related by the fluctuation-dissipation theorem.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40DBC351-5302-4814-AF63-5964D2FACBED}" type="slidenum">
              <a:rPr lang="en-US" sz="1200">
                <a:latin typeface="Arial" charset="0"/>
              </a:rPr>
              <a:pPr algn="r" defTabSz="904875"/>
              <a:t>15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4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6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09E9-D240-4879-979B-4FA58C0CAB3E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7E5D-2FE7-4CE0-AB28-EEC53CA85A1F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A12-55C1-4C3B-9219-CE386EF83423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CA29D8-6046-4E09-8905-E1D9111D3599}" type="datetime1">
              <a:rPr lang="en-US" smtClean="0"/>
              <a:t>1/9/2017</a:t>
            </a:fld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651E67-EB56-40AD-BB9D-8B0E641E46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B5FE-CD6E-4438-854F-7B7287DD2AB1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A6FC0-9E32-4F1B-9EDA-4882385F1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070-3D3C-4663-BCE7-E2C5AAC0150C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B6A6-3A3A-44A1-AFA4-91A0AFFC7BB1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B5EC-853C-440B-94A3-0943598EDBB1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B2B-D51E-45A5-9F75-1F17EE932A2A}" type="datetime1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090-7651-406A-991A-FD40200E3FFF}" type="datetime1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F2D9-ABE6-4794-BE61-FE4C02C59FFE}" type="datetime1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01A8-8D24-4FF8-A5CF-ECB3F33D842E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B8B6-893F-4201-8BB4-2ECC16774659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7E86-78A3-4030-A4C7-96FC14E27FD7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1.wmf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Classical molecular dynamics of phonons and electrons with quantum baths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Jian-Sheng WANG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nus_logo_full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839177"/>
            <a:ext cx="3581400" cy="217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Transport Coefficients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diffusion constant can be computed through velocity correlation function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200400"/>
          <a:ext cx="69342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48" name="Equation" r:id="rId3" imgW="2552400" imgH="558720" progId="Equation.DSMT4">
                  <p:embed/>
                </p:oleObj>
              </mc:Choice>
              <mc:Fallback>
                <p:oleObj name="Equation" r:id="rId3" imgW="25524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69342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FC0-9E32-4F1B-9EDA-4882385F1A6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Transport Coefficients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Thermal conductivity can be computed through energy-current correlation using Green-Kubo formula; or nonequilibrium simulation by directly computing the energy current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63296"/>
              </p:ext>
            </p:extLst>
          </p:nvPr>
        </p:nvGraphicFramePr>
        <p:xfrm>
          <a:off x="855662" y="5291138"/>
          <a:ext cx="4325938" cy="59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6" name="Equation" r:id="rId3" imgW="1574640" imgH="203040" progId="Equation.DSMT4">
                  <p:embed/>
                </p:oleObj>
              </mc:Choice>
              <mc:Fallback>
                <p:oleObj name="Equation" r:id="rId3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2" y="5291138"/>
                        <a:ext cx="4325938" cy="592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0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Generalized Langevin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600200" y="1787525"/>
          <a:ext cx="51054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1" name="Equation" r:id="rId4" imgW="1828800" imgH="457200" progId="Equation.DSMT4">
                  <p:embed/>
                </p:oleObj>
              </mc:Choice>
              <mc:Fallback>
                <p:oleObj name="Equation" r:id="rId4" imgW="1828800" imgH="45720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87525"/>
                        <a:ext cx="51054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616075" y="3521075"/>
          <a:ext cx="4387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2" name="Equation" r:id="rId6" imgW="1498320" imgH="533160" progId="Equation.DSMT4">
                  <p:embed/>
                </p:oleObj>
              </mc:Choice>
              <mc:Fallback>
                <p:oleObj name="Equation" r:id="rId6" imgW="1498320" imgH="533160" progId="Equation.DSMT4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3521075"/>
                        <a:ext cx="43878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>
                <a:cs typeface="Arial" panose="020B0604020202020204" pitchFamily="34" charset="0"/>
              </a:rPr>
              <a:t> is known as self-energy</a:t>
            </a:r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95800" y="5486400"/>
          <a:ext cx="1544996" cy="62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3"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5800" y="5486400"/>
                        <a:ext cx="1544996" cy="62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9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Quantum noise with </a:t>
            </a:r>
            <a:r>
              <a:rPr lang="en-US" dirty="0" err="1"/>
              <a:t>L</a:t>
            </a:r>
            <a:r>
              <a:rPr lang="en-US" dirty="0" err="1" smtClean="0"/>
              <a:t>angevin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thermal transport, </a:t>
            </a:r>
            <a:r>
              <a:rPr lang="en-US" dirty="0" err="1" smtClean="0"/>
              <a:t>Dhar</a:t>
            </a:r>
            <a:r>
              <a:rPr lang="en-US" dirty="0" smtClean="0"/>
              <a:t> &amp; Roy, J Stat </a:t>
            </a:r>
            <a:r>
              <a:rPr lang="en-US" dirty="0" err="1" smtClean="0"/>
              <a:t>Phys</a:t>
            </a:r>
            <a:r>
              <a:rPr lang="en-US" dirty="0" smtClean="0"/>
              <a:t> (2006); JSW</a:t>
            </a:r>
            <a:r>
              <a:rPr lang="en-US" dirty="0" smtClean="0"/>
              <a:t>, PRL 99, </a:t>
            </a:r>
            <a:r>
              <a:rPr lang="en-US" dirty="0"/>
              <a:t>160601 (2007). </a:t>
            </a:r>
            <a:endParaRPr lang="en-US" dirty="0" smtClean="0"/>
          </a:p>
          <a:p>
            <a:r>
              <a:rPr lang="en-US" dirty="0" smtClean="0"/>
              <a:t>Thermostat to solids, </a:t>
            </a:r>
            <a:r>
              <a:rPr lang="en-US" dirty="0" err="1" smtClean="0"/>
              <a:t>Ceriotti</a:t>
            </a:r>
            <a:r>
              <a:rPr lang="en-US" dirty="0" smtClean="0"/>
              <a:t>, </a:t>
            </a:r>
            <a:r>
              <a:rPr lang="en-US" dirty="0" err="1" smtClean="0"/>
              <a:t>Bussi</a:t>
            </a:r>
            <a:r>
              <a:rPr lang="en-US" dirty="0" smtClean="0"/>
              <a:t>, </a:t>
            </a:r>
            <a:r>
              <a:rPr lang="en-US" dirty="0" err="1" smtClean="0"/>
              <a:t>Parinello</a:t>
            </a:r>
            <a:r>
              <a:rPr lang="en-US" dirty="0" smtClean="0"/>
              <a:t>, PRL 103, 030603 (2009); </a:t>
            </a:r>
            <a:r>
              <a:rPr lang="en-US" dirty="0" err="1" smtClean="0"/>
              <a:t>Dammak</a:t>
            </a:r>
            <a:r>
              <a:rPr lang="en-US" dirty="0" smtClean="0"/>
              <a:t>, </a:t>
            </a:r>
            <a:r>
              <a:rPr lang="en-US" dirty="0" err="1" smtClean="0"/>
              <a:t>Chalopin</a:t>
            </a:r>
            <a:r>
              <a:rPr lang="en-US" dirty="0" smtClean="0"/>
              <a:t>, </a:t>
            </a:r>
            <a:r>
              <a:rPr lang="en-US" dirty="0" err="1" smtClean="0"/>
              <a:t>Laroche</a:t>
            </a:r>
            <a:r>
              <a:rPr lang="en-US" dirty="0" smtClean="0"/>
              <a:t>, </a:t>
            </a:r>
            <a:r>
              <a:rPr lang="en-US" dirty="0" err="1" smtClean="0"/>
              <a:t>Mayoun</a:t>
            </a:r>
            <a:r>
              <a:rPr lang="en-US" dirty="0" smtClean="0"/>
              <a:t>, </a:t>
            </a:r>
            <a:r>
              <a:rPr lang="en-US" dirty="0" err="1" smtClean="0"/>
              <a:t>Greffet</a:t>
            </a:r>
            <a:r>
              <a:rPr lang="en-US" dirty="0" smtClean="0"/>
              <a:t>, PRL 103, 190601 (2009).</a:t>
            </a:r>
          </a:p>
          <a:p>
            <a:r>
              <a:rPr lang="en-US" dirty="0" smtClean="0"/>
              <a:t>Kantorovich, et al, PRB 78, 094303 (2008</a:t>
            </a:r>
            <a:r>
              <a:rPr lang="en-US" dirty="0" smtClean="0"/>
              <a:t>); </a:t>
            </a:r>
            <a:r>
              <a:rPr lang="en-US" dirty="0" smtClean="0"/>
              <a:t>94, 184305 (2016).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86600" y="6356350"/>
            <a:ext cx="2895600" cy="365125"/>
          </a:xfrm>
        </p:spPr>
        <p:txBody>
          <a:bodyPr/>
          <a:lstStyle/>
          <a:p>
            <a:fld id="{1417C1C8-5D0F-4585-BB27-49518B7C205D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conduction at a junction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2971800"/>
            <a:ext cx="3048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0" y="2971800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Left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Right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3962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962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4572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4419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45720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724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4953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3340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410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867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3200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3276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3505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3657600" y="4267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Junction  Part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0" y="4191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semi-infinite</a:t>
            </a:r>
          </a:p>
        </p:txBody>
      </p:sp>
    </p:spTree>
    <p:extLst>
      <p:ext uri="{BB962C8B-B14F-4D97-AF65-F5344CB8AC3E}">
        <p14:creationId xmlns:p14="http://schemas.microsoft.com/office/powerpoint/2010/main" val="25623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regions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F4AE9-6375-4907-AC8B-EAA839AA61BD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5"/>
          <p:cNvSpPr txBox="1">
            <a:spLocks/>
          </p:cNvSpPr>
          <p:nvPr/>
        </p:nvSpPr>
        <p:spPr bwMode="auto">
          <a:xfrm>
            <a:off x="7046913" y="7216775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D7E7EDE-53CA-4B6F-97E4-44364C4B4FB5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41363" y="1814513"/>
          <a:ext cx="7693025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5" name="方程式" r:id="rId4" imgW="3213000" imgH="1371600" progId="Equation.3">
                  <p:embed/>
                </p:oleObj>
              </mc:Choice>
              <mc:Fallback>
                <p:oleObj name="方程式" r:id="rId4" imgW="3213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814513"/>
                        <a:ext cx="7693025" cy="328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715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contour order super-operator; u is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774433"/>
              </p:ext>
            </p:extLst>
          </p:nvPr>
        </p:nvGraphicFramePr>
        <p:xfrm>
          <a:off x="3352800" y="6103203"/>
          <a:ext cx="686837" cy="44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6" name="Equation" r:id="rId6" imgW="368280" imgH="241200" progId="Equation.DSMT4">
                  <p:embed/>
                </p:oleObj>
              </mc:Choice>
              <mc:Fallback>
                <p:oleObj name="Equation" r:id="rId6" imgW="368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2800" y="6103203"/>
                        <a:ext cx="686837" cy="449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11AD5B-FA19-4016-A59C-BCD41827C372}" type="slidenum">
              <a:rPr lang="en-GB">
                <a:solidFill>
                  <a:schemeClr val="tx1"/>
                </a:solidFill>
              </a:rPr>
              <a:pPr eaLnBrk="1" hangingPunct="1"/>
              <a:t>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Quantum heat-bath &amp; MD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r>
              <a:rPr lang="en-US" sz="2000" dirty="0" smtClean="0"/>
              <a:t>Consider a junction system with left and right harmonic leads at equilibrium temperatures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&amp;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, the Heisenberg equations of motion are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equations for leads can be solved, given</a:t>
            </a:r>
          </a:p>
          <a:p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	 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952500" y="2438400"/>
          <a:ext cx="31242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8" name="Equation" r:id="rId3" imgW="1587240" imgH="749160" progId="Equation.DSMT4">
                  <p:embed/>
                </p:oleObj>
              </mc:Choice>
              <mc:Fallback>
                <p:oleObj name="Equation" r:id="rId3" imgW="15872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438400"/>
                        <a:ext cx="3124200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914400" y="4668838"/>
          <a:ext cx="51054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9" name="Equation" r:id="rId5" imgW="3060360" imgH="1193760" progId="Equation.DSMT4">
                  <p:embed/>
                </p:oleObj>
              </mc:Choice>
              <mc:Fallback>
                <p:oleObj name="Equation" r:id="rId5" imgW="30603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68838"/>
                        <a:ext cx="510540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>
            <p:extLst/>
          </p:nvPr>
        </p:nvGraphicFramePr>
        <p:xfrm>
          <a:off x="6615113" y="2590800"/>
          <a:ext cx="10572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20" name="Equation" r:id="rId7" imgW="558720" imgH="1168200" progId="Equation.DSMT4">
                  <p:embed/>
                </p:oleObj>
              </mc:Choice>
              <mc:Fallback>
                <p:oleObj name="Equation" r:id="rId7" imgW="5587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3" y="2590800"/>
                        <a:ext cx="10572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3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DACC1-8987-498A-AC2E-0D2B23164FDD}" type="slidenum">
              <a:rPr lang="en-GB" altLang="en-US">
                <a:solidFill>
                  <a:schemeClr val="tx1"/>
                </a:solidFill>
              </a:rPr>
              <a:pPr eaLnBrk="1" hangingPunct="1"/>
              <a:t>17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Quantum Langevin equation for center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r>
              <a:rPr lang="en-US" altLang="en-US" sz="2000" smtClean="0"/>
              <a:t>Eliminating the lead variables, we get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  <a:p>
            <a:pPr>
              <a:buFontTx/>
              <a:buNone/>
            </a:pPr>
            <a:r>
              <a:rPr lang="en-US" altLang="en-US" sz="2000" smtClean="0"/>
              <a:t>	where retarded self-energy and “random noise” terms are given as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9676012"/>
              </p:ext>
            </p:extLst>
          </p:nvPr>
        </p:nvGraphicFramePr>
        <p:xfrm>
          <a:off x="914400" y="1984375"/>
          <a:ext cx="5410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2" name="Equation" r:id="rId3" imgW="2323800" imgH="457200" progId="Equation.DSMT4">
                  <p:embed/>
                </p:oleObj>
              </mc:Choice>
              <mc:Fallback>
                <p:oleObj name="Equation" r:id="rId3" imgW="232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4375"/>
                        <a:ext cx="5410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06970645"/>
              </p:ext>
            </p:extLst>
          </p:nvPr>
        </p:nvGraphicFramePr>
        <p:xfrm>
          <a:off x="914400" y="4076700"/>
          <a:ext cx="4343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3" name="Equation" r:id="rId5" imgW="1942920" imgH="482400" progId="Equation.DSMT4">
                  <p:embed/>
                </p:oleObj>
              </mc:Choice>
              <mc:Fallback>
                <p:oleObj name="Equation" r:id="rId5" imgW="1942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76700"/>
                        <a:ext cx="4343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4724400" y="5486400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(such idea for classical ensemble appears as early as in 1976, Adelman &amp; Doll, JCP</a:t>
            </a:r>
            <a:r>
              <a:rPr lang="en-US" altLang="en-US" dirty="0" smtClean="0"/>
              <a:t>. But see Kantorovich PRB 2008)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4774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JSW,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99, 160601 (2007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 JSW, et al,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Phys. Rev. B 80, 224302 (2009).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the quantum noise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endParaRPr lang="en-US" altLang="en-US" sz="2000" smtClean="0"/>
          </a:p>
          <a:p>
            <a:pPr>
              <a:buFontTx/>
              <a:buNone/>
            </a:pPr>
            <a:endParaRPr lang="en-US" altLang="en-US" sz="2000" smtClean="0"/>
          </a:p>
          <a:p>
            <a:pPr>
              <a:buFontTx/>
              <a:buNone/>
            </a:pPr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>
              <a:buFontTx/>
              <a:buNone/>
            </a:pPr>
            <a:endParaRPr lang="en-US" altLang="en-US" sz="2000" smtClean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2097859"/>
              </p:ext>
            </p:extLst>
          </p:nvPr>
        </p:nvGraphicFramePr>
        <p:xfrm>
          <a:off x="838200" y="1657350"/>
          <a:ext cx="731520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1" name="Equation" r:id="rId4" imgW="3238200" imgH="1600200" progId="Equation.DSMT4">
                  <p:embed/>
                </p:oleObj>
              </mc:Choice>
              <mc:Fallback>
                <p:oleObj name="Equation" r:id="rId4" imgW="323820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57350"/>
                        <a:ext cx="731520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6705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For </a:t>
            </a:r>
            <a:r>
              <a:rPr lang="en-US" altLang="en-US" dirty="0" err="1"/>
              <a:t>nonequilibrium</a:t>
            </a:r>
            <a:r>
              <a:rPr lang="en-US" altLang="en-US" dirty="0"/>
              <a:t> Green’s function (NEGF) notations, see JSW, Wang, &amp; </a:t>
            </a:r>
            <a:r>
              <a:rPr lang="en-US" altLang="en-US" dirty="0" err="1"/>
              <a:t>L</a:t>
            </a:r>
            <a:r>
              <a:rPr lang="en-US" altLang="en-US" dirty="0" err="1">
                <a:cs typeface="Times New Roman" panose="02020603050405020304" pitchFamily="18" charset="0"/>
              </a:rPr>
              <a:t>ü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/>
              <a:t>Eur. Phys. J. B, 62, 381 (2008); or </a:t>
            </a:r>
            <a:r>
              <a:rPr lang="en-US" altLang="en-US" dirty="0" smtClean="0"/>
              <a:t>JSW, </a:t>
            </a:r>
            <a:r>
              <a:rPr lang="en-US" altLang="en-US" dirty="0" err="1"/>
              <a:t>Agarwalla</a:t>
            </a:r>
            <a:r>
              <a:rPr lang="en-US" altLang="en-US" dirty="0"/>
              <a:t>, </a:t>
            </a:r>
            <a:r>
              <a:rPr lang="en-US" altLang="en-US" dirty="0" smtClean="0"/>
              <a:t>Li</a:t>
            </a:r>
            <a:r>
              <a:rPr lang="en-US" altLang="en-US" dirty="0"/>
              <a:t>, </a:t>
            </a:r>
            <a:r>
              <a:rPr lang="en-US" altLang="en-US" dirty="0" smtClean="0"/>
              <a:t>&amp; </a:t>
            </a:r>
            <a:r>
              <a:rPr lang="en-US" altLang="en-US" dirty="0" err="1" smtClean="0"/>
              <a:t>hingna</a:t>
            </a:r>
            <a:r>
              <a:rPr lang="en-US" altLang="en-US" dirty="0" smtClean="0"/>
              <a:t>, </a:t>
            </a:r>
            <a:r>
              <a:rPr lang="en-US" altLang="en-US" dirty="0"/>
              <a:t>Front. Phys. </a:t>
            </a:r>
            <a:r>
              <a:rPr lang="en-US" altLang="en-US" dirty="0" smtClean="0"/>
              <a:t>9, </a:t>
            </a:r>
            <a:r>
              <a:rPr lang="en-US" altLang="en-US" dirty="0"/>
              <a:t>673 (2014).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 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FC0-9E32-4F1B-9EDA-4882385F1A6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Quasi-classical approximation</a:t>
            </a:r>
            <a:r>
              <a:rPr lang="en-US" altLang="en-US" dirty="0"/>
              <a:t> </a:t>
            </a:r>
            <a:r>
              <a:rPr lang="en-US" altLang="en-US" dirty="0" smtClean="0"/>
              <a:t>(</a:t>
            </a:r>
            <a:r>
              <a:rPr lang="en-US" altLang="en-US" dirty="0" err="1"/>
              <a:t>S</a:t>
            </a:r>
            <a:r>
              <a:rPr lang="en-US" altLang="en-US" dirty="0" err="1" smtClean="0"/>
              <a:t>chmid</a:t>
            </a:r>
            <a:r>
              <a:rPr lang="en-US" altLang="en-US" dirty="0" smtClean="0"/>
              <a:t> 1982)</a:t>
            </a:r>
            <a:endParaRPr lang="en-US" altLang="en-US" sz="2000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Replace operators </a:t>
            </a:r>
            <a:r>
              <a:rPr lang="en-US" altLang="en-US" i="1" smtClean="0"/>
              <a:t>u</a:t>
            </a:r>
            <a:r>
              <a:rPr lang="en-US" altLang="en-US" i="1" baseline="-25000" smtClean="0"/>
              <a:t>C</a:t>
            </a:r>
            <a:r>
              <a:rPr lang="en-US" altLang="en-US" i="1" smtClean="0"/>
              <a:t> &amp; </a:t>
            </a:r>
            <a:r>
              <a:rPr lang="en-US" altLang="en-US" i="1" smtClean="0">
                <a:sym typeface="Symbol" panose="05050102010706020507" pitchFamily="18" charset="2"/>
              </a:rPr>
              <a:t> </a:t>
            </a:r>
            <a:r>
              <a:rPr lang="en-US" altLang="en-US" smtClean="0">
                <a:sym typeface="Symbol" panose="05050102010706020507" pitchFamily="18" charset="2"/>
              </a:rPr>
              <a:t>by ordinary numbers</a:t>
            </a:r>
          </a:p>
          <a:p>
            <a:endParaRPr lang="en-US" altLang="en-US" smtClean="0">
              <a:sym typeface="Symbol" panose="05050102010706020507" pitchFamily="18" charset="2"/>
            </a:endParaRPr>
          </a:p>
          <a:p>
            <a:r>
              <a:rPr lang="en-US" altLang="en-US" smtClean="0">
                <a:sym typeface="Symbol" panose="05050102010706020507" pitchFamily="18" charset="2"/>
              </a:rPr>
              <a:t>Using the symmetrized quantum correlation,       </a:t>
            </a:r>
            <a:r>
              <a:rPr lang="en-US" altLang="en-US" i="1" smtClean="0">
                <a:sym typeface="Symbol" panose="05050102010706020507" pitchFamily="18" charset="2"/>
              </a:rPr>
              <a:t>i</a:t>
            </a:r>
            <a:r>
              <a:rPr lang="en-US" altLang="en-US" i="1" smtClean="0">
                <a:cs typeface="Arial" panose="020B0604020202020204" pitchFamily="34" charset="0"/>
                <a:sym typeface="Symbol" panose="05050102010706020507" pitchFamily="18" charset="2"/>
              </a:rPr>
              <a:t>ħ</a:t>
            </a:r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i="1" smtClean="0">
                <a:cs typeface="Arial" panose="020B0604020202020204" pitchFamily="34" charset="0"/>
                <a:sym typeface="Symbol" panose="05050102010706020507" pitchFamily="18" charset="2"/>
              </a:rPr>
              <a:t>∑</a:t>
            </a:r>
            <a:r>
              <a:rPr lang="en-US" altLang="en-US" i="1" baseline="30000" smtClean="0"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 +</a:t>
            </a:r>
            <a:r>
              <a:rPr lang="en-US" altLang="en-US" i="1" smtClean="0">
                <a:cs typeface="Arial" panose="020B0604020202020204" pitchFamily="34" charset="0"/>
                <a:sym typeface="Symbol" panose="05050102010706020507" pitchFamily="18" charset="2"/>
              </a:rPr>
              <a:t>∑</a:t>
            </a:r>
            <a:r>
              <a:rPr lang="en-US" altLang="en-US" i="1" baseline="30000" smtClean="0">
                <a:cs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)/2 for the correlation matrix of </a:t>
            </a:r>
            <a:r>
              <a:rPr lang="en-US" altLang="en-US" i="1" smtClean="0">
                <a:cs typeface="Arial" panose="020B0604020202020204" pitchFamily="34" charset="0"/>
                <a:sym typeface="Symbol" panose="05050102010706020507" pitchFamily="18" charset="2"/>
              </a:rPr>
              <a:t>.</a:t>
            </a:r>
            <a:endParaRPr lang="en-US" altLang="en-US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altLang="en-US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For linear systems, quasi-classical approximation turns out exact!  See, e.g., Dhar &amp; Roy, J. Stat. Phys. 125, 805 (2006).</a:t>
            </a:r>
            <a:endParaRPr lang="en-US" altLang="en-US" b="0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quick introduction to molecular dynamics</a:t>
            </a:r>
          </a:p>
          <a:p>
            <a:r>
              <a:rPr lang="en-US" dirty="0" err="1" smtClean="0"/>
              <a:t>Langevin</a:t>
            </a:r>
            <a:r>
              <a:rPr lang="en-US" dirty="0" smtClean="0"/>
              <a:t> equation</a:t>
            </a:r>
          </a:p>
          <a:p>
            <a:r>
              <a:rPr lang="en-US" dirty="0" smtClean="0"/>
              <a:t>Generalized </a:t>
            </a:r>
            <a:r>
              <a:rPr lang="en-US" dirty="0" err="1" smtClean="0"/>
              <a:t>Langevin</a:t>
            </a:r>
            <a:r>
              <a:rPr lang="en-US" dirty="0" smtClean="0"/>
              <a:t> equation with quantum heat baths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Application examples</a:t>
            </a:r>
          </a:p>
          <a:p>
            <a:pPr lvl="1"/>
            <a:r>
              <a:rPr lang="en-US" dirty="0" smtClean="0"/>
              <a:t>Quantum heat transport in nanostructure</a:t>
            </a:r>
          </a:p>
          <a:p>
            <a:pPr lvl="1"/>
            <a:r>
              <a:rPr lang="en-US" dirty="0" smtClean="0"/>
              <a:t>Electron transport</a:t>
            </a:r>
            <a:endParaRPr lang="en-US" dirty="0"/>
          </a:p>
          <a:p>
            <a:pPr lvl="1"/>
            <a:r>
              <a:rPr lang="en-US" dirty="0" smtClean="0"/>
              <a:t>Electron-magnet coupled system</a:t>
            </a:r>
          </a:p>
          <a:p>
            <a:endParaRPr lang="en-US" dirty="0" smtClean="0"/>
          </a:p>
          <a:p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FF5941-23B9-4102-A768-01BCEFE0E2AD}" type="slidenum">
              <a:rPr lang="en-GB" altLang="en-US">
                <a:solidFill>
                  <a:schemeClr val="tx1"/>
                </a:solidFill>
              </a:rPr>
              <a:pPr eaLnBrk="1" hangingPunct="1"/>
              <a:t>20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Implementation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82000" cy="4876800"/>
          </a:xfrm>
        </p:spPr>
        <p:txBody>
          <a:bodyPr/>
          <a:lstStyle/>
          <a:p>
            <a:r>
              <a:rPr lang="en-US" altLang="en-US" sz="2400" dirty="0" smtClean="0"/>
              <a:t>Generate noise using fast Fourier transform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Solve the differential equation using velocity </a:t>
            </a:r>
            <a:r>
              <a:rPr lang="en-US" altLang="en-US" sz="2400" dirty="0" err="1" smtClean="0"/>
              <a:t>Verlet</a:t>
            </a:r>
            <a:endParaRPr lang="en-US" altLang="en-US" sz="2400" dirty="0" smtClean="0"/>
          </a:p>
          <a:p>
            <a:r>
              <a:rPr lang="en-US" altLang="en-US" sz="2400" dirty="0" smtClean="0"/>
              <a:t>Perform the kernel integration using a simple rectangular rule</a:t>
            </a:r>
          </a:p>
          <a:p>
            <a:r>
              <a:rPr lang="en-US" altLang="en-US" sz="2400" dirty="0" smtClean="0"/>
              <a:t>Compute energy current by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20177721"/>
              </p:ext>
            </p:extLst>
          </p:nvPr>
        </p:nvGraphicFramePr>
        <p:xfrm>
          <a:off x="939800" y="1981200"/>
          <a:ext cx="35290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70" name="Equation" r:id="rId3" imgW="1777680" imgH="419040" progId="Equation.DSMT4">
                  <p:embed/>
                </p:oleObj>
              </mc:Choice>
              <mc:Fallback>
                <p:oleObj name="Equation" r:id="rId3" imgW="1777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981200"/>
                        <a:ext cx="35290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17389458"/>
              </p:ext>
            </p:extLst>
          </p:nvPr>
        </p:nvGraphicFramePr>
        <p:xfrm>
          <a:off x="914400" y="4611688"/>
          <a:ext cx="5562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71" name="Equation" r:id="rId5" imgW="3060360" imgH="507960" progId="Equation.DSMT4">
                  <p:embed/>
                </p:oleObj>
              </mc:Choice>
              <mc:Fallback>
                <p:oleObj name="Equation" r:id="rId5" imgW="3060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11688"/>
                        <a:ext cx="5562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3856038" y="1600200"/>
            <a:ext cx="2833687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720725" y="1608138"/>
            <a:ext cx="2833688" cy="417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893" name="Picture 4" descr="eng_c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7023100" cy="4724400"/>
          </a:xfrm>
        </p:spPr>
      </p:pic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Equilibrium simulation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7239000" y="1447800"/>
            <a:ext cx="1752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linear chain (red lines exact, open circles QMD) and nonlinear quartic onsite (crosses, QMD) of 128 atoms.  From Eur. Phys. J. B, 62, 381 (2008).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914400" y="1752600"/>
            <a:ext cx="5694363" cy="398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6868" name="Picture 4" descr="kappa1D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6477000" cy="4502150"/>
          </a:xfrm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QMD with NEGF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81200" y="27432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QMD ballistic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819400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57400" y="46482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QMD nonlinear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 flipV="1">
            <a:off x="1981200" y="47244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858000" y="1676400"/>
            <a:ext cx="21336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Three-atom junction with cubic nonlinearity (FPU-</a:t>
            </a:r>
            <a:r>
              <a:rPr lang="en-US" altLang="en-US">
                <a:sym typeface="Symbol" panose="05050102010706020507" pitchFamily="18" charset="2"/>
              </a:rPr>
              <a:t>)</a:t>
            </a:r>
            <a:r>
              <a:rPr lang="en-US" altLang="en-US"/>
              <a:t>.  From JSW, Wang, Zeng, PRB 74, 033408 (2006) &amp; JSW, Wang, L</a:t>
            </a:r>
            <a:r>
              <a:rPr lang="en-US" altLang="en-US">
                <a:cs typeface="Times New Roman" panose="02020603050405020304" pitchFamily="18" charset="0"/>
              </a:rPr>
              <a:t>ü, Eur. </a:t>
            </a:r>
            <a:r>
              <a:rPr lang="en-US" altLang="en-US"/>
              <a:t>Phys. J. B, 62, 381 (2008).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2971800" y="48006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Oval 1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Oval 14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Oval 15"/>
          <p:cNvSpPr>
            <a:spLocks noChangeArrowheads="1"/>
          </p:cNvSpPr>
          <p:nvPr/>
        </p:nvSpPr>
        <p:spPr bwMode="auto">
          <a:xfrm>
            <a:off x="5943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Oval 16"/>
          <p:cNvSpPr>
            <a:spLocks noChangeArrowheads="1"/>
          </p:cNvSpPr>
          <p:nvPr/>
        </p:nvSpPr>
        <p:spPr bwMode="auto">
          <a:xfrm>
            <a:off x="4648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Oval 17"/>
          <p:cNvSpPr>
            <a:spLocks noChangeArrowheads="1"/>
          </p:cNvSpPr>
          <p:nvPr/>
        </p:nvSpPr>
        <p:spPr bwMode="auto">
          <a:xfrm>
            <a:off x="4267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Oval 18"/>
          <p:cNvSpPr>
            <a:spLocks noChangeArrowheads="1"/>
          </p:cNvSpPr>
          <p:nvPr/>
        </p:nvSpPr>
        <p:spPr bwMode="auto">
          <a:xfrm>
            <a:off x="3886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2" name="Oval 19"/>
          <p:cNvSpPr>
            <a:spLocks noChangeArrowheads="1"/>
          </p:cNvSpPr>
          <p:nvPr/>
        </p:nvSpPr>
        <p:spPr bwMode="auto">
          <a:xfrm>
            <a:off x="3505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3" name="Oval 20"/>
          <p:cNvSpPr>
            <a:spLocks noChangeArrowheads="1"/>
          </p:cNvSpPr>
          <p:nvPr/>
        </p:nvSpPr>
        <p:spPr bwMode="auto">
          <a:xfrm>
            <a:off x="3124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4" name="Oval 21"/>
          <p:cNvSpPr>
            <a:spLocks noChangeArrowheads="1"/>
          </p:cNvSpPr>
          <p:nvPr/>
        </p:nvSpPr>
        <p:spPr bwMode="auto">
          <a:xfrm>
            <a:off x="6400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5" name="Oval 22"/>
          <p:cNvSpPr>
            <a:spLocks noChangeArrowheads="1"/>
          </p:cNvSpPr>
          <p:nvPr/>
        </p:nvSpPr>
        <p:spPr bwMode="auto">
          <a:xfrm>
            <a:off x="6781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6" name="Oval 23"/>
          <p:cNvSpPr>
            <a:spLocks noChangeArrowheads="1"/>
          </p:cNvSpPr>
          <p:nvPr/>
        </p:nvSpPr>
        <p:spPr bwMode="auto">
          <a:xfrm>
            <a:off x="7162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7" name="Oval 24"/>
          <p:cNvSpPr>
            <a:spLocks noChangeArrowheads="1"/>
          </p:cNvSpPr>
          <p:nvPr/>
        </p:nvSpPr>
        <p:spPr bwMode="auto">
          <a:xfrm>
            <a:off x="7543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8" name="Oval 25"/>
          <p:cNvSpPr>
            <a:spLocks noChangeArrowheads="1"/>
          </p:cNvSpPr>
          <p:nvPr/>
        </p:nvSpPr>
        <p:spPr bwMode="auto">
          <a:xfrm>
            <a:off x="7924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9" name="Oval 26"/>
          <p:cNvSpPr>
            <a:spLocks noChangeArrowheads="1"/>
          </p:cNvSpPr>
          <p:nvPr/>
        </p:nvSpPr>
        <p:spPr bwMode="auto">
          <a:xfrm>
            <a:off x="8305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0" name="Oval 27"/>
          <p:cNvSpPr>
            <a:spLocks noChangeArrowheads="1"/>
          </p:cNvSpPr>
          <p:nvPr/>
        </p:nvSpPr>
        <p:spPr bwMode="auto">
          <a:xfrm>
            <a:off x="8686800" y="4724400"/>
            <a:ext cx="152400" cy="152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1" name="Text Box 28"/>
          <p:cNvSpPr txBox="1">
            <a:spLocks noChangeArrowheads="1"/>
          </p:cNvSpPr>
          <p:nvPr/>
        </p:nvSpPr>
        <p:spPr bwMode="auto">
          <a:xfrm>
            <a:off x="3352800" y="5043488"/>
            <a:ext cx="548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=1.56             k</a:t>
            </a:r>
            <a:r>
              <a:rPr lang="en-US" alt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=1.38, t=1.8             k</a:t>
            </a:r>
            <a:r>
              <a:rPr lang="en-US" alt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=1.44</a:t>
            </a:r>
          </a:p>
        </p:txBody>
      </p:sp>
      <p:sp>
        <p:nvSpPr>
          <p:cNvPr id="36892" name="Line 29"/>
          <p:cNvSpPr>
            <a:spLocks noChangeShapeType="1"/>
          </p:cNvSpPr>
          <p:nvPr/>
        </p:nvSpPr>
        <p:spPr bwMode="auto">
          <a:xfrm>
            <a:off x="5257800" y="4800600"/>
            <a:ext cx="228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Line 30"/>
          <p:cNvSpPr>
            <a:spLocks noChangeShapeType="1"/>
          </p:cNvSpPr>
          <p:nvPr/>
        </p:nvSpPr>
        <p:spPr bwMode="auto">
          <a:xfrm>
            <a:off x="5715000" y="4800600"/>
            <a:ext cx="228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838200" y="1763713"/>
            <a:ext cx="5465763" cy="3857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ballistic to diffusive transport</a:t>
            </a:r>
          </a:p>
        </p:txBody>
      </p:sp>
      <p:pic>
        <p:nvPicPr>
          <p:cNvPr id="12294" name="Picture 16" descr="nonl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6324600" cy="4287838"/>
          </a:xfrm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6705600" y="1752600"/>
            <a:ext cx="2057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chain with quartic onsite nonlinearity (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model). The numbers indicate the length of the chains. From JSW, PRL 99, 160601 (2007). 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2667000" y="34432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NEGF, N=4 &amp; 32</a:t>
            </a:r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 flipV="1">
            <a:off x="3886200" y="2743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 flipH="1">
            <a:off x="4267200" y="3810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5715000" y="248285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5638800" y="30924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16</a:t>
            </a:r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5638800" y="35496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64</a:t>
            </a:r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5562600" y="41910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256</a:t>
            </a:r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5486400" y="48450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1024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5486400" y="52260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4096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990600" y="20256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Classical, </a:t>
            </a:r>
            <a:r>
              <a:rPr lang="en-US">
                <a:solidFill>
                  <a:schemeClr val="bg2"/>
                </a:solidFill>
                <a:cs typeface="Arial" panose="020B0604020202020204" pitchFamily="34" charset="0"/>
              </a:rPr>
              <a:t>ħ </a:t>
            </a:r>
            <a:r>
              <a:rPr lang="en-US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0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8580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2290" name="Object 19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734175" y="5162550"/>
          <a:ext cx="19240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5" name="Equation" r:id="rId5" imgW="1371600" imgH="393480" progId="Equation.DSMT4">
                  <p:embed/>
                </p:oleObj>
              </mc:Choice>
              <mc:Fallback>
                <p:oleObj name="Equation" r:id="rId5" imgW="1371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5162550"/>
                        <a:ext cx="19240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1223963" y="1717675"/>
            <a:ext cx="5181600" cy="3794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8916" name="Picture 4" descr="conductance_FPU_bet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6207125" cy="4648200"/>
          </a:xfrm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FPU-</a:t>
            </a:r>
            <a:r>
              <a:rPr lang="en-US" altLang="en-US" smtClean="0">
                <a:sym typeface="Symbol" panose="05050102010706020507" pitchFamily="18" charset="2"/>
              </a:rPr>
              <a:t> model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38400" y="2101850"/>
            <a:ext cx="1524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cs typeface="Arial" panose="020B0604020202020204" pitchFamily="34" charset="0"/>
              </a:rPr>
              <a:t>}</a:t>
            </a:r>
            <a:r>
              <a:rPr lang="en-US" altLang="en-US" sz="2800">
                <a:cs typeface="Arial" panose="020B0604020202020204" pitchFamily="34" charset="0"/>
              </a:rPr>
              <a:t> </a:t>
            </a:r>
            <a:r>
              <a:rPr lang="en-US" altLang="en-US" sz="1600">
                <a:cs typeface="Arial" panose="020B0604020202020204" pitchFamily="34" charset="0"/>
              </a:rPr>
              <a:t>relaxing  rate NEGF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934200" y="1600200"/>
            <a:ext cx="1981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It is not clear whether QMD over or under estimates the nonlinear effect.   From Xu, JSW, Duan, Gu, &amp; Li, PRB 78, 224303 (2008).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Conductance of graphene strips</a:t>
            </a:r>
          </a:p>
        </p:txBody>
      </p:sp>
      <p:pic>
        <p:nvPicPr>
          <p:cNvPr id="39940" name="Picture 4" descr="c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124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leng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105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3200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Sites 0 to 7 are fixed left lead and sites 28 to 35 are fixed right lead.  Heat bath is applied to sites 8 to 15 at temperature </a:t>
            </a:r>
            <a:r>
              <a:rPr lang="en-US" altLang="en-US" i="1"/>
              <a:t>T</a:t>
            </a:r>
            <a:r>
              <a:rPr lang="en-US" altLang="en-US" baseline="-25000"/>
              <a:t>L</a:t>
            </a:r>
            <a:r>
              <a:rPr lang="en-US" altLang="en-US"/>
              <a:t> and site 20 to 27 at </a:t>
            </a:r>
            <a:r>
              <a:rPr lang="en-US" altLang="en-US" i="1"/>
              <a:t>T</a:t>
            </a:r>
            <a:r>
              <a:rPr lang="en-US" altLang="en-US" baseline="-25000"/>
              <a:t>R</a:t>
            </a:r>
            <a:r>
              <a:rPr lang="en-US" altLang="en-US"/>
              <a:t>. JSW, Ni, &amp; Jiang, PRB 2009.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Zigzag (5,0) carbon nanotubes</a:t>
            </a:r>
          </a:p>
        </p:txBody>
      </p:sp>
      <p:pic>
        <p:nvPicPr>
          <p:cNvPr id="40964" name="Picture 4" descr="zc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938" y="1600200"/>
            <a:ext cx="5427662" cy="4724400"/>
          </a:xfrm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705600" y="1600200"/>
            <a:ext cx="21336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Temperature dependence of the thermal conductance (and conductivity) for lengths 4.26 (green), 12.8 (red) and 25.6 (blue) nm, respectively. JSW, Ni and Jiang, PRB 2009. 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BAE86D-D2CD-45FB-84A4-4B1EF23DD0D0}" type="slidenum">
              <a:rPr lang="en-GB" altLang="en-US">
                <a:solidFill>
                  <a:schemeClr val="tx1"/>
                </a:solidFill>
              </a:rPr>
              <a:pPr eaLnBrk="1" hangingPunct="1"/>
              <a:t>27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Electron transport &amp; phonons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876800"/>
          </a:xfrm>
        </p:spPr>
        <p:txBody>
          <a:bodyPr/>
          <a:lstStyle/>
          <a:p>
            <a:r>
              <a:rPr lang="en-US" altLang="en-US" sz="2000" smtClean="0"/>
              <a:t>For electrons in the tight-binding form interacting with phonons, the quantum Langevin equations are (set </a:t>
            </a:r>
            <a:r>
              <a:rPr lang="en-US" altLang="en-US" sz="2000" i="1" smtClean="0">
                <a:cs typeface="Arial" panose="020B0604020202020204" pitchFamily="34" charset="0"/>
              </a:rPr>
              <a:t>ħ</a:t>
            </a:r>
            <a:r>
              <a:rPr lang="en-US" altLang="en-US" sz="2000" smtClean="0">
                <a:cs typeface="Arial" panose="020B0604020202020204" pitchFamily="34" charset="0"/>
              </a:rPr>
              <a:t> = 1)</a:t>
            </a:r>
          </a:p>
          <a:p>
            <a:endParaRPr lang="en-US" altLang="en-US" sz="2000" smtClean="0"/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54818066"/>
              </p:ext>
            </p:extLst>
          </p:nvPr>
        </p:nvGraphicFramePr>
        <p:xfrm>
          <a:off x="939800" y="2209800"/>
          <a:ext cx="56642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2" name="Equation" r:id="rId3" imgW="2463480" imgH="939600" progId="Equation.DSMT4">
                  <p:embed/>
                </p:oleObj>
              </mc:Choice>
              <mc:Fallback>
                <p:oleObj name="Equation" r:id="rId3" imgW="24634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209800"/>
                        <a:ext cx="566420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37704220"/>
              </p:ext>
            </p:extLst>
          </p:nvPr>
        </p:nvGraphicFramePr>
        <p:xfrm>
          <a:off x="762000" y="4430713"/>
          <a:ext cx="71628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3" name="Equation" r:id="rId5" imgW="3276360" imgH="634680" progId="Equation.DSMT4">
                  <p:embed/>
                </p:oleObj>
              </mc:Choice>
              <mc:Fallback>
                <p:oleObj name="Equation" r:id="rId5" imgW="32763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30713"/>
                        <a:ext cx="71628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2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Quasi-classical approximation &amp; NEGF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∑</a:t>
            </a:r>
            <a:r>
              <a:rPr lang="en-US" altLang="en-US" sz="2000" baseline="30000"/>
              <a:t>&lt;</a:t>
            </a:r>
            <a:r>
              <a:rPr lang="en-US" altLang="en-US" sz="2000" b="1" baseline="-25000"/>
              <a:t>n</a:t>
            </a:r>
            <a:r>
              <a:rPr lang="en-US" altLang="en-US" sz="2000" b="1"/>
              <a:t> </a:t>
            </a:r>
            <a:r>
              <a:rPr lang="en-US" altLang="en-US" sz="2000"/>
              <a:t>= </a:t>
            </a:r>
            <a:r>
              <a:rPr lang="en-US" altLang="en-US" sz="2000" i="1"/>
              <a:t>i</a:t>
            </a:r>
            <a:endParaRPr lang="en-US" altLang="en-US" sz="2000" b="1" i="1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676400" y="2209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14"/>
          <p:cNvSpPr>
            <a:spLocks/>
          </p:cNvSpPr>
          <p:nvPr/>
        </p:nvSpPr>
        <p:spPr bwMode="auto">
          <a:xfrm>
            <a:off x="1870075" y="1552575"/>
            <a:ext cx="1166813" cy="647700"/>
          </a:xfrm>
          <a:custGeom>
            <a:avLst/>
            <a:gdLst>
              <a:gd name="T0" fmla="*/ 0 w 735"/>
              <a:gd name="T1" fmla="*/ 2147483647 h 408"/>
              <a:gd name="T2" fmla="*/ 2147483647 w 735"/>
              <a:gd name="T3" fmla="*/ 2147483647 h 408"/>
              <a:gd name="T4" fmla="*/ 2147483647 w 735"/>
              <a:gd name="T5" fmla="*/ 2147483647 h 408"/>
              <a:gd name="T6" fmla="*/ 2147483647 w 735"/>
              <a:gd name="T7" fmla="*/ 2147483647 h 408"/>
              <a:gd name="T8" fmla="*/ 2147483647 w 735"/>
              <a:gd name="T9" fmla="*/ 2147483647 h 408"/>
              <a:gd name="T10" fmla="*/ 2147483647 w 735"/>
              <a:gd name="T11" fmla="*/ 2147483647 h 408"/>
              <a:gd name="T12" fmla="*/ 2147483647 w 735"/>
              <a:gd name="T13" fmla="*/ 2147483647 h 408"/>
              <a:gd name="T14" fmla="*/ 2147483647 w 735"/>
              <a:gd name="T15" fmla="*/ 2147483647 h 408"/>
              <a:gd name="T16" fmla="*/ 2147483647 w 735"/>
              <a:gd name="T17" fmla="*/ 2147483647 h 408"/>
              <a:gd name="T18" fmla="*/ 2147483647 w 735"/>
              <a:gd name="T19" fmla="*/ 2147483647 h 408"/>
              <a:gd name="T20" fmla="*/ 2147483647 w 735"/>
              <a:gd name="T21" fmla="*/ 2147483647 h 408"/>
              <a:gd name="T22" fmla="*/ 2147483647 w 735"/>
              <a:gd name="T23" fmla="*/ 2147483647 h 408"/>
              <a:gd name="T24" fmla="*/ 2147483647 w 735"/>
              <a:gd name="T25" fmla="*/ 2147483647 h 408"/>
              <a:gd name="T26" fmla="*/ 2147483647 w 735"/>
              <a:gd name="T27" fmla="*/ 2147483647 h 408"/>
              <a:gd name="T28" fmla="*/ 2147483647 w 735"/>
              <a:gd name="T29" fmla="*/ 2147483647 h 408"/>
              <a:gd name="T30" fmla="*/ 2147483647 w 735"/>
              <a:gd name="T31" fmla="*/ 2147483647 h 408"/>
              <a:gd name="T32" fmla="*/ 2147483647 w 735"/>
              <a:gd name="T33" fmla="*/ 2147483647 h 408"/>
              <a:gd name="T34" fmla="*/ 2147483647 w 735"/>
              <a:gd name="T35" fmla="*/ 2147483647 h 408"/>
              <a:gd name="T36" fmla="*/ 2147483647 w 735"/>
              <a:gd name="T37" fmla="*/ 2147483647 h 408"/>
              <a:gd name="T38" fmla="*/ 2147483647 w 735"/>
              <a:gd name="T39" fmla="*/ 2147483647 h 408"/>
              <a:gd name="T40" fmla="*/ 2147483647 w 735"/>
              <a:gd name="T41" fmla="*/ 2147483647 h 408"/>
              <a:gd name="T42" fmla="*/ 2147483647 w 735"/>
              <a:gd name="T43" fmla="*/ 2147483647 h 408"/>
              <a:gd name="T44" fmla="*/ 2147483647 w 735"/>
              <a:gd name="T45" fmla="*/ 2147483647 h 408"/>
              <a:gd name="T46" fmla="*/ 2147483647 w 735"/>
              <a:gd name="T47" fmla="*/ 2147483647 h 408"/>
              <a:gd name="T48" fmla="*/ 2147483647 w 735"/>
              <a:gd name="T49" fmla="*/ 2147483647 h 408"/>
              <a:gd name="T50" fmla="*/ 2147483647 w 735"/>
              <a:gd name="T51" fmla="*/ 2147483647 h 408"/>
              <a:gd name="T52" fmla="*/ 2147483647 w 735"/>
              <a:gd name="T53" fmla="*/ 2147483647 h 408"/>
              <a:gd name="T54" fmla="*/ 2147483647 w 735"/>
              <a:gd name="T55" fmla="*/ 2147483647 h 408"/>
              <a:gd name="T56" fmla="*/ 2147483647 w 735"/>
              <a:gd name="T57" fmla="*/ 2147483647 h 408"/>
              <a:gd name="T58" fmla="*/ 2147483647 w 735"/>
              <a:gd name="T59" fmla="*/ 2147483647 h 408"/>
              <a:gd name="T60" fmla="*/ 2147483647 w 735"/>
              <a:gd name="T61" fmla="*/ 2147483647 h 4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5"/>
              <a:gd name="T94" fmla="*/ 0 h 408"/>
              <a:gd name="T95" fmla="*/ 735 w 735"/>
              <a:gd name="T96" fmla="*/ 408 h 4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5" h="408">
                <a:moveTo>
                  <a:pt x="0" y="395"/>
                </a:moveTo>
                <a:cubicBezTo>
                  <a:pt x="2" y="354"/>
                  <a:pt x="3" y="313"/>
                  <a:pt x="6" y="272"/>
                </a:cubicBezTo>
                <a:cubicBezTo>
                  <a:pt x="7" y="264"/>
                  <a:pt x="5" y="252"/>
                  <a:pt x="12" y="248"/>
                </a:cubicBezTo>
                <a:cubicBezTo>
                  <a:pt x="21" y="243"/>
                  <a:pt x="32" y="252"/>
                  <a:pt x="42" y="254"/>
                </a:cubicBezTo>
                <a:cubicBezTo>
                  <a:pt x="40" y="264"/>
                  <a:pt x="43" y="277"/>
                  <a:pt x="36" y="284"/>
                </a:cubicBezTo>
                <a:cubicBezTo>
                  <a:pt x="32" y="288"/>
                  <a:pt x="30" y="272"/>
                  <a:pt x="30" y="266"/>
                </a:cubicBezTo>
                <a:cubicBezTo>
                  <a:pt x="30" y="246"/>
                  <a:pt x="31" y="225"/>
                  <a:pt x="36" y="205"/>
                </a:cubicBezTo>
                <a:cubicBezTo>
                  <a:pt x="41" y="184"/>
                  <a:pt x="79" y="162"/>
                  <a:pt x="98" y="156"/>
                </a:cubicBezTo>
                <a:cubicBezTo>
                  <a:pt x="121" y="139"/>
                  <a:pt x="129" y="122"/>
                  <a:pt x="140" y="156"/>
                </a:cubicBezTo>
                <a:cubicBezTo>
                  <a:pt x="130" y="195"/>
                  <a:pt x="120" y="187"/>
                  <a:pt x="110" y="156"/>
                </a:cubicBezTo>
                <a:cubicBezTo>
                  <a:pt x="117" y="96"/>
                  <a:pt x="112" y="115"/>
                  <a:pt x="147" y="88"/>
                </a:cubicBezTo>
                <a:cubicBezTo>
                  <a:pt x="163" y="76"/>
                  <a:pt x="202" y="64"/>
                  <a:pt x="202" y="64"/>
                </a:cubicBezTo>
                <a:cubicBezTo>
                  <a:pt x="232" y="32"/>
                  <a:pt x="234" y="31"/>
                  <a:pt x="226" y="82"/>
                </a:cubicBezTo>
                <a:cubicBezTo>
                  <a:pt x="206" y="23"/>
                  <a:pt x="279" y="17"/>
                  <a:pt x="318" y="2"/>
                </a:cubicBezTo>
                <a:cubicBezTo>
                  <a:pt x="352" y="7"/>
                  <a:pt x="381" y="0"/>
                  <a:pt x="392" y="33"/>
                </a:cubicBezTo>
                <a:cubicBezTo>
                  <a:pt x="390" y="39"/>
                  <a:pt x="392" y="48"/>
                  <a:pt x="386" y="51"/>
                </a:cubicBezTo>
                <a:cubicBezTo>
                  <a:pt x="380" y="54"/>
                  <a:pt x="367" y="52"/>
                  <a:pt x="367" y="45"/>
                </a:cubicBezTo>
                <a:cubicBezTo>
                  <a:pt x="367" y="38"/>
                  <a:pt x="380" y="41"/>
                  <a:pt x="386" y="39"/>
                </a:cubicBezTo>
                <a:cubicBezTo>
                  <a:pt x="433" y="43"/>
                  <a:pt x="462" y="32"/>
                  <a:pt x="477" y="76"/>
                </a:cubicBezTo>
                <a:cubicBezTo>
                  <a:pt x="475" y="90"/>
                  <a:pt x="477" y="106"/>
                  <a:pt x="471" y="119"/>
                </a:cubicBezTo>
                <a:cubicBezTo>
                  <a:pt x="468" y="126"/>
                  <a:pt x="460" y="132"/>
                  <a:pt x="453" y="131"/>
                </a:cubicBezTo>
                <a:cubicBezTo>
                  <a:pt x="446" y="130"/>
                  <a:pt x="434" y="116"/>
                  <a:pt x="441" y="113"/>
                </a:cubicBezTo>
                <a:cubicBezTo>
                  <a:pt x="454" y="108"/>
                  <a:pt x="470" y="117"/>
                  <a:pt x="484" y="119"/>
                </a:cubicBezTo>
                <a:cubicBezTo>
                  <a:pt x="514" y="134"/>
                  <a:pt x="532" y="146"/>
                  <a:pt x="551" y="174"/>
                </a:cubicBezTo>
                <a:cubicBezTo>
                  <a:pt x="549" y="192"/>
                  <a:pt x="552" y="212"/>
                  <a:pt x="545" y="229"/>
                </a:cubicBezTo>
                <a:cubicBezTo>
                  <a:pt x="542" y="237"/>
                  <a:pt x="536" y="213"/>
                  <a:pt x="539" y="205"/>
                </a:cubicBezTo>
                <a:cubicBezTo>
                  <a:pt x="541" y="198"/>
                  <a:pt x="551" y="196"/>
                  <a:pt x="557" y="192"/>
                </a:cubicBezTo>
                <a:cubicBezTo>
                  <a:pt x="664" y="201"/>
                  <a:pt x="651" y="190"/>
                  <a:pt x="643" y="297"/>
                </a:cubicBezTo>
                <a:cubicBezTo>
                  <a:pt x="622" y="264"/>
                  <a:pt x="594" y="263"/>
                  <a:pt x="661" y="272"/>
                </a:cubicBezTo>
                <a:cubicBezTo>
                  <a:pt x="735" y="295"/>
                  <a:pt x="614" y="408"/>
                  <a:pt x="710" y="370"/>
                </a:cubicBezTo>
                <a:cubicBezTo>
                  <a:pt x="729" y="388"/>
                  <a:pt x="723" y="376"/>
                  <a:pt x="723" y="40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Text Box 15"/>
          <p:cNvSpPr txBox="1">
            <a:spLocks noChangeArrowheads="1"/>
          </p:cNvSpPr>
          <p:nvPr/>
        </p:nvSpPr>
        <p:spPr bwMode="auto">
          <a:xfrm>
            <a:off x="2209800" y="2209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1992" name="Text Box 16"/>
          <p:cNvSpPr txBox="1">
            <a:spLocks noChangeArrowheads="1"/>
          </p:cNvSpPr>
          <p:nvPr/>
        </p:nvSpPr>
        <p:spPr bwMode="auto">
          <a:xfrm>
            <a:off x="2133600" y="1600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1993" name="Text Box 17"/>
          <p:cNvSpPr txBox="1">
            <a:spLocks noChangeArrowheads="1"/>
          </p:cNvSpPr>
          <p:nvPr/>
        </p:nvSpPr>
        <p:spPr bwMode="auto">
          <a:xfrm>
            <a:off x="609600" y="28956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∑</a:t>
            </a:r>
            <a:r>
              <a:rPr lang="en-US" altLang="en-US" sz="2000" baseline="30000"/>
              <a:t>r</a:t>
            </a:r>
            <a:r>
              <a:rPr lang="en-US" altLang="en-US" sz="2000" b="1" baseline="-25000"/>
              <a:t>n</a:t>
            </a:r>
            <a:r>
              <a:rPr lang="en-US" altLang="en-US" sz="2000" b="1"/>
              <a:t> </a:t>
            </a:r>
            <a:r>
              <a:rPr lang="en-US" altLang="en-US" sz="2000"/>
              <a:t>= </a:t>
            </a:r>
            <a:r>
              <a:rPr lang="en-US" altLang="en-US" sz="2000" i="1"/>
              <a:t>i </a:t>
            </a:r>
            <a:r>
              <a:rPr lang="en-US" altLang="en-US" sz="4000"/>
              <a:t>{</a:t>
            </a:r>
            <a:endParaRPr lang="en-US" altLang="en-US" sz="4000" b="1" i="1"/>
          </a:p>
        </p:txBody>
      </p:sp>
      <p:sp>
        <p:nvSpPr>
          <p:cNvPr id="41994" name="Line 18"/>
          <p:cNvSpPr>
            <a:spLocks noChangeShapeType="1"/>
          </p:cNvSpPr>
          <p:nvPr/>
        </p:nvSpPr>
        <p:spPr bwMode="auto">
          <a:xfrm>
            <a:off x="1752600" y="3443288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1946275" y="2786063"/>
            <a:ext cx="1166813" cy="647700"/>
          </a:xfrm>
          <a:custGeom>
            <a:avLst/>
            <a:gdLst>
              <a:gd name="T0" fmla="*/ 0 w 735"/>
              <a:gd name="T1" fmla="*/ 2147483647 h 408"/>
              <a:gd name="T2" fmla="*/ 2147483647 w 735"/>
              <a:gd name="T3" fmla="*/ 2147483647 h 408"/>
              <a:gd name="T4" fmla="*/ 2147483647 w 735"/>
              <a:gd name="T5" fmla="*/ 2147483647 h 408"/>
              <a:gd name="T6" fmla="*/ 2147483647 w 735"/>
              <a:gd name="T7" fmla="*/ 2147483647 h 408"/>
              <a:gd name="T8" fmla="*/ 2147483647 w 735"/>
              <a:gd name="T9" fmla="*/ 2147483647 h 408"/>
              <a:gd name="T10" fmla="*/ 2147483647 w 735"/>
              <a:gd name="T11" fmla="*/ 2147483647 h 408"/>
              <a:gd name="T12" fmla="*/ 2147483647 w 735"/>
              <a:gd name="T13" fmla="*/ 2147483647 h 408"/>
              <a:gd name="T14" fmla="*/ 2147483647 w 735"/>
              <a:gd name="T15" fmla="*/ 2147483647 h 408"/>
              <a:gd name="T16" fmla="*/ 2147483647 w 735"/>
              <a:gd name="T17" fmla="*/ 2147483647 h 408"/>
              <a:gd name="T18" fmla="*/ 2147483647 w 735"/>
              <a:gd name="T19" fmla="*/ 2147483647 h 408"/>
              <a:gd name="T20" fmla="*/ 2147483647 w 735"/>
              <a:gd name="T21" fmla="*/ 2147483647 h 408"/>
              <a:gd name="T22" fmla="*/ 2147483647 w 735"/>
              <a:gd name="T23" fmla="*/ 2147483647 h 408"/>
              <a:gd name="T24" fmla="*/ 2147483647 w 735"/>
              <a:gd name="T25" fmla="*/ 2147483647 h 408"/>
              <a:gd name="T26" fmla="*/ 2147483647 w 735"/>
              <a:gd name="T27" fmla="*/ 2147483647 h 408"/>
              <a:gd name="T28" fmla="*/ 2147483647 w 735"/>
              <a:gd name="T29" fmla="*/ 2147483647 h 408"/>
              <a:gd name="T30" fmla="*/ 2147483647 w 735"/>
              <a:gd name="T31" fmla="*/ 2147483647 h 408"/>
              <a:gd name="T32" fmla="*/ 2147483647 w 735"/>
              <a:gd name="T33" fmla="*/ 2147483647 h 408"/>
              <a:gd name="T34" fmla="*/ 2147483647 w 735"/>
              <a:gd name="T35" fmla="*/ 2147483647 h 408"/>
              <a:gd name="T36" fmla="*/ 2147483647 w 735"/>
              <a:gd name="T37" fmla="*/ 2147483647 h 408"/>
              <a:gd name="T38" fmla="*/ 2147483647 w 735"/>
              <a:gd name="T39" fmla="*/ 2147483647 h 408"/>
              <a:gd name="T40" fmla="*/ 2147483647 w 735"/>
              <a:gd name="T41" fmla="*/ 2147483647 h 408"/>
              <a:gd name="T42" fmla="*/ 2147483647 w 735"/>
              <a:gd name="T43" fmla="*/ 2147483647 h 408"/>
              <a:gd name="T44" fmla="*/ 2147483647 w 735"/>
              <a:gd name="T45" fmla="*/ 2147483647 h 408"/>
              <a:gd name="T46" fmla="*/ 2147483647 w 735"/>
              <a:gd name="T47" fmla="*/ 2147483647 h 408"/>
              <a:gd name="T48" fmla="*/ 2147483647 w 735"/>
              <a:gd name="T49" fmla="*/ 2147483647 h 408"/>
              <a:gd name="T50" fmla="*/ 2147483647 w 735"/>
              <a:gd name="T51" fmla="*/ 2147483647 h 408"/>
              <a:gd name="T52" fmla="*/ 2147483647 w 735"/>
              <a:gd name="T53" fmla="*/ 2147483647 h 408"/>
              <a:gd name="T54" fmla="*/ 2147483647 w 735"/>
              <a:gd name="T55" fmla="*/ 2147483647 h 408"/>
              <a:gd name="T56" fmla="*/ 2147483647 w 735"/>
              <a:gd name="T57" fmla="*/ 2147483647 h 408"/>
              <a:gd name="T58" fmla="*/ 2147483647 w 735"/>
              <a:gd name="T59" fmla="*/ 2147483647 h 408"/>
              <a:gd name="T60" fmla="*/ 2147483647 w 735"/>
              <a:gd name="T61" fmla="*/ 2147483647 h 4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5"/>
              <a:gd name="T94" fmla="*/ 0 h 408"/>
              <a:gd name="T95" fmla="*/ 735 w 735"/>
              <a:gd name="T96" fmla="*/ 408 h 4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5" h="408">
                <a:moveTo>
                  <a:pt x="0" y="395"/>
                </a:moveTo>
                <a:cubicBezTo>
                  <a:pt x="2" y="354"/>
                  <a:pt x="3" y="313"/>
                  <a:pt x="6" y="272"/>
                </a:cubicBezTo>
                <a:cubicBezTo>
                  <a:pt x="7" y="264"/>
                  <a:pt x="5" y="252"/>
                  <a:pt x="12" y="248"/>
                </a:cubicBezTo>
                <a:cubicBezTo>
                  <a:pt x="21" y="243"/>
                  <a:pt x="32" y="252"/>
                  <a:pt x="42" y="254"/>
                </a:cubicBezTo>
                <a:cubicBezTo>
                  <a:pt x="40" y="264"/>
                  <a:pt x="43" y="277"/>
                  <a:pt x="36" y="284"/>
                </a:cubicBezTo>
                <a:cubicBezTo>
                  <a:pt x="32" y="288"/>
                  <a:pt x="30" y="272"/>
                  <a:pt x="30" y="266"/>
                </a:cubicBezTo>
                <a:cubicBezTo>
                  <a:pt x="30" y="246"/>
                  <a:pt x="31" y="225"/>
                  <a:pt x="36" y="205"/>
                </a:cubicBezTo>
                <a:cubicBezTo>
                  <a:pt x="41" y="184"/>
                  <a:pt x="79" y="162"/>
                  <a:pt x="98" y="156"/>
                </a:cubicBezTo>
                <a:cubicBezTo>
                  <a:pt x="121" y="139"/>
                  <a:pt x="129" y="122"/>
                  <a:pt x="140" y="156"/>
                </a:cubicBezTo>
                <a:cubicBezTo>
                  <a:pt x="130" y="195"/>
                  <a:pt x="120" y="187"/>
                  <a:pt x="110" y="156"/>
                </a:cubicBezTo>
                <a:cubicBezTo>
                  <a:pt x="117" y="96"/>
                  <a:pt x="112" y="115"/>
                  <a:pt x="147" y="88"/>
                </a:cubicBezTo>
                <a:cubicBezTo>
                  <a:pt x="163" y="76"/>
                  <a:pt x="202" y="64"/>
                  <a:pt x="202" y="64"/>
                </a:cubicBezTo>
                <a:cubicBezTo>
                  <a:pt x="232" y="32"/>
                  <a:pt x="234" y="31"/>
                  <a:pt x="226" y="82"/>
                </a:cubicBezTo>
                <a:cubicBezTo>
                  <a:pt x="206" y="23"/>
                  <a:pt x="279" y="17"/>
                  <a:pt x="318" y="2"/>
                </a:cubicBezTo>
                <a:cubicBezTo>
                  <a:pt x="352" y="7"/>
                  <a:pt x="381" y="0"/>
                  <a:pt x="392" y="33"/>
                </a:cubicBezTo>
                <a:cubicBezTo>
                  <a:pt x="390" y="39"/>
                  <a:pt x="392" y="48"/>
                  <a:pt x="386" y="51"/>
                </a:cubicBezTo>
                <a:cubicBezTo>
                  <a:pt x="380" y="54"/>
                  <a:pt x="367" y="52"/>
                  <a:pt x="367" y="45"/>
                </a:cubicBezTo>
                <a:cubicBezTo>
                  <a:pt x="367" y="38"/>
                  <a:pt x="380" y="41"/>
                  <a:pt x="386" y="39"/>
                </a:cubicBezTo>
                <a:cubicBezTo>
                  <a:pt x="433" y="43"/>
                  <a:pt x="462" y="32"/>
                  <a:pt x="477" y="76"/>
                </a:cubicBezTo>
                <a:cubicBezTo>
                  <a:pt x="475" y="90"/>
                  <a:pt x="477" y="106"/>
                  <a:pt x="471" y="119"/>
                </a:cubicBezTo>
                <a:cubicBezTo>
                  <a:pt x="468" y="126"/>
                  <a:pt x="460" y="132"/>
                  <a:pt x="453" y="131"/>
                </a:cubicBezTo>
                <a:cubicBezTo>
                  <a:pt x="446" y="130"/>
                  <a:pt x="434" y="116"/>
                  <a:pt x="441" y="113"/>
                </a:cubicBezTo>
                <a:cubicBezTo>
                  <a:pt x="454" y="108"/>
                  <a:pt x="470" y="117"/>
                  <a:pt x="484" y="119"/>
                </a:cubicBezTo>
                <a:cubicBezTo>
                  <a:pt x="514" y="134"/>
                  <a:pt x="532" y="146"/>
                  <a:pt x="551" y="174"/>
                </a:cubicBezTo>
                <a:cubicBezTo>
                  <a:pt x="549" y="192"/>
                  <a:pt x="552" y="212"/>
                  <a:pt x="545" y="229"/>
                </a:cubicBezTo>
                <a:cubicBezTo>
                  <a:pt x="542" y="237"/>
                  <a:pt x="536" y="213"/>
                  <a:pt x="539" y="205"/>
                </a:cubicBezTo>
                <a:cubicBezTo>
                  <a:pt x="541" y="198"/>
                  <a:pt x="551" y="196"/>
                  <a:pt x="557" y="192"/>
                </a:cubicBezTo>
                <a:cubicBezTo>
                  <a:pt x="664" y="201"/>
                  <a:pt x="651" y="190"/>
                  <a:pt x="643" y="297"/>
                </a:cubicBezTo>
                <a:cubicBezTo>
                  <a:pt x="622" y="264"/>
                  <a:pt x="594" y="263"/>
                  <a:pt x="661" y="272"/>
                </a:cubicBezTo>
                <a:cubicBezTo>
                  <a:pt x="735" y="295"/>
                  <a:pt x="614" y="408"/>
                  <a:pt x="710" y="370"/>
                </a:cubicBezTo>
                <a:cubicBezTo>
                  <a:pt x="729" y="388"/>
                  <a:pt x="723" y="376"/>
                  <a:pt x="723" y="40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2286000" y="3429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r</a:t>
            </a:r>
            <a:endParaRPr lang="en-US" altLang="en-US"/>
          </a:p>
        </p:txBody>
      </p:sp>
      <p:sp>
        <p:nvSpPr>
          <p:cNvPr id="41997" name="Text Box 21"/>
          <p:cNvSpPr txBox="1">
            <a:spLocks noChangeArrowheads="1"/>
          </p:cNvSpPr>
          <p:nvPr/>
        </p:nvSpPr>
        <p:spPr bwMode="auto">
          <a:xfrm>
            <a:off x="22098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1998" name="Line 22"/>
          <p:cNvSpPr>
            <a:spLocks noChangeShapeType="1"/>
          </p:cNvSpPr>
          <p:nvPr/>
        </p:nvSpPr>
        <p:spPr bwMode="auto">
          <a:xfrm>
            <a:off x="3886200" y="3443288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Freeform 23"/>
          <p:cNvSpPr>
            <a:spLocks/>
          </p:cNvSpPr>
          <p:nvPr/>
        </p:nvSpPr>
        <p:spPr bwMode="auto">
          <a:xfrm>
            <a:off x="4079875" y="2786063"/>
            <a:ext cx="1166813" cy="647700"/>
          </a:xfrm>
          <a:custGeom>
            <a:avLst/>
            <a:gdLst>
              <a:gd name="T0" fmla="*/ 0 w 735"/>
              <a:gd name="T1" fmla="*/ 2147483647 h 408"/>
              <a:gd name="T2" fmla="*/ 2147483647 w 735"/>
              <a:gd name="T3" fmla="*/ 2147483647 h 408"/>
              <a:gd name="T4" fmla="*/ 2147483647 w 735"/>
              <a:gd name="T5" fmla="*/ 2147483647 h 408"/>
              <a:gd name="T6" fmla="*/ 2147483647 w 735"/>
              <a:gd name="T7" fmla="*/ 2147483647 h 408"/>
              <a:gd name="T8" fmla="*/ 2147483647 w 735"/>
              <a:gd name="T9" fmla="*/ 2147483647 h 408"/>
              <a:gd name="T10" fmla="*/ 2147483647 w 735"/>
              <a:gd name="T11" fmla="*/ 2147483647 h 408"/>
              <a:gd name="T12" fmla="*/ 2147483647 w 735"/>
              <a:gd name="T13" fmla="*/ 2147483647 h 408"/>
              <a:gd name="T14" fmla="*/ 2147483647 w 735"/>
              <a:gd name="T15" fmla="*/ 2147483647 h 408"/>
              <a:gd name="T16" fmla="*/ 2147483647 w 735"/>
              <a:gd name="T17" fmla="*/ 2147483647 h 408"/>
              <a:gd name="T18" fmla="*/ 2147483647 w 735"/>
              <a:gd name="T19" fmla="*/ 2147483647 h 408"/>
              <a:gd name="T20" fmla="*/ 2147483647 w 735"/>
              <a:gd name="T21" fmla="*/ 2147483647 h 408"/>
              <a:gd name="T22" fmla="*/ 2147483647 w 735"/>
              <a:gd name="T23" fmla="*/ 2147483647 h 408"/>
              <a:gd name="T24" fmla="*/ 2147483647 w 735"/>
              <a:gd name="T25" fmla="*/ 2147483647 h 408"/>
              <a:gd name="T26" fmla="*/ 2147483647 w 735"/>
              <a:gd name="T27" fmla="*/ 2147483647 h 408"/>
              <a:gd name="T28" fmla="*/ 2147483647 w 735"/>
              <a:gd name="T29" fmla="*/ 2147483647 h 408"/>
              <a:gd name="T30" fmla="*/ 2147483647 w 735"/>
              <a:gd name="T31" fmla="*/ 2147483647 h 408"/>
              <a:gd name="T32" fmla="*/ 2147483647 w 735"/>
              <a:gd name="T33" fmla="*/ 2147483647 h 408"/>
              <a:gd name="T34" fmla="*/ 2147483647 w 735"/>
              <a:gd name="T35" fmla="*/ 2147483647 h 408"/>
              <a:gd name="T36" fmla="*/ 2147483647 w 735"/>
              <a:gd name="T37" fmla="*/ 2147483647 h 408"/>
              <a:gd name="T38" fmla="*/ 2147483647 w 735"/>
              <a:gd name="T39" fmla="*/ 2147483647 h 408"/>
              <a:gd name="T40" fmla="*/ 2147483647 w 735"/>
              <a:gd name="T41" fmla="*/ 2147483647 h 408"/>
              <a:gd name="T42" fmla="*/ 2147483647 w 735"/>
              <a:gd name="T43" fmla="*/ 2147483647 h 408"/>
              <a:gd name="T44" fmla="*/ 2147483647 w 735"/>
              <a:gd name="T45" fmla="*/ 2147483647 h 408"/>
              <a:gd name="T46" fmla="*/ 2147483647 w 735"/>
              <a:gd name="T47" fmla="*/ 2147483647 h 408"/>
              <a:gd name="T48" fmla="*/ 2147483647 w 735"/>
              <a:gd name="T49" fmla="*/ 2147483647 h 408"/>
              <a:gd name="T50" fmla="*/ 2147483647 w 735"/>
              <a:gd name="T51" fmla="*/ 2147483647 h 408"/>
              <a:gd name="T52" fmla="*/ 2147483647 w 735"/>
              <a:gd name="T53" fmla="*/ 2147483647 h 408"/>
              <a:gd name="T54" fmla="*/ 2147483647 w 735"/>
              <a:gd name="T55" fmla="*/ 2147483647 h 408"/>
              <a:gd name="T56" fmla="*/ 2147483647 w 735"/>
              <a:gd name="T57" fmla="*/ 2147483647 h 408"/>
              <a:gd name="T58" fmla="*/ 2147483647 w 735"/>
              <a:gd name="T59" fmla="*/ 2147483647 h 408"/>
              <a:gd name="T60" fmla="*/ 2147483647 w 735"/>
              <a:gd name="T61" fmla="*/ 2147483647 h 4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5"/>
              <a:gd name="T94" fmla="*/ 0 h 408"/>
              <a:gd name="T95" fmla="*/ 735 w 735"/>
              <a:gd name="T96" fmla="*/ 408 h 40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5" h="408">
                <a:moveTo>
                  <a:pt x="0" y="395"/>
                </a:moveTo>
                <a:cubicBezTo>
                  <a:pt x="2" y="354"/>
                  <a:pt x="3" y="313"/>
                  <a:pt x="6" y="272"/>
                </a:cubicBezTo>
                <a:cubicBezTo>
                  <a:pt x="7" y="264"/>
                  <a:pt x="5" y="252"/>
                  <a:pt x="12" y="248"/>
                </a:cubicBezTo>
                <a:cubicBezTo>
                  <a:pt x="21" y="243"/>
                  <a:pt x="32" y="252"/>
                  <a:pt x="42" y="254"/>
                </a:cubicBezTo>
                <a:cubicBezTo>
                  <a:pt x="40" y="264"/>
                  <a:pt x="43" y="277"/>
                  <a:pt x="36" y="284"/>
                </a:cubicBezTo>
                <a:cubicBezTo>
                  <a:pt x="32" y="288"/>
                  <a:pt x="30" y="272"/>
                  <a:pt x="30" y="266"/>
                </a:cubicBezTo>
                <a:cubicBezTo>
                  <a:pt x="30" y="246"/>
                  <a:pt x="31" y="225"/>
                  <a:pt x="36" y="205"/>
                </a:cubicBezTo>
                <a:cubicBezTo>
                  <a:pt x="41" y="184"/>
                  <a:pt x="79" y="162"/>
                  <a:pt x="98" y="156"/>
                </a:cubicBezTo>
                <a:cubicBezTo>
                  <a:pt x="121" y="139"/>
                  <a:pt x="129" y="122"/>
                  <a:pt x="140" y="156"/>
                </a:cubicBezTo>
                <a:cubicBezTo>
                  <a:pt x="130" y="195"/>
                  <a:pt x="120" y="187"/>
                  <a:pt x="110" y="156"/>
                </a:cubicBezTo>
                <a:cubicBezTo>
                  <a:pt x="117" y="96"/>
                  <a:pt x="112" y="115"/>
                  <a:pt x="147" y="88"/>
                </a:cubicBezTo>
                <a:cubicBezTo>
                  <a:pt x="163" y="76"/>
                  <a:pt x="202" y="64"/>
                  <a:pt x="202" y="64"/>
                </a:cubicBezTo>
                <a:cubicBezTo>
                  <a:pt x="232" y="32"/>
                  <a:pt x="234" y="31"/>
                  <a:pt x="226" y="82"/>
                </a:cubicBezTo>
                <a:cubicBezTo>
                  <a:pt x="206" y="23"/>
                  <a:pt x="279" y="17"/>
                  <a:pt x="318" y="2"/>
                </a:cubicBezTo>
                <a:cubicBezTo>
                  <a:pt x="352" y="7"/>
                  <a:pt x="381" y="0"/>
                  <a:pt x="392" y="33"/>
                </a:cubicBezTo>
                <a:cubicBezTo>
                  <a:pt x="390" y="39"/>
                  <a:pt x="392" y="48"/>
                  <a:pt x="386" y="51"/>
                </a:cubicBezTo>
                <a:cubicBezTo>
                  <a:pt x="380" y="54"/>
                  <a:pt x="367" y="52"/>
                  <a:pt x="367" y="45"/>
                </a:cubicBezTo>
                <a:cubicBezTo>
                  <a:pt x="367" y="38"/>
                  <a:pt x="380" y="41"/>
                  <a:pt x="386" y="39"/>
                </a:cubicBezTo>
                <a:cubicBezTo>
                  <a:pt x="433" y="43"/>
                  <a:pt x="462" y="32"/>
                  <a:pt x="477" y="76"/>
                </a:cubicBezTo>
                <a:cubicBezTo>
                  <a:pt x="475" y="90"/>
                  <a:pt x="477" y="106"/>
                  <a:pt x="471" y="119"/>
                </a:cubicBezTo>
                <a:cubicBezTo>
                  <a:pt x="468" y="126"/>
                  <a:pt x="460" y="132"/>
                  <a:pt x="453" y="131"/>
                </a:cubicBezTo>
                <a:cubicBezTo>
                  <a:pt x="446" y="130"/>
                  <a:pt x="434" y="116"/>
                  <a:pt x="441" y="113"/>
                </a:cubicBezTo>
                <a:cubicBezTo>
                  <a:pt x="454" y="108"/>
                  <a:pt x="470" y="117"/>
                  <a:pt x="484" y="119"/>
                </a:cubicBezTo>
                <a:cubicBezTo>
                  <a:pt x="514" y="134"/>
                  <a:pt x="532" y="146"/>
                  <a:pt x="551" y="174"/>
                </a:cubicBezTo>
                <a:cubicBezTo>
                  <a:pt x="549" y="192"/>
                  <a:pt x="552" y="212"/>
                  <a:pt x="545" y="229"/>
                </a:cubicBezTo>
                <a:cubicBezTo>
                  <a:pt x="542" y="237"/>
                  <a:pt x="536" y="213"/>
                  <a:pt x="539" y="205"/>
                </a:cubicBezTo>
                <a:cubicBezTo>
                  <a:pt x="541" y="198"/>
                  <a:pt x="551" y="196"/>
                  <a:pt x="557" y="192"/>
                </a:cubicBezTo>
                <a:cubicBezTo>
                  <a:pt x="664" y="201"/>
                  <a:pt x="651" y="190"/>
                  <a:pt x="643" y="297"/>
                </a:cubicBezTo>
                <a:cubicBezTo>
                  <a:pt x="622" y="264"/>
                  <a:pt x="594" y="263"/>
                  <a:pt x="661" y="272"/>
                </a:cubicBezTo>
                <a:cubicBezTo>
                  <a:pt x="735" y="295"/>
                  <a:pt x="614" y="408"/>
                  <a:pt x="710" y="370"/>
                </a:cubicBezTo>
                <a:cubicBezTo>
                  <a:pt x="729" y="388"/>
                  <a:pt x="723" y="376"/>
                  <a:pt x="723" y="40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24"/>
          <p:cNvSpPr txBox="1">
            <a:spLocks noChangeArrowheads="1"/>
          </p:cNvSpPr>
          <p:nvPr/>
        </p:nvSpPr>
        <p:spPr bwMode="auto">
          <a:xfrm>
            <a:off x="4419600" y="3429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&gt;</a:t>
            </a:r>
            <a:endParaRPr lang="en-US" altLang="en-US"/>
          </a:p>
        </p:txBody>
      </p:sp>
      <p:sp>
        <p:nvSpPr>
          <p:cNvPr id="42001" name="Text Box 25"/>
          <p:cNvSpPr txBox="1">
            <a:spLocks noChangeArrowheads="1"/>
          </p:cNvSpPr>
          <p:nvPr/>
        </p:nvSpPr>
        <p:spPr bwMode="auto">
          <a:xfrm>
            <a:off x="43434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</a:t>
            </a:r>
            <a:r>
              <a:rPr lang="en-US" altLang="en-US" baseline="30000"/>
              <a:t>r</a:t>
            </a:r>
            <a:endParaRPr lang="en-US" altLang="en-US"/>
          </a:p>
        </p:txBody>
      </p:sp>
      <p:sp>
        <p:nvSpPr>
          <p:cNvPr id="42002" name="Text Box 26"/>
          <p:cNvSpPr txBox="1">
            <a:spLocks noChangeArrowheads="1"/>
          </p:cNvSpPr>
          <p:nvPr/>
        </p:nvSpPr>
        <p:spPr bwMode="auto">
          <a:xfrm>
            <a:off x="34290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42003" name="Text Box 27"/>
          <p:cNvSpPr txBox="1">
            <a:spLocks noChangeArrowheads="1"/>
          </p:cNvSpPr>
          <p:nvPr/>
        </p:nvSpPr>
        <p:spPr bwMode="auto">
          <a:xfrm>
            <a:off x="7239000" y="28194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}</a:t>
            </a:r>
          </a:p>
        </p:txBody>
      </p:sp>
      <p:sp>
        <p:nvSpPr>
          <p:cNvPr id="42004" name="Text Box 28"/>
          <p:cNvSpPr txBox="1">
            <a:spLocks noChangeArrowheads="1"/>
          </p:cNvSpPr>
          <p:nvPr/>
        </p:nvSpPr>
        <p:spPr bwMode="auto">
          <a:xfrm>
            <a:off x="57150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  <a:sym typeface="Symbol" panose="05050102010706020507" pitchFamily="18" charset="2"/>
              </a:rPr>
              <a:t>−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6400800" y="2341563"/>
            <a:ext cx="4572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6" name="Line 30"/>
          <p:cNvSpPr>
            <a:spLocks noChangeShapeType="1"/>
          </p:cNvSpPr>
          <p:nvPr/>
        </p:nvSpPr>
        <p:spPr bwMode="auto">
          <a:xfrm>
            <a:off x="6324600" y="34083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Freeform 31"/>
          <p:cNvSpPr>
            <a:spLocks/>
          </p:cNvSpPr>
          <p:nvPr/>
        </p:nvSpPr>
        <p:spPr bwMode="auto">
          <a:xfrm>
            <a:off x="6602413" y="2841625"/>
            <a:ext cx="101600" cy="573088"/>
          </a:xfrm>
          <a:custGeom>
            <a:avLst/>
            <a:gdLst>
              <a:gd name="T0" fmla="*/ 2147483647 w 64"/>
              <a:gd name="T1" fmla="*/ 0 h 361"/>
              <a:gd name="T2" fmla="*/ 2147483647 w 64"/>
              <a:gd name="T3" fmla="*/ 2147483647 h 361"/>
              <a:gd name="T4" fmla="*/ 2147483647 w 64"/>
              <a:gd name="T5" fmla="*/ 2147483647 h 361"/>
              <a:gd name="T6" fmla="*/ 2147483647 w 64"/>
              <a:gd name="T7" fmla="*/ 2147483647 h 361"/>
              <a:gd name="T8" fmla="*/ 2147483647 w 64"/>
              <a:gd name="T9" fmla="*/ 2147483647 h 361"/>
              <a:gd name="T10" fmla="*/ 2147483647 w 64"/>
              <a:gd name="T11" fmla="*/ 2147483647 h 361"/>
              <a:gd name="T12" fmla="*/ 2147483647 w 64"/>
              <a:gd name="T13" fmla="*/ 2147483647 h 361"/>
              <a:gd name="T14" fmla="*/ 2147483647 w 64"/>
              <a:gd name="T15" fmla="*/ 2147483647 h 361"/>
              <a:gd name="T16" fmla="*/ 2147483647 w 64"/>
              <a:gd name="T17" fmla="*/ 2147483647 h 361"/>
              <a:gd name="T18" fmla="*/ 2147483647 w 64"/>
              <a:gd name="T19" fmla="*/ 2147483647 h 361"/>
              <a:gd name="T20" fmla="*/ 2147483647 w 64"/>
              <a:gd name="T21" fmla="*/ 2147483647 h 361"/>
              <a:gd name="T22" fmla="*/ 2147483647 w 64"/>
              <a:gd name="T23" fmla="*/ 2147483647 h 361"/>
              <a:gd name="T24" fmla="*/ 2147483647 w 64"/>
              <a:gd name="T25" fmla="*/ 2147483647 h 361"/>
              <a:gd name="T26" fmla="*/ 2147483647 w 64"/>
              <a:gd name="T27" fmla="*/ 2147483647 h 3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4"/>
              <a:gd name="T43" fmla="*/ 0 h 361"/>
              <a:gd name="T44" fmla="*/ 64 w 64"/>
              <a:gd name="T45" fmla="*/ 361 h 3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4" h="361">
                <a:moveTo>
                  <a:pt x="14" y="0"/>
                </a:moveTo>
                <a:cubicBezTo>
                  <a:pt x="26" y="2"/>
                  <a:pt x="40" y="0"/>
                  <a:pt x="51" y="6"/>
                </a:cubicBezTo>
                <a:cubicBezTo>
                  <a:pt x="57" y="9"/>
                  <a:pt x="57" y="18"/>
                  <a:pt x="57" y="24"/>
                </a:cubicBezTo>
                <a:cubicBezTo>
                  <a:pt x="57" y="74"/>
                  <a:pt x="61" y="90"/>
                  <a:pt x="20" y="104"/>
                </a:cubicBezTo>
                <a:cubicBezTo>
                  <a:pt x="14" y="102"/>
                  <a:pt x="4" y="104"/>
                  <a:pt x="2" y="98"/>
                </a:cubicBezTo>
                <a:cubicBezTo>
                  <a:pt x="0" y="92"/>
                  <a:pt x="8" y="86"/>
                  <a:pt x="14" y="85"/>
                </a:cubicBezTo>
                <a:cubicBezTo>
                  <a:pt x="26" y="83"/>
                  <a:pt x="39" y="89"/>
                  <a:pt x="51" y="91"/>
                </a:cubicBezTo>
                <a:cubicBezTo>
                  <a:pt x="49" y="123"/>
                  <a:pt x="64" y="213"/>
                  <a:pt x="14" y="177"/>
                </a:cubicBezTo>
                <a:cubicBezTo>
                  <a:pt x="40" y="168"/>
                  <a:pt x="43" y="177"/>
                  <a:pt x="51" y="202"/>
                </a:cubicBezTo>
                <a:cubicBezTo>
                  <a:pt x="45" y="263"/>
                  <a:pt x="55" y="276"/>
                  <a:pt x="2" y="294"/>
                </a:cubicBezTo>
                <a:cubicBezTo>
                  <a:pt x="10" y="261"/>
                  <a:pt x="16" y="257"/>
                  <a:pt x="45" y="275"/>
                </a:cubicBezTo>
                <a:cubicBezTo>
                  <a:pt x="43" y="296"/>
                  <a:pt x="34" y="317"/>
                  <a:pt x="38" y="337"/>
                </a:cubicBezTo>
                <a:cubicBezTo>
                  <a:pt x="39" y="344"/>
                  <a:pt x="53" y="325"/>
                  <a:pt x="57" y="330"/>
                </a:cubicBezTo>
                <a:cubicBezTo>
                  <a:pt x="63" y="338"/>
                  <a:pt x="57" y="351"/>
                  <a:pt x="57" y="36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Text Box 33"/>
          <p:cNvSpPr txBox="1">
            <a:spLocks noChangeArrowheads="1"/>
          </p:cNvSpPr>
          <p:nvPr/>
        </p:nvSpPr>
        <p:spPr bwMode="auto">
          <a:xfrm>
            <a:off x="6629400" y="2895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D</a:t>
            </a:r>
            <a:r>
              <a:rPr lang="en-US" altLang="en-US" baseline="30000"/>
              <a:t>r</a:t>
            </a:r>
            <a:endParaRPr lang="en-US" altLang="en-US"/>
          </a:p>
        </p:txBody>
      </p:sp>
      <p:sp>
        <p:nvSpPr>
          <p:cNvPr id="42009" name="Text Box 34"/>
          <p:cNvSpPr txBox="1">
            <a:spLocks noChangeArrowheads="1"/>
          </p:cNvSpPr>
          <p:nvPr/>
        </p:nvSpPr>
        <p:spPr bwMode="auto">
          <a:xfrm>
            <a:off x="6400800" y="1995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2010" name="Text Box 35"/>
          <p:cNvSpPr txBox="1">
            <a:spLocks noChangeArrowheads="1"/>
          </p:cNvSpPr>
          <p:nvPr/>
        </p:nvSpPr>
        <p:spPr bwMode="auto">
          <a:xfrm>
            <a:off x="609600" y="435768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/>
              <a:t>Π</a:t>
            </a:r>
            <a:r>
              <a:rPr lang="en-US" altLang="en-US" sz="2000" baseline="30000"/>
              <a:t>&lt;</a:t>
            </a:r>
            <a:r>
              <a:rPr lang="en-US" altLang="en-US" sz="2000" b="1" baseline="-25000"/>
              <a:t>n</a:t>
            </a:r>
            <a:r>
              <a:rPr lang="en-US" altLang="en-US" sz="2000" b="1"/>
              <a:t> </a:t>
            </a:r>
            <a:r>
              <a:rPr lang="en-US" altLang="en-US" sz="2000"/>
              <a:t>= −</a:t>
            </a:r>
            <a:r>
              <a:rPr lang="en-US" altLang="en-US" sz="2000" i="1"/>
              <a:t>i</a:t>
            </a:r>
            <a:endParaRPr lang="en-US" altLang="en-US" sz="2000" b="1" i="1"/>
          </a:p>
        </p:txBody>
      </p:sp>
      <p:sp>
        <p:nvSpPr>
          <p:cNvPr id="42011" name="Oval 40"/>
          <p:cNvSpPr>
            <a:spLocks noChangeArrowheads="1"/>
          </p:cNvSpPr>
          <p:nvPr/>
        </p:nvSpPr>
        <p:spPr bwMode="auto">
          <a:xfrm>
            <a:off x="2133600" y="4343400"/>
            <a:ext cx="4572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2" name="Freeform 45"/>
          <p:cNvSpPr>
            <a:spLocks/>
          </p:cNvSpPr>
          <p:nvPr/>
        </p:nvSpPr>
        <p:spPr bwMode="auto">
          <a:xfrm>
            <a:off x="2597150" y="4524375"/>
            <a:ext cx="425450" cy="106363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Freeform 46"/>
          <p:cNvSpPr>
            <a:spLocks/>
          </p:cNvSpPr>
          <p:nvPr/>
        </p:nvSpPr>
        <p:spPr bwMode="auto">
          <a:xfrm>
            <a:off x="1676400" y="4541838"/>
            <a:ext cx="425450" cy="106362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Text Box 47"/>
          <p:cNvSpPr txBox="1">
            <a:spLocks noChangeArrowheads="1"/>
          </p:cNvSpPr>
          <p:nvPr/>
        </p:nvSpPr>
        <p:spPr bwMode="auto">
          <a:xfrm>
            <a:off x="2133600" y="4038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2015" name="Text Box 48"/>
          <p:cNvSpPr txBox="1">
            <a:spLocks noChangeArrowheads="1"/>
          </p:cNvSpPr>
          <p:nvPr/>
        </p:nvSpPr>
        <p:spPr bwMode="auto">
          <a:xfrm>
            <a:off x="2133600" y="4800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&gt;</a:t>
            </a:r>
            <a:endParaRPr lang="en-US" altLang="en-US"/>
          </a:p>
        </p:txBody>
      </p:sp>
      <p:sp>
        <p:nvSpPr>
          <p:cNvPr id="42016" name="Text Box 49"/>
          <p:cNvSpPr txBox="1">
            <a:spLocks noChangeArrowheads="1"/>
          </p:cNvSpPr>
          <p:nvPr/>
        </p:nvSpPr>
        <p:spPr bwMode="auto">
          <a:xfrm>
            <a:off x="609600" y="53943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/>
              <a:t>Π</a:t>
            </a:r>
            <a:r>
              <a:rPr lang="en-US" altLang="en-US" sz="2000" baseline="30000"/>
              <a:t>r</a:t>
            </a:r>
            <a:r>
              <a:rPr lang="en-US" altLang="en-US" sz="2000" b="1" baseline="-25000"/>
              <a:t>n</a:t>
            </a:r>
            <a:r>
              <a:rPr lang="en-US" altLang="en-US" sz="2000" b="1"/>
              <a:t> </a:t>
            </a:r>
            <a:r>
              <a:rPr lang="en-US" altLang="en-US" sz="2000"/>
              <a:t>= −</a:t>
            </a:r>
            <a:r>
              <a:rPr lang="en-US" altLang="en-US" sz="2000" i="1"/>
              <a:t>i </a:t>
            </a:r>
            <a:r>
              <a:rPr lang="en-US" altLang="en-US" sz="4000"/>
              <a:t>{</a:t>
            </a:r>
            <a:endParaRPr lang="en-US" altLang="en-US" sz="4000" b="1" i="1"/>
          </a:p>
        </p:txBody>
      </p:sp>
      <p:sp>
        <p:nvSpPr>
          <p:cNvPr id="42017" name="Oval 50"/>
          <p:cNvSpPr>
            <a:spLocks noChangeArrowheads="1"/>
          </p:cNvSpPr>
          <p:nvPr/>
        </p:nvSpPr>
        <p:spPr bwMode="auto">
          <a:xfrm>
            <a:off x="2311400" y="5562600"/>
            <a:ext cx="4572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8" name="Freeform 51"/>
          <p:cNvSpPr>
            <a:spLocks/>
          </p:cNvSpPr>
          <p:nvPr/>
        </p:nvSpPr>
        <p:spPr bwMode="auto">
          <a:xfrm>
            <a:off x="2774950" y="5743575"/>
            <a:ext cx="425450" cy="106363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Freeform 52"/>
          <p:cNvSpPr>
            <a:spLocks/>
          </p:cNvSpPr>
          <p:nvPr/>
        </p:nvSpPr>
        <p:spPr bwMode="auto">
          <a:xfrm>
            <a:off x="1854200" y="5761038"/>
            <a:ext cx="425450" cy="106362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Text Box 53"/>
          <p:cNvSpPr txBox="1">
            <a:spLocks noChangeArrowheads="1"/>
          </p:cNvSpPr>
          <p:nvPr/>
        </p:nvSpPr>
        <p:spPr bwMode="auto">
          <a:xfrm>
            <a:off x="23114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r</a:t>
            </a:r>
            <a:endParaRPr lang="en-US" altLang="en-US"/>
          </a:p>
        </p:txBody>
      </p:sp>
      <p:sp>
        <p:nvSpPr>
          <p:cNvPr id="42021" name="Text Box 54"/>
          <p:cNvSpPr txBox="1">
            <a:spLocks noChangeArrowheads="1"/>
          </p:cNvSpPr>
          <p:nvPr/>
        </p:nvSpPr>
        <p:spPr bwMode="auto">
          <a:xfrm>
            <a:off x="2311400" y="6019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2022" name="Oval 55"/>
          <p:cNvSpPr>
            <a:spLocks noChangeArrowheads="1"/>
          </p:cNvSpPr>
          <p:nvPr/>
        </p:nvSpPr>
        <p:spPr bwMode="auto">
          <a:xfrm>
            <a:off x="4419600" y="5576888"/>
            <a:ext cx="4572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23" name="Freeform 56"/>
          <p:cNvSpPr>
            <a:spLocks/>
          </p:cNvSpPr>
          <p:nvPr/>
        </p:nvSpPr>
        <p:spPr bwMode="auto">
          <a:xfrm>
            <a:off x="4883150" y="5757863"/>
            <a:ext cx="425450" cy="106362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Freeform 57"/>
          <p:cNvSpPr>
            <a:spLocks/>
          </p:cNvSpPr>
          <p:nvPr/>
        </p:nvSpPr>
        <p:spPr bwMode="auto">
          <a:xfrm>
            <a:off x="3962400" y="5775325"/>
            <a:ext cx="425450" cy="106363"/>
          </a:xfrm>
          <a:custGeom>
            <a:avLst/>
            <a:gdLst>
              <a:gd name="T0" fmla="*/ 0 w 268"/>
              <a:gd name="T1" fmla="*/ 2147483647 h 67"/>
              <a:gd name="T2" fmla="*/ 2147483647 w 268"/>
              <a:gd name="T3" fmla="*/ 2147483647 h 67"/>
              <a:gd name="T4" fmla="*/ 2147483647 w 268"/>
              <a:gd name="T5" fmla="*/ 2147483647 h 67"/>
              <a:gd name="T6" fmla="*/ 2147483647 w 268"/>
              <a:gd name="T7" fmla="*/ 2147483647 h 67"/>
              <a:gd name="T8" fmla="*/ 2147483647 w 268"/>
              <a:gd name="T9" fmla="*/ 2147483647 h 67"/>
              <a:gd name="T10" fmla="*/ 2147483647 w 268"/>
              <a:gd name="T11" fmla="*/ 2147483647 h 67"/>
              <a:gd name="T12" fmla="*/ 2147483647 w 268"/>
              <a:gd name="T13" fmla="*/ 2147483647 h 67"/>
              <a:gd name="T14" fmla="*/ 2147483647 w 268"/>
              <a:gd name="T15" fmla="*/ 2147483647 h 67"/>
              <a:gd name="T16" fmla="*/ 2147483647 w 268"/>
              <a:gd name="T17" fmla="*/ 2147483647 h 67"/>
              <a:gd name="T18" fmla="*/ 2147483647 w 268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67"/>
              <a:gd name="T32" fmla="*/ 268 w 268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67">
                <a:moveTo>
                  <a:pt x="0" y="61"/>
                </a:moveTo>
                <a:cubicBezTo>
                  <a:pt x="19" y="41"/>
                  <a:pt x="31" y="14"/>
                  <a:pt x="55" y="5"/>
                </a:cubicBezTo>
                <a:cubicBezTo>
                  <a:pt x="65" y="7"/>
                  <a:pt x="81" y="3"/>
                  <a:pt x="86" y="12"/>
                </a:cubicBezTo>
                <a:cubicBezTo>
                  <a:pt x="101" y="41"/>
                  <a:pt x="82" y="53"/>
                  <a:pt x="67" y="67"/>
                </a:cubicBezTo>
                <a:cubicBezTo>
                  <a:pt x="59" y="41"/>
                  <a:pt x="60" y="25"/>
                  <a:pt x="80" y="5"/>
                </a:cubicBezTo>
                <a:cubicBezTo>
                  <a:pt x="148" y="12"/>
                  <a:pt x="142" y="14"/>
                  <a:pt x="190" y="30"/>
                </a:cubicBezTo>
                <a:cubicBezTo>
                  <a:pt x="199" y="56"/>
                  <a:pt x="190" y="59"/>
                  <a:pt x="166" y="67"/>
                </a:cubicBezTo>
                <a:cubicBezTo>
                  <a:pt x="156" y="40"/>
                  <a:pt x="163" y="16"/>
                  <a:pt x="190" y="5"/>
                </a:cubicBezTo>
                <a:cubicBezTo>
                  <a:pt x="255" y="12"/>
                  <a:pt x="268" y="0"/>
                  <a:pt x="257" y="61"/>
                </a:cubicBezTo>
                <a:cubicBezTo>
                  <a:pt x="238" y="41"/>
                  <a:pt x="233" y="33"/>
                  <a:pt x="233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5" name="Text Box 58"/>
          <p:cNvSpPr txBox="1">
            <a:spLocks noChangeArrowheads="1"/>
          </p:cNvSpPr>
          <p:nvPr/>
        </p:nvSpPr>
        <p:spPr bwMode="auto">
          <a:xfrm>
            <a:off x="4419600" y="5272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&lt;</a:t>
            </a:r>
            <a:endParaRPr lang="en-US" altLang="en-US"/>
          </a:p>
        </p:txBody>
      </p:sp>
      <p:sp>
        <p:nvSpPr>
          <p:cNvPr id="42026" name="Text Box 59"/>
          <p:cNvSpPr txBox="1">
            <a:spLocks noChangeArrowheads="1"/>
          </p:cNvSpPr>
          <p:nvPr/>
        </p:nvSpPr>
        <p:spPr bwMode="auto">
          <a:xfrm>
            <a:off x="4419600" y="6034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G</a:t>
            </a:r>
            <a:r>
              <a:rPr lang="en-US" altLang="en-US" baseline="30000"/>
              <a:t>a</a:t>
            </a:r>
            <a:endParaRPr lang="en-US" altLang="en-US"/>
          </a:p>
        </p:txBody>
      </p:sp>
      <p:sp>
        <p:nvSpPr>
          <p:cNvPr id="42027" name="Text Box 60"/>
          <p:cNvSpPr txBox="1">
            <a:spLocks noChangeArrowheads="1"/>
          </p:cNvSpPr>
          <p:nvPr/>
        </p:nvSpPr>
        <p:spPr bwMode="auto">
          <a:xfrm>
            <a:off x="3429000" y="56530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42028" name="Text Box 61"/>
          <p:cNvSpPr txBox="1">
            <a:spLocks noChangeArrowheads="1"/>
          </p:cNvSpPr>
          <p:nvPr/>
        </p:nvSpPr>
        <p:spPr bwMode="auto">
          <a:xfrm>
            <a:off x="5410200" y="5394325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}</a:t>
            </a:r>
          </a:p>
        </p:txBody>
      </p:sp>
      <p:sp>
        <p:nvSpPr>
          <p:cNvPr id="42029" name="Rectangle 63"/>
          <p:cNvSpPr>
            <a:spLocks noChangeArrowheads="1"/>
          </p:cNvSpPr>
          <p:nvPr/>
        </p:nvSpPr>
        <p:spPr bwMode="auto">
          <a:xfrm>
            <a:off x="2667000" y="46482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FF0000"/>
                </a:solidFill>
              </a:rPr>
              <a:t>Χ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2030" name="Rectangle 64"/>
          <p:cNvSpPr>
            <a:spLocks noChangeArrowheads="1"/>
          </p:cNvSpPr>
          <p:nvPr/>
        </p:nvSpPr>
        <p:spPr bwMode="auto">
          <a:xfrm>
            <a:off x="4837113" y="3443288"/>
            <a:ext cx="420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FF0000"/>
                </a:solidFill>
              </a:rPr>
              <a:t>Χ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2031" name="Text Box 65"/>
          <p:cNvSpPr txBox="1">
            <a:spLocks noChangeArrowheads="1"/>
          </p:cNvSpPr>
          <p:nvPr/>
        </p:nvSpPr>
        <p:spPr bwMode="auto">
          <a:xfrm>
            <a:off x="6172200" y="3962400"/>
            <a:ext cx="2362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To lowest order in coupling </a:t>
            </a:r>
            <a:r>
              <a:rPr lang="en-US" altLang="en-US" i="1"/>
              <a:t>M</a:t>
            </a:r>
            <a:r>
              <a:rPr lang="en-US" altLang="en-US"/>
              <a:t>, quasi-classical approximation is to replace all </a:t>
            </a:r>
            <a:r>
              <a:rPr lang="en-US" altLang="en-US" i="1"/>
              <a:t>G</a:t>
            </a:r>
            <a:r>
              <a:rPr lang="en-US" altLang="en-US" i="1" baseline="30000"/>
              <a:t>&gt; </a:t>
            </a:r>
            <a:r>
              <a:rPr lang="en-US" altLang="en-US"/>
              <a:t>by </a:t>
            </a:r>
            <a:r>
              <a:rPr lang="en-US" altLang="en-US">
                <a:cs typeface="Arial" panose="020B0604020202020204" pitchFamily="34" charset="0"/>
              </a:rPr>
              <a:t>−</a:t>
            </a:r>
            <a:r>
              <a:rPr lang="en-US" altLang="en-US" i="1"/>
              <a:t>G</a:t>
            </a:r>
            <a:r>
              <a:rPr lang="en-US" altLang="en-US" i="1" baseline="30000"/>
              <a:t>&lt;</a:t>
            </a:r>
            <a:r>
              <a:rPr lang="en-US" altLang="en-US" i="1"/>
              <a:t>.</a:t>
            </a:r>
            <a:endParaRPr lang="en-US" altLang="en-US" i="1" baseline="30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1243013" y="1854200"/>
            <a:ext cx="5164137" cy="3509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Ballistic electron transport, NEGF vs QMD</a:t>
            </a:r>
          </a:p>
        </p:txBody>
      </p:sp>
      <p:pic>
        <p:nvPicPr>
          <p:cNvPr id="43013" name="Picture 4" descr="fig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6629400" cy="4633913"/>
          </a:xfrm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81800" y="1731963"/>
            <a:ext cx="21336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Nearest neighbor hopping model with two sites in the center, lead hopping -</a:t>
            </a:r>
            <a:r>
              <a:rPr lang="en-US" altLang="en-US" i="1" dirty="0"/>
              <a:t>h</a:t>
            </a:r>
            <a:r>
              <a:rPr lang="en-US" altLang="en-US" baseline="-25000" dirty="0"/>
              <a:t>l</a:t>
            </a:r>
            <a:r>
              <a:rPr lang="en-US" altLang="en-US" dirty="0"/>
              <a:t> = 0.1 eV, varying the center part hopping term.  From </a:t>
            </a:r>
            <a:r>
              <a:rPr lang="en-US" altLang="en-US" dirty="0" err="1"/>
              <a:t>L</a:t>
            </a:r>
            <a:r>
              <a:rPr lang="en-US" altLang="en-US" dirty="0" err="1">
                <a:cs typeface="Arial" panose="020B0604020202020204" pitchFamily="34" charset="0"/>
              </a:rPr>
              <a:t>ü</a:t>
            </a:r>
            <a:r>
              <a:rPr lang="en-US" altLang="en-US" dirty="0">
                <a:cs typeface="Arial" panose="020B0604020202020204" pitchFamily="34" charset="0"/>
              </a:rPr>
              <a:t> &amp; JSW, </a:t>
            </a:r>
            <a:r>
              <a:rPr lang="en-US" altLang="en-US" dirty="0" smtClean="0">
                <a:cs typeface="Arial" panose="020B0604020202020204" pitchFamily="34" charset="0"/>
              </a:rPr>
              <a:t>J. </a:t>
            </a:r>
            <a:r>
              <a:rPr lang="en-US" altLang="en-US" dirty="0" err="1" smtClean="0">
                <a:cs typeface="Arial" panose="020B0604020202020204" pitchFamily="34" charset="0"/>
              </a:rPr>
              <a:t>Phys</a:t>
            </a:r>
            <a:r>
              <a:rPr lang="en-US" altLang="en-US" dirty="0" smtClean="0">
                <a:cs typeface="Arial" panose="020B0604020202020204" pitchFamily="34" charset="0"/>
              </a:rPr>
              <a:t>.:</a:t>
            </a:r>
            <a:r>
              <a:rPr lang="en-US" altLang="en-US" dirty="0" err="1" smtClean="0">
                <a:cs typeface="Arial" panose="020B0604020202020204" pitchFamily="34" charset="0"/>
              </a:rPr>
              <a:t>Condens</a:t>
            </a:r>
            <a:r>
              <a:rPr lang="en-US" altLang="en-US" dirty="0" smtClean="0">
                <a:cs typeface="Arial" panose="020B0604020202020204" pitchFamily="34" charset="0"/>
              </a:rPr>
              <a:t>. Matter 21, 025503 (2009).  </a:t>
            </a:r>
            <a:r>
              <a:rPr lang="en-US" altLang="en-US" dirty="0">
                <a:cs typeface="Arial" panose="020B0604020202020204" pitchFamily="34" charset="0"/>
              </a:rPr>
              <a:t>For NEGF method of electron-phonon interaction, see </a:t>
            </a:r>
            <a:r>
              <a:rPr lang="en-US" altLang="en-US" dirty="0" err="1">
                <a:cs typeface="Arial" panose="020B0604020202020204" pitchFamily="34" charset="0"/>
              </a:rPr>
              <a:t>Lü</a:t>
            </a:r>
            <a:r>
              <a:rPr lang="en-US" altLang="en-US" dirty="0">
                <a:cs typeface="Arial" panose="020B0604020202020204" pitchFamily="34" charset="0"/>
              </a:rPr>
              <a:t> &amp; JSW, </a:t>
            </a:r>
            <a:r>
              <a:rPr lang="en-US" altLang="en-US" dirty="0"/>
              <a:t>PRB 76, 165418 (2007).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 Molecular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914400" y="1690688"/>
            <a:ext cx="5292725" cy="3565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electron-phonon interactions</a:t>
            </a:r>
          </a:p>
        </p:txBody>
      </p:sp>
      <p:pic>
        <p:nvPicPr>
          <p:cNvPr id="44037" name="Picture 4" descr="fig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6324600" cy="4421188"/>
          </a:xfrm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553200" y="1676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477000" y="1600200"/>
            <a:ext cx="2362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Two-center-atom model with Su, Schrieffer &amp; </a:t>
            </a:r>
            <a:r>
              <a:rPr lang="en-US" altLang="en-US" dirty="0" err="1"/>
              <a:t>Heeger</a:t>
            </a:r>
            <a:r>
              <a:rPr lang="en-US" altLang="en-US" dirty="0"/>
              <a:t> electron-phonon interaction.  Lines are NEGF, dots are QMD.  From </a:t>
            </a:r>
            <a:r>
              <a:rPr lang="en-US" altLang="en-US" dirty="0" err="1"/>
              <a:t>Lü</a:t>
            </a:r>
            <a:r>
              <a:rPr lang="en-US" altLang="en-US" dirty="0"/>
              <a:t> &amp; JSW, J. Phys.: </a:t>
            </a:r>
            <a:r>
              <a:rPr lang="en-US" altLang="en-US" dirty="0" err="1"/>
              <a:t>Condens</a:t>
            </a:r>
            <a:r>
              <a:rPr lang="en-US" altLang="en-US" dirty="0"/>
              <a:t>. Matter, 21, 025503 (2009).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4114800" y="1905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ballistic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953000" y="2209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4"/>
          <p:cNvSpPr>
            <a:spLocks noChangeArrowheads="1"/>
          </p:cNvSpPr>
          <p:nvPr/>
        </p:nvSpPr>
        <p:spPr bwMode="auto">
          <a:xfrm>
            <a:off x="1600200" y="1946275"/>
            <a:ext cx="4972050" cy="3400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5060" name="Picture 4" descr="fig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98625"/>
            <a:ext cx="6400800" cy="4473575"/>
          </a:xfrm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QMD is exact in low electron density limit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105400" y="4191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Low electron density</a:t>
            </a: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5257800" y="4114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438400" y="20574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Self-consistent Born approximation NEGF</a:t>
            </a: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3200400" y="2362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2133600" y="3810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6600"/>
                </a:solidFill>
              </a:rPr>
              <a:t>QMD</a:t>
            </a:r>
          </a:p>
        </p:txBody>
      </p:sp>
      <p:sp>
        <p:nvSpPr>
          <p:cNvPr id="45067" name="Line 13"/>
          <p:cNvSpPr>
            <a:spLocks noChangeShapeType="1"/>
          </p:cNvSpPr>
          <p:nvPr/>
        </p:nvSpPr>
        <p:spPr bwMode="auto">
          <a:xfrm>
            <a:off x="2590800" y="4114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143000" y="1882775"/>
            <a:ext cx="507365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4" name="Picture 4" descr="fig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28775"/>
            <a:ext cx="6477000" cy="4527550"/>
          </a:xfrm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Ballistic to diffusive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477000" y="1828800"/>
            <a:ext cx="23622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Electronic conductance vs center junction size </a:t>
            </a:r>
            <a:r>
              <a:rPr lang="en-US" altLang="en-US" i="1" dirty="0"/>
              <a:t>L</a:t>
            </a:r>
            <a:r>
              <a:rPr lang="en-US" altLang="en-US" dirty="0"/>
              <a:t>. Electron-phonon interaction strength is </a:t>
            </a:r>
            <a:r>
              <a:rPr lang="en-US" altLang="en-US" i="1" dirty="0"/>
              <a:t>m</a:t>
            </a:r>
            <a:r>
              <a:rPr lang="en-US" altLang="en-US" dirty="0"/>
              <a:t>=0.1 eV. From </a:t>
            </a:r>
            <a:r>
              <a:rPr lang="en-US" altLang="en-US" dirty="0" err="1"/>
              <a:t>Lü</a:t>
            </a:r>
            <a:r>
              <a:rPr lang="en-US" altLang="en-US" dirty="0"/>
              <a:t> &amp; JSW, </a:t>
            </a:r>
            <a:r>
              <a:rPr lang="fr-FR" altLang="en-US" dirty="0"/>
              <a:t>J. Phys.: </a:t>
            </a:r>
            <a:r>
              <a:rPr lang="fr-FR" altLang="en-US" dirty="0" err="1"/>
              <a:t>Condens</a:t>
            </a:r>
            <a:r>
              <a:rPr lang="fr-FR" altLang="en-US" dirty="0"/>
              <a:t>. </a:t>
            </a:r>
            <a:r>
              <a:rPr lang="fr-FR" altLang="en-US" dirty="0" err="1"/>
              <a:t>Matter</a:t>
            </a:r>
            <a:r>
              <a:rPr lang="fr-FR" altLang="en-US" dirty="0"/>
              <a:t>, 21, 025503 (2009</a:t>
            </a:r>
            <a:r>
              <a:rPr lang="fr-FR" altLang="en-US" dirty="0" smtClean="0"/>
              <a:t>).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Electrons as a heat bath (L</a:t>
            </a:r>
            <a:r>
              <a:rPr lang="en-US" altLang="en-US" sz="2800" smtClean="0">
                <a:cs typeface="Arial" panose="020B0604020202020204" pitchFamily="34" charset="0"/>
              </a:rPr>
              <a:t>ü</a:t>
            </a:r>
            <a:r>
              <a:rPr lang="en-US" altLang="en-US" sz="2800" smtClean="0"/>
              <a:t>, Brandbyge, et al, based on path-integral formulism)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2057400"/>
          <a:ext cx="75438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1" name="Equation" r:id="rId4" imgW="2489040" imgH="939600" progId="Equation.DSMT4">
                  <p:embed/>
                </p:oleObj>
              </mc:Choice>
              <mc:Fallback>
                <p:oleObj name="Equation" r:id="rId4" imgW="24890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5438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Joule heating from QMD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8139"/>
            <a:ext cx="4592173" cy="3262061"/>
          </a:xfrm>
          <a:prstGeom prst="rect">
            <a:avLst/>
          </a:prstGeom>
        </p:spPr>
      </p:pic>
      <p:pic>
        <p:nvPicPr>
          <p:cNvPr id="7" name="Picture 4" descr="c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10729"/>
            <a:ext cx="2590800" cy="213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44958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eat per unit time generated due to electric current for a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2 graphene armchair configuration.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et al, </a:t>
            </a:r>
            <a:r>
              <a:rPr lang="en-SG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AIP Advances, </a:t>
            </a:r>
            <a:r>
              <a:rPr lang="en-SG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5, </a:t>
            </a:r>
            <a:r>
              <a:rPr lang="en-SG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053204 (2015). </a:t>
            </a:r>
          </a:p>
        </p:txBody>
      </p:sp>
    </p:spTree>
    <p:extLst>
      <p:ext uri="{BB962C8B-B14F-4D97-AF65-F5344CB8AC3E}">
        <p14:creationId xmlns:p14="http://schemas.microsoft.com/office/powerpoint/2010/main" val="27644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simplified QMD? 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5029200"/>
          </a:xfrm>
        </p:spPr>
        <p:txBody>
          <a:bodyPr/>
          <a:lstStyle/>
          <a:p>
            <a:r>
              <a:rPr lang="en-US" altLang="en-US" sz="2000" dirty="0" smtClean="0"/>
              <a:t>Consider the following </a:t>
            </a:r>
            <a:r>
              <a:rPr lang="en-US" altLang="en-US" sz="2000" dirty="0" err="1" smtClean="0"/>
              <a:t>Langevin</a:t>
            </a:r>
            <a:r>
              <a:rPr lang="en-US" altLang="en-US" sz="2000" dirty="0" smtClean="0"/>
              <a:t> equation for lattice vibration [</a:t>
            </a:r>
            <a:r>
              <a:rPr lang="en-US" altLang="en-US" sz="2000" dirty="0" err="1" smtClean="0"/>
              <a:t>Keblinski</a:t>
            </a:r>
            <a:r>
              <a:rPr lang="en-US" altLang="en-US" sz="2000" dirty="0" smtClean="0"/>
              <a:t> &amp; JSW, unpublished; see also </a:t>
            </a:r>
            <a:r>
              <a:rPr lang="en-US" altLang="en-US" sz="2000" dirty="0" err="1" smtClean="0"/>
              <a:t>Buyukdagli</a:t>
            </a:r>
            <a:r>
              <a:rPr lang="en-US" altLang="en-US" sz="2000" dirty="0" smtClean="0"/>
              <a:t>, et al, PRE 78, 066702 (2008); </a:t>
            </a:r>
            <a:r>
              <a:rPr lang="en-US" altLang="en-US" sz="2000" dirty="0" err="1" smtClean="0"/>
              <a:t>Ceriotti</a:t>
            </a:r>
            <a:r>
              <a:rPr lang="en-US" altLang="en-US" sz="2000" dirty="0" smtClean="0"/>
              <a:t>, et al, JCTC (2010) ]: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then in the limit of small damping (</a:t>
            </a:r>
            <a:r>
              <a:rPr lang="el-GR" altLang="en-US" sz="2000" i="1" dirty="0" smtClean="0"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en-US" sz="2000" i="1" dirty="0" smtClean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 0),  the energy of the vibrational modes is given exactly as that of the corresponding quantum system.</a:t>
            </a:r>
          </a:p>
          <a:p>
            <a:endParaRPr lang="el-GR" altLang="en-US" sz="2000" dirty="0" smtClean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2496493"/>
              </p:ext>
            </p:extLst>
          </p:nvPr>
        </p:nvGraphicFramePr>
        <p:xfrm>
          <a:off x="1828800" y="2687638"/>
          <a:ext cx="49530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6" name="Equation" r:id="rId4" imgW="2361960" imgH="977760" progId="Equation.DSMT4">
                  <p:embed/>
                </p:oleObj>
              </mc:Choice>
              <mc:Fallback>
                <p:oleObj name="Equation" r:id="rId4" imgW="23619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87638"/>
                        <a:ext cx="495300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6FC0-9E32-4F1B-9EDA-4882385F1A6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0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r>
              <a:rPr lang="en-US" dirty="0" smtClean="0"/>
              <a:t> coupling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323138"/>
              </p:ext>
            </p:extLst>
          </p:nvPr>
        </p:nvGraphicFramePr>
        <p:xfrm>
          <a:off x="1219200" y="1514475"/>
          <a:ext cx="61722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3" name="Equation" r:id="rId3" imgW="3644640" imgH="749160" progId="Equation.DSMT4">
                  <p:embed/>
                </p:oleObj>
              </mc:Choice>
              <mc:Fallback>
                <p:oleObj name="Equation" r:id="rId3" imgW="36446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14475"/>
                        <a:ext cx="6172200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3124200"/>
            <a:ext cx="54102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Spins sit on the corners of a cubic lattice, electron at the center of the lattice.  Parameters: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0.2 eV,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0.1 eV or less, lattice constant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3.9 Å,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- 0.037 K,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0.069 K,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Approaches: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 + RPA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mean-field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diagonalisation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63600" y="33528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20800" y="3352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3600" y="3810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8000" y="33528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3600" y="3810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78000" y="3810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35200" y="3352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3600" y="4724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8000" y="42672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87400" y="37338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701800" y="45720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59000" y="32766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320800" y="32766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63600" y="46482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59000" y="41910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778000" y="37338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73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57200" y="3505199"/>
          <a:ext cx="336885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4" name="Equation" r:id="rId5" imgW="177480" imgH="241200" progId="Equation.DSMT4">
                  <p:embed/>
                </p:oleObj>
              </mc:Choice>
              <mc:Fallback>
                <p:oleObj name="Equation" r:id="rId5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199"/>
                        <a:ext cx="336885" cy="457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1244600" y="3990975"/>
          <a:ext cx="381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5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990975"/>
                        <a:ext cx="381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5" name="Picture 24" descr="perovskit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5105400"/>
            <a:ext cx="29718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</a:t>
            </a:r>
            <a:r>
              <a:rPr lang="en-US" dirty="0" err="1" smtClean="0"/>
              <a:t>polaron</a:t>
            </a:r>
            <a:r>
              <a:rPr lang="en-US" dirty="0" smtClean="0"/>
              <a:t>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single electron within the background sea of Heisenberg spins.</a:t>
            </a:r>
          </a:p>
          <a:p>
            <a:endParaRPr lang="en-US" dirty="0" smtClean="0"/>
          </a:p>
          <a:p>
            <a:r>
              <a:rPr lang="en-US" dirty="0" smtClean="0"/>
              <a:t>We can </a:t>
            </a:r>
            <a:r>
              <a:rPr lang="en-US" dirty="0" smtClean="0"/>
              <a:t>only talk about the mobility, </a:t>
            </a:r>
            <a:r>
              <a:rPr lang="en-US" i="1" dirty="0" smtClean="0"/>
              <a:t>v</a:t>
            </a:r>
            <a:r>
              <a:rPr lang="en-US" dirty="0" smtClean="0"/>
              <a:t>=</a:t>
            </a:r>
            <a:r>
              <a:rPr lang="el-GR" dirty="0" smtClean="0"/>
              <a:t>μ</a:t>
            </a:r>
            <a:r>
              <a:rPr lang="en-US" i="1" dirty="0" smtClean="0"/>
              <a:t>E</a:t>
            </a:r>
            <a:r>
              <a:rPr lang="en-US" dirty="0" smtClean="0"/>
              <a:t>; then </a:t>
            </a:r>
            <a:r>
              <a:rPr lang="el-GR" dirty="0" smtClean="0"/>
              <a:t>σ</a:t>
            </a:r>
            <a:r>
              <a:rPr lang="en-US" dirty="0" smtClean="0"/>
              <a:t> = e</a:t>
            </a:r>
            <a:r>
              <a:rPr lang="en-US" i="1" dirty="0" smtClean="0"/>
              <a:t>n</a:t>
            </a:r>
            <a:r>
              <a:rPr lang="el-GR" dirty="0" smtClean="0"/>
              <a:t>μ</a:t>
            </a:r>
            <a:r>
              <a:rPr lang="en-US" dirty="0" smtClean="0"/>
              <a:t> is correct at low carrier density, say </a:t>
            </a:r>
            <a:r>
              <a:rPr lang="en-US" i="1" dirty="0" smtClean="0"/>
              <a:t>n</a:t>
            </a:r>
            <a:r>
              <a:rPr lang="en-US" dirty="0" smtClean="0"/>
              <a:t>≈10</a:t>
            </a:r>
            <a:r>
              <a:rPr lang="en-US" baseline="30000" dirty="0" smtClean="0"/>
              <a:t>-4</a:t>
            </a:r>
            <a:r>
              <a:rPr lang="en-US" dirty="0" smtClean="0"/>
              <a:t> per unit cell.</a:t>
            </a:r>
          </a:p>
          <a:p>
            <a:endParaRPr lang="en-US" dirty="0" smtClean="0"/>
          </a:p>
          <a:p>
            <a:r>
              <a:rPr lang="en-US" dirty="0" smtClean="0"/>
              <a:t>Our approach: 1) Derive Heisenberg equations of motion for c</a:t>
            </a:r>
            <a:r>
              <a:rPr lang="en-US" i="1" baseline="-25000" dirty="0" smtClean="0"/>
              <a:t>l</a:t>
            </a:r>
            <a:r>
              <a:rPr lang="el-GR" baseline="-25000" dirty="0" smtClean="0"/>
              <a:t>σ</a:t>
            </a:r>
            <a:r>
              <a:rPr lang="en-US" dirty="0" smtClean="0"/>
              <a:t>, and </a:t>
            </a:r>
            <a:r>
              <a:rPr lang="en-US" b="1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from the </a:t>
            </a:r>
            <a:r>
              <a:rPr lang="en-US" dirty="0" err="1" smtClean="0"/>
              <a:t>df</a:t>
            </a:r>
            <a:r>
              <a:rPr lang="en-US" dirty="0" smtClean="0"/>
              <a:t> coupling model. 2) replace </a:t>
            </a:r>
            <a:r>
              <a:rPr lang="en-US" b="1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by a classical vector, replace </a:t>
            </a:r>
            <a:r>
              <a:rPr lang="en-US" dirty="0" err="1" smtClean="0"/>
              <a:t>c</a:t>
            </a:r>
            <a:r>
              <a:rPr lang="en-US" i="1" baseline="-25000" dirty="0" err="1" smtClean="0"/>
              <a:t>l</a:t>
            </a:r>
            <a:r>
              <a:rPr lang="el-GR" baseline="-25000" dirty="0" smtClean="0"/>
              <a:t>σ</a:t>
            </a:r>
            <a:r>
              <a:rPr lang="en-US" dirty="0" smtClean="0"/>
              <a:t> by complex number (i.e., single particle </a:t>
            </a:r>
            <a:r>
              <a:rPr lang="en-US" dirty="0" err="1" smtClean="0"/>
              <a:t>wavefunction</a:t>
            </a:r>
            <a:r>
              <a:rPr lang="en-US" dirty="0" smtClean="0"/>
              <a:t>). 3) Simulating a single electron diffuses on lattice under the influence of fluctuating magnetic moments. 4) Determine the diffusion constant </a:t>
            </a:r>
            <a:r>
              <a:rPr lang="en-US" i="1" dirty="0" smtClean="0"/>
              <a:t>D</a:t>
            </a:r>
            <a:r>
              <a:rPr lang="en-US" dirty="0" smtClean="0"/>
              <a:t>, and use Einstein relation to get 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n-US" i="1" dirty="0" smtClean="0"/>
              <a:t>D</a:t>
            </a:r>
            <a:r>
              <a:rPr lang="en-US" dirty="0" smtClean="0"/>
              <a:t>/(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B</a:t>
            </a:r>
            <a:r>
              <a:rPr lang="en-US" i="1" dirty="0" err="1" smtClean="0"/>
              <a:t>T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Operator-splitting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89047"/>
              </p:ext>
            </p:extLst>
          </p:nvPr>
        </p:nvGraphicFramePr>
        <p:xfrm>
          <a:off x="685800" y="1219200"/>
          <a:ext cx="4595813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0" name="Equation" r:id="rId3" imgW="2425680" imgH="2717640" progId="Equation.DSMT4">
                  <p:embed/>
                </p:oleObj>
              </mc:Choice>
              <mc:Fallback>
                <p:oleObj name="Equation" r:id="rId3" imgW="2425680" imgH="271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19200"/>
                        <a:ext cx="4595813" cy="515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72869"/>
              </p:ext>
            </p:extLst>
          </p:nvPr>
        </p:nvGraphicFramePr>
        <p:xfrm>
          <a:off x="4800599" y="1475873"/>
          <a:ext cx="4359499" cy="271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1" name="Equation" r:id="rId5" imgW="2895480" imgH="1803240" progId="Equation.DSMT4">
                  <p:embed/>
                </p:oleObj>
              </mc:Choice>
              <mc:Fallback>
                <p:oleObj name="Equation" r:id="rId5" imgW="289548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599" y="1475873"/>
                        <a:ext cx="4359499" cy="2715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3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diffusion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50" y="1417638"/>
            <a:ext cx="5945015" cy="4930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600200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typical MD run result of the mean-square displacement for a 2D version of the model.  Temperature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=2K,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=0.005 eV,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=0.05 eV.  Unpublished, from Ruofan Chen.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Idea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600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Solve Newton’s equations of motion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Choose a force field (specified by a potential </a:t>
            </a:r>
            <a:r>
              <a:rPr lang="en-US" altLang="en-US" sz="2800" i="1" smtClean="0"/>
              <a:t>V</a:t>
            </a:r>
            <a:r>
              <a:rPr lang="en-US" altLang="en-US" sz="2800" smtClean="0"/>
              <a:t>) appropriate for the given system under study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Decide a statistical ensemble to use, choice of boundary conditions; collect statistics of observables</a:t>
            </a:r>
            <a:endParaRPr lang="en-US" altLang="en-US" sz="2800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88002048"/>
              </p:ext>
            </p:extLst>
          </p:nvPr>
        </p:nvGraphicFramePr>
        <p:xfrm>
          <a:off x="1524000" y="2292350"/>
          <a:ext cx="510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04" name="Equation" r:id="rId3" imgW="2374560" imgH="419040" progId="Equation.DSMT4">
                  <p:embed/>
                </p:oleObj>
              </mc:Choice>
              <mc:Fallback>
                <p:oleObj name="Equation" r:id="rId3" imgW="2374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92350"/>
                        <a:ext cx="510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 &amp; Outlook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QMD for phonon is correct in the ballistic limit and high-temperature classical limit</a:t>
            </a:r>
          </a:p>
          <a:p>
            <a:r>
              <a:rPr lang="en-US" altLang="en-US" dirty="0" smtClean="0"/>
              <a:t>Produce correct physics for single electron</a:t>
            </a:r>
          </a:p>
          <a:p>
            <a:r>
              <a:rPr lang="en-US" altLang="en-US" dirty="0" smtClean="0"/>
              <a:t>Much large systems can be simulated (comparing to NEGF)</a:t>
            </a:r>
          </a:p>
          <a:p>
            <a:r>
              <a:rPr lang="en-US" altLang="en-US" dirty="0" smtClean="0"/>
              <a:t>Quantum corrections in dynamics?</a:t>
            </a:r>
          </a:p>
          <a:p>
            <a:pPr lvl="1"/>
            <a:r>
              <a:rPr lang="en-US" altLang="en-US" dirty="0" smtClean="0"/>
              <a:t>Solve a hierarchical set of Heisenberg equations (</a:t>
            </a:r>
            <a:r>
              <a:rPr lang="en-US" altLang="en-US" dirty="0" err="1" smtClean="0"/>
              <a:t>Prezhdo</a:t>
            </a:r>
            <a:r>
              <a:rPr lang="en-US" altLang="en-US" dirty="0" smtClean="0"/>
              <a:t> et al, JCP)</a:t>
            </a:r>
          </a:p>
          <a:p>
            <a:pPr lvl="1"/>
            <a:r>
              <a:rPr lang="en-US" altLang="en-US" dirty="0" smtClean="0"/>
              <a:t>Can we treat the noises </a:t>
            </a:r>
            <a:r>
              <a:rPr lang="en-US" altLang="en-US" dirty="0" smtClean="0">
                <a:sym typeface="Symbol" panose="05050102010706020507" pitchFamily="18" charset="2"/>
              </a:rPr>
              <a:t> &amp;  as operators (i.e. matrices) thus restore ∑</a:t>
            </a:r>
            <a:r>
              <a:rPr lang="en-US" altLang="en-US" baseline="30000" dirty="0" smtClean="0">
                <a:sym typeface="Symbol" panose="05050102010706020507" pitchFamily="18" charset="2"/>
              </a:rPr>
              <a:t>&gt;</a:t>
            </a:r>
            <a:r>
              <a:rPr lang="en-US" altLang="en-US" dirty="0" smtClean="0">
                <a:sym typeface="Symbol" panose="05050102010706020507" pitchFamily="18" charset="2"/>
              </a:rPr>
              <a:t> ≠∑</a:t>
            </a:r>
            <a:r>
              <a:rPr lang="en-US" altLang="en-US" baseline="30000" dirty="0" smtClean="0">
                <a:sym typeface="Symbol" panose="05050102010706020507" pitchFamily="18" charset="2"/>
              </a:rPr>
              <a:t>&lt;</a:t>
            </a:r>
            <a:r>
              <a:rPr lang="en-US" altLang="en-US" dirty="0" smtClean="0">
                <a:sym typeface="Symbol" panose="05050102010706020507" pitchFamily="18" charset="2"/>
              </a:rPr>
              <a:t>?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Collaborators/students </a:t>
            </a:r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Baowen</a:t>
            </a:r>
            <a:r>
              <a:rPr lang="en-US" altLang="en-US" dirty="0" smtClean="0"/>
              <a:t> Li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Pawel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Keblinski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Jian Wang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Jingtao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</a:t>
            </a:r>
            <a:r>
              <a:rPr lang="en-US" altLang="en-US" dirty="0" err="1" smtClean="0">
                <a:cs typeface="Times New Roman" panose="02020603050405020304" pitchFamily="18" charset="0"/>
              </a:rPr>
              <a:t>ü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 smtClean="0">
                <a:cs typeface="Times New Roman" panose="02020603050405020304" pitchFamily="18" charset="0"/>
              </a:rPr>
              <a:t>Jin</a:t>
            </a:r>
            <a:r>
              <a:rPr lang="en-US" altLang="en-US" dirty="0" smtClean="0">
                <a:cs typeface="Times New Roman" panose="02020603050405020304" pitchFamily="18" charset="0"/>
              </a:rPr>
              <a:t>-Wu Jiang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Eduardo </a:t>
            </a:r>
            <a:r>
              <a:rPr lang="en-US" altLang="en-US" dirty="0" err="1" smtClean="0">
                <a:cs typeface="Times New Roman" panose="02020603050405020304" pitchFamily="18" charset="0"/>
              </a:rPr>
              <a:t>Cuansing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Nan Zeng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Lifa Zhang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>
                <a:cs typeface="Times New Roman" panose="02020603050405020304" pitchFamily="18" charset="0"/>
              </a:rPr>
              <a:t>Xiaoxi</a:t>
            </a:r>
            <a:r>
              <a:rPr lang="en-US" altLang="en-US" dirty="0" smtClean="0">
                <a:cs typeface="Times New Roman" panose="02020603050405020304" pitchFamily="18" charset="0"/>
              </a:rPr>
              <a:t> Ni</a:t>
            </a:r>
          </a:p>
        </p:txBody>
      </p:sp>
      <p:sp>
        <p:nvSpPr>
          <p:cNvPr id="4813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Saikong</a:t>
            </a:r>
            <a:r>
              <a:rPr lang="en-US" altLang="en-US" dirty="0" smtClean="0"/>
              <a:t> Chin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Chee Kwan Gan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Jinghua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Lan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Yong Xu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Bijay Kumar Agarwalla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Thingna Juzar </a:t>
            </a:r>
            <a:r>
              <a:rPr lang="en-US" altLang="en-US" dirty="0" err="1" smtClean="0"/>
              <a:t>Yahya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Ruofan Chen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Commonly Use Force Fields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Lennard-Jones Potential</a:t>
            </a:r>
          </a:p>
          <a:p>
            <a:pPr lvl="1"/>
            <a:r>
              <a:rPr lang="en-US" altLang="en-US" dirty="0" smtClean="0"/>
              <a:t>For noble gas and generic fluids</a:t>
            </a:r>
          </a:p>
          <a:p>
            <a:r>
              <a:rPr lang="en-US" altLang="en-US" dirty="0" err="1" smtClean="0"/>
              <a:t>Tersoff</a:t>
            </a:r>
            <a:r>
              <a:rPr lang="en-US" altLang="en-US" dirty="0" smtClean="0"/>
              <a:t>, Brenner, </a:t>
            </a:r>
            <a:r>
              <a:rPr lang="en-US" altLang="en-US" dirty="0" err="1" smtClean="0"/>
              <a:t>Stillinger</a:t>
            </a:r>
            <a:r>
              <a:rPr lang="en-US" altLang="en-US" dirty="0" smtClean="0"/>
              <a:t>-Weber, 3-, 4-body potentials</a:t>
            </a:r>
          </a:p>
          <a:p>
            <a:pPr lvl="1"/>
            <a:r>
              <a:rPr lang="en-US" altLang="en-US" dirty="0" smtClean="0"/>
              <a:t>For C, Si, Ge, …</a:t>
            </a:r>
          </a:p>
          <a:p>
            <a:r>
              <a:rPr lang="en-US" altLang="en-US" dirty="0" smtClean="0"/>
              <a:t>AMBER, CHARMM, GROMOS, MM4,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For biomolecules</a:t>
            </a:r>
          </a:p>
          <a:p>
            <a:r>
              <a:rPr lang="en-US" altLang="en-US" dirty="0" smtClean="0"/>
              <a:t>GULP, DFT codes,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For solids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Ensembles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Micro-canonical Ensemble</a:t>
            </a:r>
          </a:p>
          <a:p>
            <a:pPr lvl="1" eaLnBrk="1" hangingPunct="1"/>
            <a:r>
              <a:rPr lang="en-US" altLang="en-US" smtClean="0"/>
              <a:t>Energy is fixed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Canonical ensemble</a:t>
            </a:r>
          </a:p>
          <a:p>
            <a:pPr lvl="1" eaLnBrk="1" hangingPunct="1"/>
            <a:r>
              <a:rPr lang="en-US" altLang="en-US" smtClean="0"/>
              <a:t>Need to use “thermostat” to fix temperature</a:t>
            </a:r>
          </a:p>
          <a:p>
            <a:pPr lvl="2" eaLnBrk="1" hangingPunct="1"/>
            <a:r>
              <a:rPr lang="en-US" altLang="en-US" smtClean="0"/>
              <a:t>Langevin dynamics</a:t>
            </a:r>
          </a:p>
          <a:p>
            <a:pPr lvl="2" eaLnBrk="1" hangingPunct="1"/>
            <a:r>
              <a:rPr lang="en-US" altLang="en-US" smtClean="0"/>
              <a:t>Nos</a:t>
            </a:r>
            <a:r>
              <a:rPr lang="en-US" altLang="en-US" smtClean="0">
                <a:cs typeface="Arial" panose="020B0604020202020204" pitchFamily="34" charset="0"/>
              </a:rPr>
              <a:t>é-Hoover</a:t>
            </a:r>
          </a:p>
          <a:p>
            <a:pPr lvl="2" eaLnBrk="1" hangingPunct="1"/>
            <a:r>
              <a:rPr lang="en-US" altLang="en-US" smtClean="0">
                <a:cs typeface="Arial" panose="020B0604020202020204" pitchFamily="34" charset="0"/>
              </a:rPr>
              <a:t>Generalized Langevin</a:t>
            </a:r>
          </a:p>
          <a:p>
            <a:pPr lvl="2" eaLnBrk="1" hangingPunct="1">
              <a:buFontTx/>
              <a:buNone/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/>
              <a:t>Langevin</a:t>
            </a:r>
            <a:r>
              <a:rPr lang="en-US" altLang="en-US" dirty="0" smtClean="0"/>
              <a:t> theory of Brownian motion (1908)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6608"/>
            <a:ext cx="2493264" cy="3212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257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Langevin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1872-1946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23546"/>
              </p:ext>
            </p:extLst>
          </p:nvPr>
        </p:nvGraphicFramePr>
        <p:xfrm>
          <a:off x="3943350" y="1806575"/>
          <a:ext cx="22352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3" name="Equation" r:id="rId5" imgW="1257120" imgH="2197080" progId="Equation.DSMT4">
                  <p:embed/>
                </p:oleObj>
              </mc:Choice>
              <mc:Fallback>
                <p:oleObj name="Equation" r:id="rId5" imgW="1257120" imgH="2197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3350" y="1806575"/>
                        <a:ext cx="2235200" cy="390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6019800" y="3663696"/>
            <a:ext cx="457200" cy="22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7984"/>
              </p:ext>
            </p:extLst>
          </p:nvPr>
        </p:nvGraphicFramePr>
        <p:xfrm>
          <a:off x="6781800" y="2895600"/>
          <a:ext cx="192227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4" name="Equation" r:id="rId7" imgW="1091880" imgH="952200" progId="Equation.DSMT4">
                  <p:embed/>
                </p:oleObj>
              </mc:Choice>
              <mc:Fallback>
                <p:oleObj name="Equation" r:id="rId7" imgW="10918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1800" y="2895600"/>
                        <a:ext cx="1922272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6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Langevin Dynamics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617985"/>
              </p:ext>
            </p:extLst>
          </p:nvPr>
        </p:nvGraphicFramePr>
        <p:xfrm>
          <a:off x="1981200" y="1995488"/>
          <a:ext cx="51054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3" name="Equation" r:id="rId4" imgW="1993680" imgH="939600" progId="Equation.DSMT4">
                  <p:embed/>
                </p:oleObj>
              </mc:Choice>
              <mc:Fallback>
                <p:oleObj name="Equation" r:id="rId4" imgW="1993680" imgH="939600" progId="Equation.DSMT4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95488"/>
                        <a:ext cx="51054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Observables, Statistics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Equilibrium temperature (in micro-canonical ensemble) by equipartition theorem.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Pressure of a fluid (for pair potential)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90080747"/>
              </p:ext>
            </p:extLst>
          </p:nvPr>
        </p:nvGraphicFramePr>
        <p:xfrm>
          <a:off x="1874838" y="2438400"/>
          <a:ext cx="39465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52" name="Equation" r:id="rId3" imgW="1688760" imgH="368280" progId="Equation.DSMT4">
                  <p:embed/>
                </p:oleObj>
              </mc:Choice>
              <mc:Fallback>
                <p:oleObj name="Equation" r:id="rId3" imgW="1688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2438400"/>
                        <a:ext cx="39465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68230573"/>
              </p:ext>
            </p:extLst>
          </p:nvPr>
        </p:nvGraphicFramePr>
        <p:xfrm>
          <a:off x="1841500" y="3889375"/>
          <a:ext cx="39354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53" name="Equation" r:id="rId5" imgW="1726920" imgH="419040" progId="Equation.DSMT4">
                  <p:embed/>
                </p:oleObj>
              </mc:Choice>
              <mc:Fallback>
                <p:oleObj name="Equation" r:id="rId5" imgW="1726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889375"/>
                        <a:ext cx="393541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914400" y="50292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Where </a:t>
            </a:r>
            <a:r>
              <a:rPr lang="en-US" altLang="en-US" i="1"/>
              <a:t>d </a:t>
            </a:r>
            <a:r>
              <a:rPr lang="en-US" altLang="en-US"/>
              <a:t>is dimension, </a:t>
            </a:r>
            <a:r>
              <a:rPr lang="en-US" altLang="en-US" b="1"/>
              <a:t>F</a:t>
            </a:r>
            <a:r>
              <a:rPr lang="en-US" altLang="en-US" baseline="-25000"/>
              <a:t>ij</a:t>
            </a:r>
            <a:r>
              <a:rPr lang="en-US" altLang="en-US"/>
              <a:t> is the force acting on particle i from particle j.</a:t>
            </a:r>
            <a:endParaRPr lang="en-US" altLang="en-US" i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51E67-EB56-40AD-BB9D-8B0E641E465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onequilibrium Green’s Function Method in Thermal Transport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35&quot;&gt;&lt;property id=&quot;20148&quot; value=&quot;5&quot;/&gt;&lt;property id=&quot;20300&quot; value=&quot;Slide 3 - &amp;quot;References&amp;quot;&quot;/&gt;&lt;property id=&quot;20307&quot; value=&quot;259&quot;/&gt;&lt;/object&gt;&lt;object type=&quot;3&quot; unique_id=&quot;10036&quot;&gt;&lt;property id=&quot;20148&quot; value=&quot;5&quot;/&gt;&lt;property id=&quot;20300&quot; value=&quot;Slide 5 - &amp;quot;A Brief History of NEGF&amp;quot;&quot;/&gt;&lt;property id=&quot;20307&quot; value=&quot;258&quot;/&gt;&lt;/object&gt;&lt;object type=&quot;3&quot; unique_id=&quot;10061&quot;&gt;&lt;property id=&quot;20148&quot; value=&quot;5&quot;/&gt;&lt;property id=&quot;20300&quot; value=&quot;Slide 7 - &amp;quot;Harmonic Oscillator&amp;quot;&quot;/&gt;&lt;property id=&quot;20307&quot; value=&quot;260&quot;/&gt;&lt;/object&gt;&lt;object type=&quot;3&quot; unique_id=&quot;10069&quot;&gt;&lt;property id=&quot;20148&quot; value=&quot;5&quot;/&gt;&lt;property id=&quot;20300&quot; value=&quot;Slide 6 - &amp;quot;Equilibrium Green’s functions using a harmonic oscillator as an example&amp;quot;&quot;/&gt;&lt;property id=&quot;20307&quot; value=&quot;261&quot;/&gt;&lt;/object&gt;&lt;object type=&quot;3&quot; unique_id=&quot;10110&quot;&gt;&lt;property id=&quot;20148&quot; value=&quot;5&quot;/&gt;&lt;property id=&quot;20300&quot; value=&quot;Slide 8 - &amp;quot;Eigenstates, Quantum Mech/Stat Mech&amp;quot;&quot;/&gt;&lt;property id=&quot;20307&quot; value=&quot;262&quot;/&gt;&lt;/object&gt;&lt;object type=&quot;3&quot; unique_id=&quot;10111&quot;&gt;&lt;property id=&quot;20148&quot; value=&quot;5&quot;/&gt;&lt;property id=&quot;20300&quot; value=&quot;Slide 9 - &amp;quot;Heisenberg Operator/Equation&amp;quot;&quot;/&gt;&lt;property id=&quot;20307&quot; value=&quot;263&quot;/&gt;&lt;/object&gt;&lt;object type=&quot;3&quot; unique_id=&quot;10152&quot;&gt;&lt;property id=&quot;20148&quot; value=&quot;5&quot;/&gt;&lt;property id=&quot;20300&quot; value=&quot;Slide 10 - &amp;quot;Defining &amp;gt;, &amp;lt;, t,    Green’s Functions&amp;quot;&quot;/&gt;&lt;property id=&quot;20307&quot; value=&quot;264&quot;/&gt;&lt;/object&gt;&lt;object type=&quot;3&quot; unique_id=&quot;10153&quot;&gt;&lt;property id=&quot;20148&quot; value=&quot;5&quot;/&gt;&lt;property id=&quot;20300&quot; value=&quot;Slide 11&quot;/&gt;&lt;property id=&quot;20307&quot; value=&quot;265&quot;/&gt;&lt;/object&gt;&lt;object type=&quot;3&quot; unique_id=&quot;10190&quot;&gt;&lt;property id=&quot;20148&quot; value=&quot;5&quot;/&gt;&lt;property id=&quot;20300&quot; value=&quot;Slide 12 - &amp;quot;Retarded and Advanced Green’s functions&amp;quot;&quot;/&gt;&lt;property id=&quot;20307&quot; value=&quot;266&quot;/&gt;&lt;/object&gt;&lt;object type=&quot;3&quot; unique_id=&quot;10243&quot;&gt;&lt;property id=&quot;20148&quot; value=&quot;5&quot;/&gt;&lt;property id=&quot;20300&quot; value=&quot;Slide 13 - &amp;quot;Fourier Transform&amp;quot;&quot;/&gt;&lt;property id=&quot;20307&quot; value=&quot;267&quot;/&gt;&lt;/object&gt;&lt;object type=&quot;3&quot; unique_id=&quot;10244&quot;&gt;&lt;property id=&quot;20148&quot; value=&quot;5&quot;/&gt;&lt;property id=&quot;20300&quot; value=&quot;Slide 14 - &amp;quot;Plemelj formula, Kubo-Martin-Schwinger condition&amp;quot;&quot;/&gt;&lt;property id=&quot;20307&quot; value=&quot;268&quot;/&gt;&lt;/object&gt;&lt;object type=&quot;3&quot; unique_id=&quot;10275&quot;&gt;&lt;property id=&quot;20148&quot; value=&quot;5&quot;/&gt;&lt;property id=&quot;20300&quot; value=&quot;Slide 15 - &amp;quot;Matsubara Green’s Function&amp;quot;&quot;/&gt;&lt;property id=&quot;20307&quot; value=&quot;269&quot;/&gt;&lt;/object&gt;&lt;object type=&quot;3&quot; unique_id=&quot;10452&quot;&gt;&lt;property id=&quot;20148&quot; value=&quot;5&quot;/&gt;&lt;property id=&quot;20300&quot; value=&quot;Slide 16 - &amp;quot;Nonequilibrium Green’s Functions&amp;quot;&quot;/&gt;&lt;property id=&quot;20307&quot; value=&quot;279&quot;/&gt;&lt;/object&gt;&lt;object type=&quot;3&quot; unique_id=&quot;10453&quot;&gt;&lt;property id=&quot;20148&quot; value=&quot;5&quot;/&gt;&lt;property id=&quot;20300&quot; value=&quot;Slide 17 - &amp;quot;Definitions of General Green’s functions&amp;quot;&quot;/&gt;&lt;property id=&quot;20307&quot; value=&quot;270&quot;/&gt;&lt;/object&gt;&lt;object type=&quot;3&quot; unique_id=&quot;10454&quot;&gt;&lt;property id=&quot;20148&quot; value=&quot;5&quot;/&gt;&lt;property id=&quot;20300&quot; value=&quot;Slide 18 - &amp;quot;Relations among Green’s functions&amp;quot;&quot;/&gt;&lt;property id=&quot;20307&quot; value=&quot;271&quot;/&gt;&lt;/object&gt;&lt;object type=&quot;3&quot; unique_id=&quot;10455&quot;&gt;&lt;property id=&quot;20148&quot; value=&quot;5&quot;/&gt;&lt;property id=&quot;20300&quot; value=&quot;Slide 19 - &amp;quot;Steady state, Fourier transform&amp;quot;&quot;/&gt;&lt;property id=&quot;20307&quot; value=&quot;272&quot;/&gt;&lt;/object&gt;&lt;object type=&quot;3&quot; unique_id=&quot;10456&quot;&gt;&lt;property id=&quot;20148&quot; value=&quot;5&quot;/&gt;&lt;property id=&quot;20300&quot; value=&quot;Slide 23 - &amp;quot;Pictures in Quantum Mechanics&amp;quot;&quot;/&gt;&lt;property id=&quot;20307&quot; value=&quot;280&quot;/&gt;&lt;/object&gt;&lt;object type=&quot;3&quot; unique_id=&quot;10457&quot;&gt;&lt;property id=&quot;20148&quot; value=&quot;5&quot;/&gt;&lt;property id=&quot;20300&quot; value=&quot;Slide 24 - &amp;quot;Calculating correlation&amp;quot;&quot;/&gt;&lt;property id=&quot;20307&quot; value=&quot;276&quot;/&gt;&lt;/object&gt;&lt;object type=&quot;3&quot; unique_id=&quot;10458&quot;&gt;&lt;property id=&quot;20148&quot; value=&quot;5&quot;/&gt;&lt;property id=&quot;20300&quot; value=&quot;Slide 26 - &amp;quot;Contour-ordered Green’s function&amp;quot;&quot;/&gt;&lt;property id=&quot;20307&quot; value=&quot;277&quot;/&gt;&lt;/object&gt;&lt;object type=&quot;3&quot; unique_id=&quot;10459&quot;&gt;&lt;property id=&quot;20148&quot; value=&quot;5&quot;/&gt;&lt;property id=&quot;20300&quot; value=&quot;Slide 27 - &amp;quot;Relation to other Green’s  function&amp;quot;&quot;/&gt;&lt;property id=&quot;20307&quot; value=&quot;278&quot;/&gt;&lt;/object&gt;&lt;object type=&quot;3&quot; unique_id=&quot;10484&quot;&gt;&lt;property id=&quot;20148&quot; value=&quot;5&quot;/&gt;&lt;property id=&quot;20300&quot; value=&quot;Slide 25 - &amp;quot;Evolution Operator on Contour&amp;quot;&quot;/&gt;&lt;property id=&quot;20307&quot; value=&quot;281&quot;/&gt;&lt;/object&gt;&lt;object type=&quot;3&quot; unique_id=&quot;10535&quot;&gt;&lt;property id=&quot;20148&quot; value=&quot;5&quot;/&gt;&lt;property id=&quot;20300&quot; value=&quot;Slide 29 - &amp;quot;Calculus on the contour&amp;quot;&quot;/&gt;&lt;property id=&quot;20307&quot; value=&quot;282&quot;/&gt;&lt;/object&gt;&lt;object type=&quot;3&quot; unique_id=&quot;10536&quot;&gt;&lt;property id=&quot;20148&quot; value=&quot;5&quot;/&gt;&lt;property id=&quot;20300&quot; value=&quot;Slide 30 - &amp;quot;Theta function and delta function&amp;quot;&quot;/&gt;&lt;property id=&quot;20307&quot; value=&quot;283&quot;/&gt;&lt;/object&gt;&lt;object type=&quot;3&quot; unique_id=&quot;11509&quot;&gt;&lt;property id=&quot;20148&quot; value=&quot;5&quot;/&gt;&lt;property id=&quot;20300&quot; value=&quot;Slide 36 - &amp;quot;Express contour order using theta function&amp;quot;&quot;/&gt;&lt;property id=&quot;20307&quot; value=&quot;284&quot;/&gt;&lt;/object&gt;&lt;object type=&quot;3&quot; unique_id=&quot;11510&quot;&gt;&lt;property id=&quot;20148&quot; value=&quot;5&quot;/&gt;&lt;property id=&quot;20300&quot; value=&quot;Slide 37 - &amp;quot;Equation of motion for contour ordered Green’s function&amp;quot;&quot;/&gt;&lt;property id=&quot;20307&quot; value=&quot;285&quot;/&gt;&lt;/object&gt;&lt;object type=&quot;3&quot; unique_id=&quot;11511&quot;&gt;&lt;property id=&quot;20148&quot; value=&quot;5&quot;/&gt;&lt;property id=&quot;20300&quot; value=&quot;Slide 38 - &amp;quot;Equations for Green’s functions&amp;quot;&quot;/&gt;&lt;property id=&quot;20307&quot; value=&quot;286&quot;/&gt;&lt;/object&gt;&lt;object type=&quot;3&quot; unique_id=&quot;11512&quot;&gt;&lt;property id=&quot;20148&quot; value=&quot;5&quot;/&gt;&lt;property id=&quot;20300&quot; value=&quot;Slide 39 - &amp;quot;Solution for Green’s functions&amp;quot;&quot;/&gt;&lt;property id=&quot;20307&quot; value=&quot;287&quot;/&gt;&lt;/object&gt;&lt;object type=&quot;3&quot; unique_id=&quot;11513&quot;&gt;&lt;property id=&quot;20148&quot; value=&quot;5&quot;/&gt;&lt;property id=&quot;20300&quot; value=&quot;Slide 41 - &amp;quot;Handling interaction&amp;quot;&quot;/&gt;&lt;property id=&quot;20307&quot; value=&quot;288&quot;/&gt;&lt;/object&gt;&lt;object type=&quot;3&quot; unique_id=&quot;11514&quot;&gt;&lt;property id=&quot;20148&quot; value=&quot;5&quot;/&gt;&lt;property id=&quot;20300&quot; value=&quot;Slide 42 - &amp;quot;Scattering operator S&amp;quot;&quot;/&gt;&lt;property id=&quot;20307&quot; value=&quot;289&quot;/&gt;&lt;/object&gt;&lt;object type=&quot;3&quot; unique_id=&quot;11515&quot;&gt;&lt;property id=&quot;20148&quot; value=&quot;5&quot;/&gt;&lt;property id=&quot;20300&quot; value=&quot;Slide 43 - &amp;quot;Contour-ordered Green’s function&amp;quot;&quot;/&gt;&lt;property id=&quot;20307&quot; value=&quot;290&quot;/&gt;&lt;/object&gt;&lt;object type=&quot;3&quot; unique_id=&quot;11516&quot;&gt;&lt;property id=&quot;20148&quot; value=&quot;5&quot;/&gt;&lt;property id=&quot;20300&quot; value=&quot;Slide 44 - &amp;quot;Perturbative expansion of contour ordered Green’s function&amp;quot;&quot;/&gt;&lt;property id=&quot;20307&quot; value=&quot;291&quot;/&gt;&lt;/object&gt;&lt;object type=&quot;3&quot; unique_id=&quot;11517&quot;&gt;&lt;property id=&quot;20148&quot; value=&quot;5&quot;/&gt;&lt;property id=&quot;20300&quot; value=&quot;Slide 45 - &amp;quot;General expansion rule&amp;quot;&quot;/&gt;&lt;property id=&quot;20307&quot; value=&quot;292&quot;/&gt;&lt;/object&gt;&lt;object type=&quot;3&quot; unique_id=&quot;11518&quot;&gt;&lt;property id=&quot;20148&quot; value=&quot;5&quot;/&gt;&lt;property id=&quot;20300&quot; value=&quot;Slide 46 - &amp;quot;Diagrammatic representation of the expansion&amp;quot;&quot;/&gt;&lt;property id=&quot;20307&quot; value=&quot;293&quot;/&gt;&lt;/object&gt;&lt;object type=&quot;3&quot; unique_id=&quot;11519&quot;&gt;&lt;property id=&quot;20148&quot; value=&quot;5&quot;/&gt;&lt;property id=&quot;20300&quot; value=&quot;Slide 47 - &amp;quot;Self -energy expansion&amp;quot;&quot;/&gt;&lt;property id=&quot;20307&quot; value=&quot;294&quot;/&gt;&lt;/object&gt;&lt;object type=&quot;3&quot; unique_id=&quot;11520&quot;&gt;&lt;property id=&quot;20148&quot; value=&quot;5&quot;/&gt;&lt;property id=&quot;20300&quot; value=&quot;Slide 48 - &amp;quot;Explicit expression for self-energy&amp;quot;&quot;/&gt;&lt;property id=&quot;20307&quot; value=&quot;295&quot;/&gt;&lt;/object&gt;&lt;object type=&quot;3&quot; unique_id=&quot;11521&quot;&gt;&lt;property id=&quot;20148&quot; value=&quot;5&quot;/&gt;&lt;property id=&quot;20300&quot; value=&quot;Slide 49 - &amp;quot;Junction system, adiabatic switch-on&amp;quot;&quot;/&gt;&lt;property id=&quot;20307&quot; value=&quot;296&quot;/&gt;&lt;/object&gt;&lt;object type=&quot;3&quot; unique_id=&quot;11522&quot;&gt;&lt;property id=&quot;20148&quot; value=&quot;5&quot;/&gt;&lt;property id=&quot;20300&quot; value=&quot;Slide 51 - &amp;quot;Three regions&amp;quot;&quot;/&gt;&lt;property id=&quot;20307&quot; value=&quot;297&quot;/&gt;&lt;/object&gt;&lt;object type=&quot;3&quot; unique_id=&quot;11523&quot;&gt;&lt;property id=&quot;20148&quot; value=&quot;5&quot;/&gt;&lt;property id=&quot;20300&quot; value=&quot;Slide 52 - &amp;quot;Heisenberg equations of motion in three regions&amp;quot;&quot;/&gt;&lt;property id=&quot;20307&quot; value=&quot;298&quot;/&gt;&lt;/object&gt;&lt;object type=&quot;3&quot; unique_id=&quot;11524&quot;&gt;&lt;property id=&quot;20148&quot; value=&quot;5&quot;/&gt;&lt;property id=&quot;20300&quot; value=&quot;Slide 54 - &amp;quot;Relation between g and G0&amp;quot;&quot;/&gt;&lt;property id=&quot;20307&quot; value=&quot;299&quot;/&gt;&lt;/object&gt;&lt;object type=&quot;3&quot; unique_id=&quot;11525&quot;&gt;&lt;property id=&quot;20148&quot; value=&quot;5&quot;/&gt;&lt;property id=&quot;20300&quot; value=&quot;Slide 55 - &amp;quot;Dyson equation for GCC&amp;quot;&quot;/&gt;&lt;property id=&quot;20307&quot; value=&quot;300&quot;/&gt;&lt;/object&gt;&lt;object type=&quot;3&quot; unique_id=&quot;11526&quot;&gt;&lt;property id=&quot;20148&quot; value=&quot;5&quot;/&gt;&lt;property id=&quot;20300&quot; value=&quot;Slide 59 - &amp;quot;The Langreth theorem&amp;quot;&quot;/&gt;&lt;property id=&quot;20307&quot; value=&quot;301&quot;/&gt;&lt;/object&gt;&lt;object type=&quot;3&quot; unique_id=&quot;11527&quot;&gt;&lt;property id=&quot;20148&quot; value=&quot;5&quot;/&gt;&lt;property id=&quot;20300&quot; value=&quot;Slide 60 - &amp;quot;Dyson equations and solution&amp;quot;&quot;/&gt;&lt;property id=&quot;20307&quot; value=&quot;302&quot;/&gt;&lt;/object&gt;&lt;object type=&quot;3&quot; unique_id=&quot;11528&quot;&gt;&lt;property id=&quot;20148&quot; value=&quot;5&quot;/&gt;&lt;property id=&quot;20300&quot; value=&quot;Slide 61 - &amp;quot;Energy current&amp;quot;&quot;/&gt;&lt;property id=&quot;20307&quot; value=&quot;303&quot;/&gt;&lt;/object&gt;&lt;object type=&quot;3&quot; unique_id=&quot;11529&quot;&gt;&lt;property id=&quot;20148&quot; value=&quot;5&quot;/&gt;&lt;property id=&quot;20300&quot; value=&quot;Slide 62 - &amp;quot;Landauer/Caroli formula&amp;quot;&quot;/&gt;&lt;property id=&quot;20307&quot; value=&quot;304&quot;/&gt;&lt;/object&gt;&lt;object type=&quot;3&quot; unique_id=&quot;11530&quot;&gt;&lt;property id=&quot;20148&quot; value=&quot;5&quot;/&gt;&lt;property id=&quot;20300&quot; value=&quot;Slide 64 - &amp;quot;Ballistic transport in a 1D chain&amp;quot;&quot;/&gt;&lt;property id=&quot;20307&quot; value=&quot;305&quot;/&gt;&lt;/object&gt;&lt;object type=&quot;3&quot; unique_id=&quot;11531&quot;&gt;&lt;property id=&quot;20148&quot; value=&quot;5&quot;/&gt;&lt;property id=&quot;20300&quot; value=&quot;Slide 65 - &amp;quot;Solution of g&amp;quot;&quot;/&gt;&lt;property id=&quot;20307&quot; value=&quot;306&quot;/&gt;&lt;/object&gt;&lt;object type=&quot;3&quot; unique_id=&quot;11532&quot;&gt;&lt;property id=&quot;20148&quot; value=&quot;5&quot;/&gt;&lt;property id=&quot;20300&quot; value=&quot;Slide 66 - &amp;quot;Lead self energy and transmission&amp;quot;&quot;/&gt;&lt;property id=&quot;20307&quot; value=&quot;307&quot;/&gt;&lt;/object&gt;&lt;object type=&quot;3&quot; unique_id=&quot;11533&quot;&gt;&lt;property id=&quot;20148&quot; value=&quot;5&quot;/&gt;&lt;property id=&quot;20300&quot; value=&quot;Slide 67 - &amp;quot;Heat current and conductance&amp;quot;&quot;/&gt;&lt;property id=&quot;20307&quot; value=&quot;308&quot;/&gt;&lt;/object&gt;&lt;object type=&quot;3&quot; unique_id=&quot;11534&quot;&gt;&lt;property id=&quot;20148&quot; value=&quot;5&quot;/&gt;&lt;property id=&quot;20300&quot; value=&quot;Slide 68 - &amp;quot;General recursive algorithm for g&amp;quot;&quot;/&gt;&lt;property id=&quot;20307&quot; value=&quot;309&quot;/&gt;&lt;/object&gt;&lt;object type=&quot;3&quot; unique_id=&quot;11535&quot;&gt;&lt;property id=&quot;20148&quot; value=&quot;5&quot;/&gt;&lt;property id=&quot;20300&quot; value=&quot;Slide 70 - &amp;quot;Carbon nanotube (6,0), force field from Gaussian&amp;quot;&quot;/&gt;&lt;property id=&quot;20307&quot; value=&quot;310&quot;/&gt;&lt;/object&gt;&lt;object type=&quot;3&quot; unique_id=&quot;11536&quot;&gt;&lt;property id=&quot;20148&quot; value=&quot;5&quot;/&gt;&lt;property id=&quot;20300&quot; value=&quot;Slide 71 - &amp;quot;Carbon nanotube, nonlinear effect&amp;quot;&quot;/&gt;&lt;property id=&quot;20307&quot; value=&quot;311&quot;/&gt;&lt;/object&gt;&lt;object type=&quot;3&quot; unique_id=&quot;11537&quot;&gt;&lt;property id=&quot;20148&quot; value=&quot;5&quot;/&gt;&lt;property id=&quot;20300&quot; value=&quot;Slide 73 - &amp;quot;Molecular dynamics with quantum bath&amp;quot;&quot;/&gt;&lt;property id=&quot;20307&quot; value=&quot;313&quot;/&gt;&lt;/object&gt;&lt;object type=&quot;3&quot; unique_id=&quot;11538&quot;&gt;&lt;property id=&quot;20148&quot; value=&quot;5&quot;/&gt;&lt;property id=&quot;20300&quot; value=&quot;Slide 74 - &amp;quot;Average displacement, thermal expansion&amp;quot;&quot;/&gt;&lt;property id=&quot;20307&quot; value=&quot;314&quot;/&gt;&lt;/object&gt;&lt;object type=&quot;3&quot; unique_id=&quot;11539&quot;&gt;&lt;property id=&quot;20148&quot; value=&quot;5&quot;/&gt;&lt;property id=&quot;20300&quot; value=&quot;Slide 75 - &amp;quot;Thermal expansion&amp;quot;&quot;/&gt;&lt;property id=&quot;20307&quot; value=&quot;315&quot;/&gt;&lt;/object&gt;&lt;object type=&quot;3&quot; unique_id=&quot;11540&quot;&gt;&lt;property id=&quot;20148&quot; value=&quot;5&quot;/&gt;&lt;property id=&quot;20300&quot; value=&quot;Slide 76 - &amp;quot;Graphene Thermal expansion coefficient&amp;quot;&quot;/&gt;&lt;property id=&quot;20307&quot; value=&quot;316&quot;/&gt;&lt;/object&gt;&lt;object type=&quot;3&quot; unique_id=&quot;11541&quot;&gt;&lt;property id=&quot;20148&quot; value=&quot;5&quot;/&gt;&lt;property id=&quot;20300&quot; value=&quot;Slide 78 - &amp;quot;Transient problems&amp;quot;&quot;/&gt;&lt;property id=&quot;20307&quot; value=&quot;317&quot;/&gt;&lt;/object&gt;&lt;object type=&quot;3&quot; unique_id=&quot;11542&quot;&gt;&lt;property id=&quot;20148&quot; value=&quot;5&quot;/&gt;&lt;property id=&quot;20300&quot; value=&quot;Slide 79 - &amp;quot;Dyson equation on contour from 0 to t&amp;quot;&quot;/&gt;&lt;property id=&quot;20307&quot; value=&quot;318&quot;/&gt;&lt;/object&gt;&lt;object type=&quot;3&quot; unique_id=&quot;11543&quot;&gt;&lt;property id=&quot;20148&quot; value=&quot;5&quot;/&gt;&lt;property id=&quot;20300&quot; value=&quot;Slide 80 - &amp;quot;Transient thermal current&amp;quot;&quot;/&gt;&lt;property id=&quot;20307&quot; value=&quot;319&quot;/&gt;&lt;/object&gt;&lt;object type=&quot;3&quot; unique_id=&quot;11916&quot;&gt;&lt;property id=&quot;20148&quot; value=&quot;5&quot;/&gt;&lt;property id=&quot;20300&quot; value=&quot;Slide 4 - &amp;quot;Lecture One&amp;quot;&quot;/&gt;&lt;property id=&quot;20307&quot; value=&quot;322&quot;/&gt;&lt;/object&gt;&lt;object type=&quot;3&quot; unique_id=&quot;11917&quot;&gt;&lt;property id=&quot;20148&quot; value=&quot;5&quot;/&gt;&lt;property id=&quot;20300&quot; value=&quot;Slide 33 - &amp;quot;Lecture two&amp;quot;&quot;/&gt;&lt;property id=&quot;20307&quot; value=&quot;321&quot;/&gt;&lt;/object&gt;&lt;object type=&quot;3&quot; unique_id=&quot;11918&quot;&gt;&lt;property id=&quot;20148&quot; value=&quot;5&quot;/&gt;&lt;property id=&quot;20300&quot; value=&quot;Slide 34 - &amp;quot;Equation of Motion Method&amp;quot;&quot;/&gt;&lt;property id=&quot;20307&quot; value=&quot;320&quot;/&gt;&lt;/object&gt;&lt;object type=&quot;3&quot; unique_id=&quot;12179&quot;&gt;&lt;property id=&quot;20148&quot; value=&quot;5&quot;/&gt;&lt;property id=&quot;20300&quot; value=&quot;Slide 40 - &amp;quot;Feynman diagrammatic method&amp;quot;&quot;/&gt;&lt;property id=&quot;20307&quot; value=&quot;323&quot;/&gt;&lt;/object&gt;&lt;object type=&quot;3&quot; unique_id=&quot;12180&quot;&gt;&lt;property id=&quot;20148&quot; value=&quot;5&quot;/&gt;&lt;property id=&quot;20300&quot; value=&quot;Slide 69 - &amp;quot;Lecture Three&amp;quot;&quot;/&gt;&lt;property id=&quot;20307&quot; value=&quot;324&quot;/&gt;&lt;/object&gt;&lt;object type=&quot;3&quot; unique_id=&quot;13320&quot;&gt;&lt;property id=&quot;20148&quot; value=&quot;5&quot;/&gt;&lt;property id=&quot;20300&quot; value=&quot;Slide 81 - &amp;quot;Finite lead problem&amp;quot;&quot;/&gt;&lt;property id=&quot;20307&quot; value=&quot;325&quot;/&gt;&lt;/object&gt;&lt;object type=&quot;3&quot; unique_id=&quot;13321&quot;&gt;&lt;property id=&quot;20148&quot; value=&quot;5&quot;/&gt;&lt;property id=&quot;20300&quot; value=&quot;Slide 82 - &amp;quot;Full counting statistics (FCS)&amp;quot;&quot;/&gt;&lt;property id=&quot;20307&quot; value=&quot;326&quot;/&gt;&lt;/object&gt;&lt;object type=&quot;3&quot; unique_id=&quot;13322&quot;&gt;&lt;property id=&quot;20148&quot; value=&quot;5&quot;/&gt;&lt;property id=&quot;20300&quot; value=&quot;Slide 83 - &amp;quot;A brief history on full counting statistics&amp;quot;&quot;/&gt;&lt;property id=&quot;20307&quot; value=&quot;327&quot;/&gt;&lt;/object&gt;&lt;object type=&quot;3&quot; unique_id=&quot;13323&quot;&gt;&lt;property id=&quot;20148&quot; value=&quot;5&quot;/&gt;&lt;property id=&quot;20300&quot; value=&quot;Slide 84 - &amp;quot;Definition of generating function based on two-time measurement&amp;quot;&quot;/&gt;&lt;property id=&quot;20307&quot; value=&quot;328&quot;/&gt;&lt;/object&gt;&lt;object type=&quot;3&quot; unique_id=&quot;13324&quot;&gt;&lt;property id=&quot;20148&quot; value=&quot;5&quot;/&gt;&lt;property id=&quot;20300&quot; value=&quot;Slide 85 - &amp;quot;Product initial state&amp;quot;&quot;/&gt;&lt;property id=&quot;20307&quot; value=&quot;330&quot;/&gt;&lt;/object&gt;&lt;object type=&quot;3&quot; unique_id=&quot;13325&quot;&gt;&lt;property id=&quot;20148&quot; value=&quot;5&quot;/&gt;&lt;property id=&quot;20300&quot; value=&quot;Slide 86&quot;/&gt;&lt;property id=&quot;20307&quot; value=&quot;331&quot;/&gt;&lt;/object&gt;&lt;object type=&quot;3&quot; unique_id=&quot;13326&quot;&gt;&lt;property id=&quot;20148&quot; value=&quot;5&quot;/&gt;&lt;property id=&quot;20300&quot; value=&quot;Slide 87 - &amp;quot;Schrödinger/Heisenberg/interaction pictures&amp;quot;&quot;/&gt;&lt;property id=&quot;20307&quot; value=&quot;332&quot;/&gt;&lt;/object&gt;&lt;object type=&quot;3&quot; unique_id=&quot;13327&quot;&gt;&lt;property id=&quot;20148&quot; value=&quot;5&quot;/&gt;&lt;property id=&quot;20300&quot; value=&quot;Slide 88 - &amp;quot;Compute Z in interaction picture&amp;quot;&quot;/&gt;&lt;property id=&quot;20307&quot; value=&quot;333&quot;/&gt;&lt;/object&gt;&lt;object type=&quot;3&quot; unique_id=&quot;13328&quot;&gt;&lt;property id=&quot;20148&quot; value=&quot;5&quot;/&gt;&lt;property id=&quot;20300&quot; value=&quot;Slide 89 - &amp;quot;Important result&amp;quot;&quot;/&gt;&lt;property id=&quot;20307&quot; value=&quot;334&quot;/&gt;&lt;/object&gt;&lt;object type=&quot;3&quot; unique_id=&quot;13329&quot;&gt;&lt;property id=&quot;20148&quot; value=&quot;5&quot;/&gt;&lt;property id=&quot;20300&quot; value=&quot;Slide 90 - &amp;quot;Long-time result, Levitov-Lesovik formula&amp;quot;&quot;/&gt;&lt;property id=&quot;20307&quot; value=&quot;335&quot;/&gt;&lt;/object&gt;&lt;object type=&quot;3&quot; unique_id=&quot;13330&quot;&gt;&lt;property id=&quot;20148&quot; value=&quot;5&quot;/&gt;&lt;property id=&quot;20300&quot; value=&quot;Slide 91 - &amp;quot;Arbitrary time, transient result&amp;quot;&quot;/&gt;&lt;property id=&quot;20307&quot; value=&quot;336&quot;/&gt;&lt;/object&gt;&lt;object type=&quot;3&quot; unique_id=&quot;13331&quot;&gt;&lt;property id=&quot;20148&quot; value=&quot;5&quot;/&gt;&lt;property id=&quot;20300&quot; value=&quot;Slide 92 - &amp;quot;Numerical results, 1D chain&amp;quot;&quot;/&gt;&lt;property id=&quot;20307&quot; value=&quot;337&quot;/&gt;&lt;/object&gt;&lt;object type=&quot;3&quot; unique_id=&quot;13332&quot;&gt;&lt;property id=&quot;20148&quot; value=&quot;5&quot;/&gt;&lt;property id=&quot;20300&quot; value=&quot;Slide 94 - &amp;quot;FCS for coupled leads&amp;quot;&quot;/&gt;&lt;property id=&quot;20307&quot; value=&quot;338&quot;/&gt;&lt;/object&gt;&lt;object type=&quot;3&quot; unique_id=&quot;13333&quot;&gt;&lt;property id=&quot;20148&quot; value=&quot;5&quot;/&gt;&lt;property id=&quot;20300&quot; value=&quot;Slide 95 - &amp;quot;FCS in nonlinear systems&amp;quot;&quot;/&gt;&lt;property id=&quot;20307&quot; value=&quot;339&quot;/&gt;&lt;/object&gt;&lt;object type=&quot;3&quot; unique_id=&quot;13334&quot;&gt;&lt;property id=&quot;20148&quot; value=&quot;5&quot;/&gt;&lt;property id=&quot;20300&quot; value=&quot;Slide 96 - &amp;quot;Vacuum diagrams, Dyson equation, interaction picture transformation on contour&amp;quot;&quot;/&gt;&lt;property id=&quot;20307&quot; value=&quot;340&quot;/&gt;&lt;/object&gt;&lt;object type=&quot;3&quot; unique_id=&quot;13335&quot;&gt;&lt;property id=&quot;20148&quot; value=&quot;5&quot;/&gt;&lt;property id=&quot;20300&quot; value=&quot;Slide 97 - &amp;quot;Nonlinear system self-consistent results&amp;quot;&quot;/&gt;&lt;property id=&quot;20307&quot; value=&quot;341&quot;/&gt;&lt;/object&gt;&lt;object type=&quot;3&quot; unique_id=&quot;13419&quot;&gt;&lt;property id=&quot;20148&quot; value=&quot;5&quot;/&gt;&lt;property id=&quot;20300&quot; value=&quot;Slide 93 - &amp;quot;Cumulants in Finite System&amp;quot;&quot;/&gt;&lt;property id=&quot;20307&quot; value=&quot;342&quot;/&gt;&lt;/object&gt;&lt;object type=&quot;3&quot; unique_id=&quot;13588&quot;&gt;&lt;property id=&quot;20148&quot; value=&quot;5&quot;/&gt;&lt;property id=&quot;20300&quot; value=&quot;Slide 58 - &amp;quot;Diagrammatic Way&amp;quot;&quot;/&gt;&lt;property id=&quot;20307&quot; value=&quot;344&quot;/&gt;&lt;/object&gt;&lt;object type=&quot;3&quot; unique_id=&quot;13589&quot;&gt;&lt;property id=&quot;20148&quot; value=&quot;5&quot;/&gt;&lt;property id=&quot;20300&quot; value=&quot;Slide 72 - &amp;quot;u4 Nonlinear model&amp;quot;&quot;/&gt;&lt;property id=&quot;20307&quot; value=&quot;343&quot;/&gt;&lt;/object&gt;&lt;object type=&quot;3&quot; unique_id=&quot;13934&quot;&gt;&lt;property id=&quot;20148&quot; value=&quot;5&quot;/&gt;&lt;property id=&quot;20300&quot; value=&quot;Slide 50 - &amp;quot;Sudden Switch-on&amp;quot;&quot;/&gt;&lt;property id=&quot;20307&quot; value=&quot;345&quot;/&gt;&lt;/object&gt;&lt;object type=&quot;3&quot; unique_id=&quot;14196&quot;&gt;&lt;property id=&quot;20148&quot; value=&quot;5&quot;/&gt;&lt;property id=&quot;20300&quot; value=&quot;Slide 28 - &amp;quot;An Interpretation&amp;quot;&quot;/&gt;&lt;property id=&quot;20307&quot; value=&quot;348&quot;/&gt;&lt;/object&gt;&lt;object type=&quot;3&quot; unique_id=&quot;14197&quot;&gt;&lt;property id=&quot;20148&quot; value=&quot;5&quot;/&gt;&lt;property id=&quot;20300&quot; value=&quot;Slide 31 - &amp;quot;Transformation/Keldysh Rotation&amp;quot;&quot;/&gt;&lt;property id=&quot;20307&quot; value=&quot;346&quot;/&gt;&lt;/object&gt;&lt;object type=&quot;3&quot; unique_id=&quot;14198&quot;&gt;&lt;property id=&quot;20148&quot; value=&quot;5&quot;/&gt;&lt;property id=&quot;20300&quot; value=&quot;Slide 32 - &amp;quot;Convolution, Langreth Rule&amp;quot;&quot;/&gt;&lt;property id=&quot;20307&quot; value=&quot;347&quot;/&gt;&lt;/object&gt;&lt;object type=&quot;3&quot; unique_id=&quot;14829&quot;&gt;&lt;property id=&quot;20148&quot; value=&quot;5&quot;/&gt;&lt;property id=&quot;20300&quot; value=&quot;Slide 35 - &amp;quot;Heisenberg Equation on Contour&amp;quot;&quot;/&gt;&lt;property id=&quot;20307&quot; value=&quot;349&quot;/&gt;&lt;/object&gt;&lt;object type=&quot;3&quot; unique_id=&quot;14830&quot;&gt;&lt;property id=&quot;20148&quot; value=&quot;5&quot;/&gt;&lt;property id=&quot;20300&quot; value=&quot;Slide 53 - &amp;quot;Force Constant Matrix&amp;quot;&quot;/&gt;&lt;property id=&quot;20307&quot; value=&quot;351&quot;/&gt;&lt;/object&gt;&lt;object type=&quot;3&quot; unique_id=&quot;14831&quot;&gt;&lt;property id=&quot;20148&quot; value=&quot;5&quot;/&gt;&lt;property id=&quot;20300&quot; value=&quot;Slide 56 - &amp;quot;Equation of Motion Way (ballistic system)&amp;quot;&quot;/&gt;&lt;property id=&quot;20307&quot; value=&quot;350&quot;/&gt;&lt;/object&gt;&lt;object type=&quot;3&quot; unique_id=&quot;14832&quot;&gt;&lt;property id=&quot;20148&quot; value=&quot;5&quot;/&gt;&lt;property id=&quot;20300&quot; value=&quot;Slide 57 - &amp;quot;“Partition Function”&amp;quot;&quot;/&gt;&lt;property id=&quot;20307&quot; value=&quot;352&quot;/&gt;&lt;/object&gt;&lt;object type=&quot;3&quot; unique_id=&quot;15115&quot;&gt;&lt;property id=&quot;20148&quot; value=&quot;5&quot;/&gt;&lt;property id=&quot;20300&quot; value=&quot;Slide 77 - &amp;quot;Phonon Life-Time&amp;quot;&quot;/&gt;&lt;property id=&quot;20307&quot; value=&quot;353&quot;/&gt;&lt;/object&gt;&lt;object type=&quot;3&quot; unique_id=&quot;15116&quot;&gt;&lt;property id=&quot;20148&quot; value=&quot;5&quot;/&gt;&lt;property id=&quot;20300&quot; value=&quot;Slide 99 - &amp;quot;Quantum Master Equations&amp;quot;&quot;/&gt;&lt;property id=&quot;20307&quot; value=&quot;354&quot;/&gt;&lt;/object&gt;&lt;object type=&quot;3&quot; unique_id=&quot;15117&quot;&gt;&lt;property id=&quot;20148&quot; value=&quot;5&quot;/&gt;&lt;property id=&quot;20300&quot; value=&quot;Slide 100 - &amp;quot;Unique one-to-one map ρ ↔ ρ0&amp;quot;&quot;/&gt;&lt;property id=&quot;20307&quot; value=&quot;355&quot;/&gt;&lt;/object&gt;&lt;object type=&quot;3&quot; unique_id=&quot;15409&quot;&gt;&lt;property id=&quot;20148&quot; value=&quot;5&quot;/&gt;&lt;property id=&quot;20300&quot; value=&quot;Slide 20 - &amp;quot;Equilibrium Green’s Function, Lehmann Representation&amp;quot;&quot;/&gt;&lt;property id=&quot;20307&quot; value=&quot;356&quot;/&gt;&lt;/object&gt;&lt;object type=&quot;3&quot; unique_id=&quot;15410&quot;&gt;&lt;property id=&quot;20148&quot; value=&quot;5&quot;/&gt;&lt;property id=&quot;20300&quot; value=&quot;Slide 21 - &amp;quot;Kramers-Kronig Relation&amp;quot;&quot;/&gt;&lt;property id=&quot;20307&quot; value=&quot;357&quot;/&gt;&lt;/object&gt;&lt;object type=&quot;3&quot; unique_id=&quot;15411&quot;&gt;&lt;property id=&quot;20148&quot; value=&quot;5&quot;/&gt;&lt;property id=&quot;20300&quot; value=&quot;Slide 22 - &amp;quot;Eigen-mode Decomposition&amp;quot;&quot;/&gt;&lt;property id=&quot;20307&quot; value=&quot;358&quot;/&gt;&lt;/object&gt;&lt;object type=&quot;3&quot; unique_id=&quot;15612&quot;&gt;&lt;property id=&quot;20148&quot; value=&quot;5&quot;/&gt;&lt;property id=&quot;20300&quot; value=&quot;Slide 63 - &amp;quot;1D calculation&amp;quot;&quot;/&gt;&lt;property id=&quot;20307&quot; value=&quot;359&quot;/&gt;&lt;/object&gt;&lt;object type=&quot;3&quot; unique_id=&quot;15613&quot;&gt;&lt;property id=&quot;20148&quot; value=&quot;5&quot;/&gt;&lt;property id=&quot;20300&quot; value=&quot;Slide 98 - &amp;quot;Quantum Master Equations&amp;quot;&quot;/&gt;&lt;property id=&quot;20307&quot; value=&quot;360&quot;/&gt;&lt;/object&gt;&lt;object type=&quot;3&quot; unique_id=&quot;15716&quot;&gt;&lt;property id=&quot;20148&quot; value=&quot;5&quot;/&gt;&lt;property id=&quot;20300&quot; value=&quot;Slide 101 - &amp;quot;Group &amp;amp; Acknowledgements&amp;quot;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1772</Words>
  <Application>Microsoft Office PowerPoint</Application>
  <PresentationFormat>On-screen Show (4:3)</PresentationFormat>
  <Paragraphs>302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Comic Sans MS</vt:lpstr>
      <vt:lpstr>Symbol</vt:lpstr>
      <vt:lpstr>Times New Roman</vt:lpstr>
      <vt:lpstr>Office Theme</vt:lpstr>
      <vt:lpstr>Equation</vt:lpstr>
      <vt:lpstr>方程式</vt:lpstr>
      <vt:lpstr>MathType 6.0 Equation</vt:lpstr>
      <vt:lpstr>Classical molecular dynamics of phonons and electrons with quantum baths</vt:lpstr>
      <vt:lpstr>Outline</vt:lpstr>
      <vt:lpstr> Molecular Dynamics</vt:lpstr>
      <vt:lpstr>Basic Idea</vt:lpstr>
      <vt:lpstr>Commonly Use Force Fields</vt:lpstr>
      <vt:lpstr>Ensembles</vt:lpstr>
      <vt:lpstr>Langevin theory of Brownian motion (1908)</vt:lpstr>
      <vt:lpstr>Langevin Dynamics</vt:lpstr>
      <vt:lpstr>Observables, Statistics</vt:lpstr>
      <vt:lpstr>Transport Coefficients</vt:lpstr>
      <vt:lpstr>Transport Coefficients</vt:lpstr>
      <vt:lpstr>Generalized Langevin</vt:lpstr>
      <vt:lpstr>Quantum noise with Langevin dynamics</vt:lpstr>
      <vt:lpstr>Thermal conduction at a junction</vt:lpstr>
      <vt:lpstr>Three regions</vt:lpstr>
      <vt:lpstr>Quantum heat-bath &amp; MD</vt:lpstr>
      <vt:lpstr>Quantum Langevin equation for center</vt:lpstr>
      <vt:lpstr>Properties of the quantum noise</vt:lpstr>
      <vt:lpstr>Quasi-classical approximation (Schmid 1982)</vt:lpstr>
      <vt:lpstr>Implementation</vt:lpstr>
      <vt:lpstr>Equilibrium simulation</vt:lpstr>
      <vt:lpstr>Comparison of QMD with NEGF</vt:lpstr>
      <vt:lpstr>From ballistic to diffusive transport</vt:lpstr>
      <vt:lpstr>FPU- model</vt:lpstr>
      <vt:lpstr>Conductance of graphene strips</vt:lpstr>
      <vt:lpstr>Zigzag (5,0) carbon nanotubes</vt:lpstr>
      <vt:lpstr>Electron transport &amp; phonons</vt:lpstr>
      <vt:lpstr>Quasi-classical approximation &amp; NEGF</vt:lpstr>
      <vt:lpstr>Ballistic electron transport, NEGF vs QMD</vt:lpstr>
      <vt:lpstr>Strong electron-phonon interactions</vt:lpstr>
      <vt:lpstr>QMD is exact in low electron density limit</vt:lpstr>
      <vt:lpstr>Ballistic to diffusive</vt:lpstr>
      <vt:lpstr>Electrons as a heat bath (Lü, Brandbyge, et al, based on path-integral formulism)</vt:lpstr>
      <vt:lpstr>Joule heating from QMD</vt:lpstr>
      <vt:lpstr>A simplified QMD?  </vt:lpstr>
      <vt:lpstr>df coupling model</vt:lpstr>
      <vt:lpstr>Magnetic polaron physics?</vt:lpstr>
      <vt:lpstr>Operator-splitting method</vt:lpstr>
      <vt:lpstr>Electron diffusion</vt:lpstr>
      <vt:lpstr>Conclusion &amp; Outlook</vt:lpstr>
      <vt:lpstr>Collaborators/students 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phywjs</dc:creator>
  <cp:lastModifiedBy>Wang Jian-Sheng</cp:lastModifiedBy>
  <cp:revision>243</cp:revision>
  <dcterms:created xsi:type="dcterms:W3CDTF">2013-07-19T03:14:12Z</dcterms:created>
  <dcterms:modified xsi:type="dcterms:W3CDTF">2017-01-09T03:56:41Z</dcterms:modified>
</cp:coreProperties>
</file>