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7" r:id="rId10"/>
    <p:sldId id="266" r:id="rId11"/>
    <p:sldId id="268" r:id="rId12"/>
    <p:sldId id="271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4"/>
    <p:restoredTop sz="94655"/>
  </p:normalViewPr>
  <p:slideViewPr>
    <p:cSldViewPr snapToGrid="0" snapToObjects="1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CEDD8-BCD6-477E-B044-407C40BE40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4B93A3-2A1E-433A-06D5-3919140A0A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FB338-BE49-A535-5719-3754F2332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1F7F-9A1F-9345-897E-C630DF2506D9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328B7-AB8D-A08D-2117-6DFFE70BD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4842C-1BE1-25FA-C34E-B9306C800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F344-0D50-E74F-8BA4-B65BB6C63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519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93837-8C98-668D-42D2-C038B31ED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2FCA92-1EC3-20D3-DF7E-8633096E8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00249A-DE27-77A5-4AB1-580CFE6D6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1F7F-9A1F-9345-897E-C630DF2506D9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C7174-FED4-ED0C-889A-9382E46B8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70155B-3492-C07C-6D25-77082CF20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F344-0D50-E74F-8BA4-B65BB6C63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502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28F6A3-D7C8-D2CE-F1DB-331ADEB6B4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D52899-F0D7-C297-C766-35BF9D5B06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2345C6-C835-8FD9-2B7C-A3AF1920E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1F7F-9A1F-9345-897E-C630DF2506D9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7664ED-1DA9-6A3E-F4D4-FA004D178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3C869-2C66-B62B-7524-339F4B7F4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F344-0D50-E74F-8BA4-B65BB6C63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402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F9395-1EEA-B2CF-9799-89F635104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C3590-4FFC-D982-E27B-9B1E3E2FC2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8F9B8-5B1B-1740-FF4C-8A5EBF521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1F7F-9A1F-9345-897E-C630DF2506D9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AA0EC-DA21-DBA1-1DB2-DE4F9F28B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3E330-11E9-F428-5B91-8A325C7FD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F344-0D50-E74F-8BA4-B65BB6C63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24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3220B-47FF-32A0-A7B1-D093605D2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D03DC2-9BB2-8059-13EF-41D9D22249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E46D8-A4EA-75E7-77AB-4B1BE5536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1F7F-9A1F-9345-897E-C630DF2506D9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F4893-5EC2-8F08-5156-718050033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FE9731-735A-A309-BBD8-87FA4F930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F344-0D50-E74F-8BA4-B65BB6C63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320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D24BE-C0BF-EA72-9347-25E0BCF42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D176A-AEA8-3675-8074-6ECAFEA540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694902-B86F-8C1D-BED6-BB22B136A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3FB10F-7C96-2441-32AE-A5C0C70B4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1F7F-9A1F-9345-897E-C630DF2506D9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591CA-70F4-0D22-D14C-DAC5DE72F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EA83F7-744D-C3A5-8FB8-1F9E245B3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F344-0D50-E74F-8BA4-B65BB6C63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87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5E4C5-0323-8F2F-1706-F51650C1F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043AB5-9DA9-FFBE-4A2C-4AF054DE6E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7F6F69-3662-3E7B-0EFE-4257A719C7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018A02-599E-E44B-E845-A7C1521CC5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ED6E1B-EF41-D86E-3F66-123F9935DA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BD0A85-B8D5-C60A-F11A-95FD725C5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1F7F-9A1F-9345-897E-C630DF2506D9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33E2DF-763E-18FB-8560-AEE3129D9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997CBD-0311-8CCA-ADB2-B3DAE8813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F344-0D50-E74F-8BA4-B65BB6C63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445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004F4-484F-B011-1650-1D2A7B730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1DFB45-F92C-3E35-9674-48E848257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1F7F-9A1F-9345-897E-C630DF2506D9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DF8439-8F45-63A4-0188-D2206A1D0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3CE7FC-800F-295B-3C45-830E5B1BC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F344-0D50-E74F-8BA4-B65BB6C63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8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DADB26-D435-F6D9-A36E-1DDF54B92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1F7F-9A1F-9345-897E-C630DF2506D9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4D5B94-81C4-2CD9-00F8-341E0704F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976A51-A330-CE46-6E29-9B8B40EAE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F344-0D50-E74F-8BA4-B65BB6C63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32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DA461-7417-5DBB-5C3E-F8A2E2046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01A8D-A63C-1856-D342-957A9321B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420145-4A7D-B930-4C40-D0FC050C31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308A16-8022-F5FA-5923-8C1FFB1D2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1F7F-9A1F-9345-897E-C630DF2506D9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1AE0FF-31B4-3AB3-B6D2-7EB4C080B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CFB08B-6C6B-ACB4-B3A2-6AB44490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F344-0D50-E74F-8BA4-B65BB6C63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905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52882-4EC8-2A71-47C1-C242925AE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800904-78CC-7983-8471-098C07BFFF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AB8E01-A4E7-79FD-64D4-BE251BC085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CFEC7-DE75-24D9-C323-6FBDB1FB9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F1F7F-9A1F-9345-897E-C630DF2506D9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F38E88-7B21-8B1C-FE73-975D6D095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C31289-3B62-CE4C-1F65-C2281203B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0F344-0D50-E74F-8BA4-B65BB6C63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570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25335C-976F-CE2B-9B24-B5DB8C845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DE227D-FAEF-3F17-D971-65A11ABE8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03A91-5F4B-8FA2-2D09-B38EBCAE6B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F1F7F-9A1F-9345-897E-C630DF2506D9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9C5BA4-873E-4C9A-1E51-74655AED42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AD8E19-B609-1E7A-FA98-A5C083EDD4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0F344-0D50-E74F-8BA4-B65BB6C63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877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phyweb.physics.nus.edu.sg/~phytanb/som/som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8A980-4B88-B9A2-8B40-7E3F4A1D78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1827" y="0"/>
            <a:ext cx="9144000" cy="2387600"/>
          </a:xfrm>
        </p:spPr>
        <p:txBody>
          <a:bodyPr/>
          <a:lstStyle/>
          <a:p>
            <a:r>
              <a:rPr lang="en-SG" dirty="0"/>
              <a:t>The Science of Music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4A5FF2-B91B-D00E-962F-D7E418973F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3520" y="3134678"/>
            <a:ext cx="9144000" cy="1655762"/>
          </a:xfrm>
        </p:spPr>
        <p:txBody>
          <a:bodyPr/>
          <a:lstStyle/>
          <a:p>
            <a:r>
              <a:rPr lang="en-SG" dirty="0"/>
              <a:t>HSI 2013</a:t>
            </a:r>
          </a:p>
          <a:p>
            <a:r>
              <a:rPr lang="en-SG" dirty="0"/>
              <a:t>Lecturer: Prof Bernard Tan</a:t>
            </a:r>
          </a:p>
          <a:p>
            <a:r>
              <a:rPr lang="en-SG" dirty="0"/>
              <a:t>Tutor: Ms Lydia Lam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948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41673-B1DA-01FC-ABC9-C51077937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SG" dirty="0"/>
              <a:t>Continuous Assessment - Class Tests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82578-768A-1D1A-355F-2BBC97B3A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" y="1444475"/>
            <a:ext cx="11167872" cy="4263867"/>
          </a:xfrm>
        </p:spPr>
        <p:txBody>
          <a:bodyPr>
            <a:normAutofit/>
          </a:bodyPr>
          <a:lstStyle/>
          <a:p>
            <a:r>
              <a:rPr lang="en-SG" dirty="0"/>
              <a:t>There will be two class tests which are part of your continuous assessment for the module.</a:t>
            </a:r>
          </a:p>
          <a:p>
            <a:r>
              <a:rPr lang="en-SG" dirty="0"/>
              <a:t>The tests will be held during the </a:t>
            </a:r>
            <a:r>
              <a:rPr lang="en-SG" dirty="0" err="1"/>
              <a:t>electure</a:t>
            </a:r>
            <a:r>
              <a:rPr lang="en-SG" dirty="0"/>
              <a:t> time slots:</a:t>
            </a:r>
          </a:p>
          <a:p>
            <a:pPr lvl="1"/>
            <a:r>
              <a:rPr lang="en-US" sz="2800" b="1" dirty="0">
                <a:solidFill>
                  <a:srgbClr val="FF0000"/>
                </a:solidFill>
                <a:cs typeface="Calibri" panose="020F0502020204030204" pitchFamily="34" charset="0"/>
              </a:rPr>
              <a:t>11 March (Wednesday, Week 8), 10:10 – 11:10 am </a:t>
            </a:r>
            <a:r>
              <a:rPr lang="en-US" sz="2800" dirty="0">
                <a:cs typeface="Calibri" panose="020F0502020204030204" pitchFamily="34" charset="0"/>
              </a:rPr>
              <a:t>(Mid-Term Test) </a:t>
            </a:r>
          </a:p>
          <a:p>
            <a:pPr lvl="1"/>
            <a:r>
              <a:rPr lang="en-US" sz="2800" b="1" dirty="0">
                <a:solidFill>
                  <a:srgbClr val="FF0000"/>
                </a:solidFill>
                <a:cs typeface="Calibri" panose="020F0502020204030204" pitchFamily="34" charset="0"/>
              </a:rPr>
              <a:t>15 April (Wednesday, Week 13), 10:10 – 11:10 am </a:t>
            </a:r>
            <a:r>
              <a:rPr lang="en-US" sz="2800" dirty="0">
                <a:cs typeface="Calibri" panose="020F0502020204030204" pitchFamily="34" charset="0"/>
              </a:rPr>
              <a:t>(End-of-Term Test) </a:t>
            </a:r>
          </a:p>
          <a:p>
            <a:r>
              <a:rPr lang="en-SG" dirty="0"/>
              <a:t>The venues will be announced nearer to the test dates.</a:t>
            </a:r>
          </a:p>
          <a:p>
            <a:r>
              <a:rPr lang="en-SG" dirty="0"/>
              <a:t>Open-book (</a:t>
            </a:r>
            <a:r>
              <a:rPr lang="en-SG" b="1" dirty="0">
                <a:solidFill>
                  <a:srgbClr val="FF0000"/>
                </a:solidFill>
              </a:rPr>
              <a:t>no</a:t>
            </a:r>
            <a:r>
              <a:rPr lang="en-SG" dirty="0"/>
              <a:t> digital copy allowed) and generally consist of multiple-choice questions only.</a:t>
            </a:r>
          </a:p>
          <a:p>
            <a:r>
              <a:rPr lang="en-SG" dirty="0"/>
              <a:t>The test syllabus will be defined by the </a:t>
            </a:r>
            <a:r>
              <a:rPr lang="en-SG" dirty="0" err="1"/>
              <a:t>powerpoint</a:t>
            </a:r>
            <a:r>
              <a:rPr lang="en-SG" dirty="0"/>
              <a:t> slides.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682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47016-9BC3-5920-CB6A-4FBDD3EE4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SG" dirty="0"/>
              <a:t>Continuous Assessment - Project Work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30705-1F3C-9CF4-9F0A-AF4572EF5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3805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en-SG" dirty="0"/>
              <a:t>All students will be required to submit two projects as part of the continuous assessment.</a:t>
            </a:r>
          </a:p>
          <a:p>
            <a:r>
              <a:rPr lang="en-SG" dirty="0"/>
              <a:t>These projects will be undertaken as individual and not group projects.</a:t>
            </a:r>
          </a:p>
          <a:p>
            <a:r>
              <a:rPr lang="en-SG" dirty="0"/>
              <a:t>The first project is a short essay reviewing a concert you have recently attended or will be attending which gives your personal opinion of the performance and comments on its science/technology aspects.</a:t>
            </a:r>
          </a:p>
          <a:p>
            <a:r>
              <a:rPr lang="en-SG" dirty="0"/>
              <a:t>The second project is the creation of a short piece of music in the MIDI format. The software which you can use for this project will be announced and instructions for its use will be given.</a:t>
            </a:r>
          </a:p>
          <a:p>
            <a:r>
              <a:rPr lang="en-SG" dirty="0"/>
              <a:t>The instructions and deadlines for these projects will be given later.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25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41673-B1DA-01FC-ABC9-C51077937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SG" dirty="0"/>
              <a:t>Weightages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82578-768A-1D1A-355F-2BBC97B3A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0788"/>
            <a:ext cx="10515600" cy="2839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weightages for the four components of the course are: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Essay (20%)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MIDI Music Composition (20%)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Mid-Term Test (30%)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End-of-Term Test (30%)</a:t>
            </a:r>
          </a:p>
        </p:txBody>
      </p:sp>
    </p:spTree>
    <p:extLst>
      <p:ext uri="{BB962C8B-B14F-4D97-AF65-F5344CB8AC3E}">
        <p14:creationId xmlns:p14="http://schemas.microsoft.com/office/powerpoint/2010/main" val="138405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88539-6849-7491-1ED9-511F3F7B2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SG" dirty="0"/>
              <a:t>Course Webpage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036F3-1C5A-FD32-811D-2933155A0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834" y="1427930"/>
            <a:ext cx="10515600" cy="3977190"/>
          </a:xfrm>
        </p:spPr>
        <p:txBody>
          <a:bodyPr>
            <a:normAutofit lnSpcReduction="10000"/>
          </a:bodyPr>
          <a:lstStyle/>
          <a:p>
            <a:r>
              <a:rPr lang="en-SG" dirty="0"/>
              <a:t>The course will use both Canvas as well as its own webpage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http://phyweb.physics.nus.edu.sg/~phytanb/som/som.html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SG" dirty="0"/>
              <a:t>to communicate with students.</a:t>
            </a:r>
          </a:p>
          <a:p>
            <a:r>
              <a:rPr lang="en-SG" dirty="0"/>
              <a:t>Important instructions (such as concerning tests and projects) will be given through Canvas as well as through the course webpage.</a:t>
            </a:r>
          </a:p>
          <a:p>
            <a:r>
              <a:rPr lang="en-SG" dirty="0"/>
              <a:t>Course contents, such as the lecture slides in </a:t>
            </a:r>
            <a:r>
              <a:rPr lang="en-SG" dirty="0" err="1"/>
              <a:t>powerpoint</a:t>
            </a:r>
            <a:r>
              <a:rPr lang="en-SG" dirty="0"/>
              <a:t> and the links to the video lectures, will generally be posted </a:t>
            </a:r>
            <a:r>
              <a:rPr lang="en-SG" b="1" dirty="0">
                <a:solidFill>
                  <a:srgbClr val="FF0000"/>
                </a:solidFill>
              </a:rPr>
              <a:t>only</a:t>
            </a:r>
            <a:r>
              <a:rPr lang="en-SG" dirty="0"/>
              <a:t> on the course webpage.</a:t>
            </a:r>
          </a:p>
          <a:p>
            <a:r>
              <a:rPr lang="en-SG" dirty="0"/>
              <a:t>Any additional material and readings for the course will also be posted </a:t>
            </a:r>
            <a:r>
              <a:rPr lang="en-SG" b="1" dirty="0">
                <a:solidFill>
                  <a:srgbClr val="FF0000"/>
                </a:solidFill>
              </a:rPr>
              <a:t>only</a:t>
            </a:r>
            <a:r>
              <a:rPr lang="en-SG" dirty="0"/>
              <a:t> on the course webpage.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3743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BFD30-C881-94BF-60E7-4C39CF58F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SG" dirty="0"/>
              <a:t>Course Prerequisites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41F64-0BAE-592B-CF5D-EC207DFA1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760" y="1356233"/>
            <a:ext cx="11085576" cy="4351338"/>
          </a:xfrm>
        </p:spPr>
        <p:txBody>
          <a:bodyPr>
            <a:normAutofit/>
          </a:bodyPr>
          <a:lstStyle/>
          <a:p>
            <a:r>
              <a:rPr lang="en-SG" dirty="0"/>
              <a:t>HSI1000 or SP2274 or equivalent, or course(s) approved by host faculty. Students who have read GEH1030 cannot read this course.</a:t>
            </a:r>
          </a:p>
          <a:p>
            <a:r>
              <a:rPr lang="en-SG" dirty="0"/>
              <a:t>No prerequisites in mathematics, physics or music are required. </a:t>
            </a:r>
          </a:p>
          <a:p>
            <a:r>
              <a:rPr lang="en-SG" dirty="0"/>
              <a:t>The required knowledge of mathematics and physics will be at an elementary level.</a:t>
            </a:r>
          </a:p>
          <a:p>
            <a:r>
              <a:rPr lang="en-SG" dirty="0"/>
              <a:t>O-level Elementary Mathematics and Physical Science will be sufficient for the course.</a:t>
            </a:r>
          </a:p>
          <a:p>
            <a:r>
              <a:rPr lang="en-SG" dirty="0"/>
              <a:t>No prior musical knowledge or qualifications will be assumed or required.  </a:t>
            </a:r>
          </a:p>
          <a:p>
            <a:r>
              <a:rPr lang="en-SG" dirty="0"/>
              <a:t>Any required musical knowledge will be given in the lectures.</a:t>
            </a:r>
          </a:p>
        </p:txBody>
      </p:sp>
    </p:spTree>
    <p:extLst>
      <p:ext uri="{BB962C8B-B14F-4D97-AF65-F5344CB8AC3E}">
        <p14:creationId xmlns:p14="http://schemas.microsoft.com/office/powerpoint/2010/main" val="2339637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2FCC2-0AD4-BE5B-1B9B-9C74256FE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SG" dirty="0"/>
              <a:t>Aims of the Course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3B362-1415-5302-F5D1-DD740FC08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2845"/>
            <a:ext cx="10515600" cy="4351338"/>
          </a:xfrm>
        </p:spPr>
        <p:txBody>
          <a:bodyPr/>
          <a:lstStyle/>
          <a:p>
            <a:r>
              <a:rPr lang="en-SG" dirty="0"/>
              <a:t>To show the intimate relationship between science and music.</a:t>
            </a:r>
          </a:p>
          <a:p>
            <a:r>
              <a:rPr lang="en-SG" dirty="0"/>
              <a:t>To demonstrate how physics and mathematics are at the foundation of all music.</a:t>
            </a:r>
          </a:p>
          <a:p>
            <a:r>
              <a:rPr lang="en-SG" dirty="0"/>
              <a:t>To understand how musical sounds produced by musical instruments are perceived by us.</a:t>
            </a:r>
          </a:p>
          <a:p>
            <a:r>
              <a:rPr lang="en-SG" dirty="0"/>
              <a:t>To appreciate how modern technology has profoundly expanded the reach of music and aided musicians and composers.</a:t>
            </a:r>
          </a:p>
          <a:p>
            <a:r>
              <a:rPr lang="en-SG" dirty="0"/>
              <a:t>To show how the advancement and development of musical science and technology is an integral part of scientific inquiry and progress.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193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44553-97DF-19AB-0030-4CADFF143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SG" dirty="0"/>
              <a:t>Structure of the Course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60265-F535-38FE-8E5B-918EB4DC3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0776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SG" dirty="0"/>
              <a:t>Part one:  how musical scales which are the foundation of music evolve and develop, and their mathematical and physical basis.</a:t>
            </a:r>
          </a:p>
          <a:p>
            <a:r>
              <a:rPr lang="en-SG" dirty="0"/>
              <a:t>Part two: how we perceive musical sounds and distinguish the sounds of different musical instruments, and how these instruments produce musical sound.</a:t>
            </a:r>
          </a:p>
          <a:p>
            <a:r>
              <a:rPr lang="en-SG" dirty="0"/>
              <a:t>Part three:  how modern technology such as electronics and computers have greatly expanded the reach of music and given new tools to musicians and composers.</a:t>
            </a:r>
          </a:p>
          <a:p>
            <a:r>
              <a:rPr lang="en-SG" dirty="0"/>
              <a:t>In general, the module will try to show how these developments are an integral part of the history of scientific inquiry and experimentation.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259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116F7-938D-E49F-7F8D-BFD9A0042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SG" dirty="0"/>
              <a:t>Musical Scales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2F180-A1EE-A2E2-14AD-44A3E218D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380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SG" dirty="0"/>
              <a:t>Musical scales are the foundation of all music cultures.</a:t>
            </a:r>
          </a:p>
          <a:p>
            <a:r>
              <a:rPr lang="en-SG" dirty="0"/>
              <a:t>The musical notes which are the basic building blocks of our music come from musical scales.</a:t>
            </a:r>
          </a:p>
          <a:p>
            <a:r>
              <a:rPr lang="en-SG" dirty="0"/>
              <a:t>A musical scale is a set of musical notes arranged in sequence from low to high.</a:t>
            </a:r>
          </a:p>
          <a:p>
            <a:r>
              <a:rPr lang="en-SG" dirty="0"/>
              <a:t>The octave is the basis of all musical scales.</a:t>
            </a:r>
          </a:p>
          <a:p>
            <a:r>
              <a:rPr lang="en-SG" dirty="0"/>
              <a:t>Musical scales are based on simple mathematical ratios.</a:t>
            </a:r>
          </a:p>
          <a:p>
            <a:r>
              <a:rPr lang="en-SG" dirty="0"/>
              <a:t>Pythagoras in ancient Greece was among the first to work out the mathematics of scales, and Chinese scientists did the same even earlier.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870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03174-0AD8-E81E-B1AB-A8B330F90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SG" dirty="0"/>
              <a:t>Musical Waveforms 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0D3A59F-0374-AAFA-681E-E0DAD51599A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54380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SG" dirty="0"/>
              <a:t>Musical sounds are due to vibrations which have a waveform.</a:t>
            </a:r>
          </a:p>
          <a:p>
            <a:r>
              <a:rPr lang="en-SG" dirty="0"/>
              <a:t>These waveforms are made up of harmonics.</a:t>
            </a:r>
          </a:p>
          <a:p>
            <a:r>
              <a:rPr lang="en-SG" dirty="0"/>
              <a:t>Different sounds have different waveforms which we can discern.</a:t>
            </a:r>
          </a:p>
          <a:p>
            <a:r>
              <a:rPr lang="en-SG" dirty="0"/>
              <a:t>They sound to us different because of the different harmonics their waveforms contain.</a:t>
            </a:r>
          </a:p>
          <a:p>
            <a:r>
              <a:rPr lang="en-SG" dirty="0"/>
              <a:t>Musical instruments produce sounds in different ways giving different waveforms and harmonics.</a:t>
            </a:r>
          </a:p>
          <a:p>
            <a:r>
              <a:rPr lang="en-SG" dirty="0"/>
              <a:t>Musical sounds are produced by mechanical and acoustical means eg by beating, blowing and scraping.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902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2F466-8C48-9E22-7C71-8E6422144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SG" dirty="0"/>
              <a:t>Music and Technology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213AE-C21A-66FA-12AB-55022D9EA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380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SG" dirty="0"/>
              <a:t>The advent of electricity, electronics and computers has greatly influenced music.</a:t>
            </a:r>
          </a:p>
          <a:p>
            <a:r>
              <a:rPr lang="en-SG" dirty="0"/>
              <a:t>Sounds may be produced by electrical and electronic means in addition to mechanics and acoustics.</a:t>
            </a:r>
          </a:p>
          <a:p>
            <a:r>
              <a:rPr lang="en-SG" dirty="0"/>
              <a:t>There are many different methods of electronically creating or synthesizing musical sound.</a:t>
            </a:r>
          </a:p>
          <a:p>
            <a:r>
              <a:rPr lang="en-SG" dirty="0"/>
              <a:t>Electronic musical instruments may be created and controlled electronically or by computers.</a:t>
            </a:r>
          </a:p>
          <a:p>
            <a:r>
              <a:rPr lang="en-SG" dirty="0"/>
              <a:t>The reproduction and distribution of music has also been revolutionised by electronics.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337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0AE8C-F5F5-4E90-5711-E97D1BEE3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976" y="327546"/>
            <a:ext cx="10515600" cy="1373425"/>
          </a:xfrm>
        </p:spPr>
        <p:txBody>
          <a:bodyPr/>
          <a:lstStyle/>
          <a:p>
            <a:pPr algn="ctr"/>
            <a:r>
              <a:rPr lang="en-SG" dirty="0"/>
              <a:t>Scientific Inquiry and Debate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29C4D-7003-12F6-23D6-5CFF044C9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9151"/>
            <a:ext cx="10515600" cy="4491654"/>
          </a:xfrm>
        </p:spPr>
        <p:txBody>
          <a:bodyPr>
            <a:normAutofit/>
          </a:bodyPr>
          <a:lstStyle/>
          <a:p>
            <a:r>
              <a:rPr lang="en-SG" dirty="0"/>
              <a:t>Scientific inquiry and debate have been an integral part of the history of science and technology in music.  </a:t>
            </a:r>
          </a:p>
          <a:p>
            <a:r>
              <a:rPr lang="en-SG" dirty="0"/>
              <a:t>Some examples of scientific inquiry and debate in the science and technology of music:</a:t>
            </a:r>
          </a:p>
          <a:p>
            <a:pPr lvl="1"/>
            <a:r>
              <a:rPr lang="en-SG" dirty="0"/>
              <a:t>The search for a perfect musical scale and the debate between supporters of the Pythagorean and Just scales;</a:t>
            </a:r>
          </a:p>
          <a:p>
            <a:pPr lvl="1"/>
            <a:r>
              <a:rPr lang="en-SG" dirty="0"/>
              <a:t>Research into the mechanism of the piano influencing the playing techniques of pianists;</a:t>
            </a:r>
          </a:p>
          <a:p>
            <a:pPr lvl="1"/>
            <a:r>
              <a:rPr lang="en-SG" dirty="0"/>
              <a:t>How a better understanding of musical waveforms enabled new methods of </a:t>
            </a:r>
            <a:r>
              <a:rPr lang="en-SG" dirty="0" err="1"/>
              <a:t>synthesizing</a:t>
            </a:r>
            <a:r>
              <a:rPr lang="en-SG" dirty="0"/>
              <a:t> musical sounds electronically.</a:t>
            </a:r>
          </a:p>
        </p:txBody>
      </p:sp>
    </p:spTree>
    <p:extLst>
      <p:ext uri="{BB962C8B-B14F-4D97-AF65-F5344CB8AC3E}">
        <p14:creationId xmlns:p14="http://schemas.microsoft.com/office/powerpoint/2010/main" val="3489933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4E8F2-BB58-3BD4-C6EB-E10F2525B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SG" dirty="0"/>
              <a:t>Lecture Schedule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B88A8-E86D-03FA-0B45-32C1A3B313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380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SG" dirty="0"/>
              <a:t>All lectures will be delivered as video lectures accessible on YouTube.</a:t>
            </a:r>
          </a:p>
          <a:p>
            <a:r>
              <a:rPr lang="en-SG" dirty="0"/>
              <a:t>There will be a total of </a:t>
            </a:r>
            <a:r>
              <a:rPr lang="en-SG" b="1" dirty="0">
                <a:solidFill>
                  <a:srgbClr val="FF0000"/>
                </a:solidFill>
              </a:rPr>
              <a:t>22 lectures </a:t>
            </a:r>
            <a:r>
              <a:rPr lang="en-SG" dirty="0"/>
              <a:t>whose contents define the course syllabus.</a:t>
            </a:r>
          </a:p>
          <a:p>
            <a:r>
              <a:rPr lang="en-SG" dirty="0"/>
              <a:t>There will be two lectures per week except on weeks when tests are scheduled.</a:t>
            </a:r>
          </a:p>
          <a:p>
            <a:r>
              <a:rPr lang="en-SG" dirty="0"/>
              <a:t>The links to the lectures will generally be released on Mondays and Wednesdays.  Lectures may be viewed repeatedly and at your convenience.</a:t>
            </a:r>
          </a:p>
          <a:p>
            <a:r>
              <a:rPr lang="en-SG" dirty="0"/>
              <a:t>The </a:t>
            </a:r>
            <a:r>
              <a:rPr lang="en-SG" dirty="0" err="1"/>
              <a:t>powerpoint</a:t>
            </a:r>
            <a:r>
              <a:rPr lang="en-SG" dirty="0"/>
              <a:t> slides for each lecture will be released at the same time as the lecture link.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062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176D0-B6E4-0B62-4E26-54553A564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SG" dirty="0"/>
              <a:t>Class Tutorials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DF876-A3A2-9598-3635-707167D74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518"/>
            <a:ext cx="10515600" cy="3783994"/>
          </a:xfrm>
        </p:spPr>
        <p:txBody>
          <a:bodyPr>
            <a:noAutofit/>
          </a:bodyPr>
          <a:lstStyle/>
          <a:p>
            <a:r>
              <a:rPr lang="en-SG" dirty="0"/>
              <a:t>Tutorials will be conducted face to face.</a:t>
            </a:r>
          </a:p>
          <a:p>
            <a:r>
              <a:rPr lang="en-SG" dirty="0"/>
              <a:t>It is </a:t>
            </a:r>
            <a:r>
              <a:rPr lang="en-SG" b="1" dirty="0">
                <a:solidFill>
                  <a:srgbClr val="FF0000"/>
                </a:solidFill>
              </a:rPr>
              <a:t>compulsory</a:t>
            </a:r>
            <a:r>
              <a:rPr lang="en-SG" dirty="0"/>
              <a:t> that you register for a tutorial class via NUS </a:t>
            </a:r>
            <a:r>
              <a:rPr lang="en-SG" dirty="0" err="1"/>
              <a:t>ModReg</a:t>
            </a:r>
            <a:r>
              <a:rPr lang="en-SG" dirty="0"/>
              <a:t> (there should not be any timetable clash issue).</a:t>
            </a:r>
          </a:p>
          <a:p>
            <a:r>
              <a:rPr lang="en-SG" dirty="0"/>
              <a:t>Tutorials will be held once every two weeks starting from Week 3.</a:t>
            </a:r>
          </a:p>
          <a:p>
            <a:r>
              <a:rPr lang="en-SG" dirty="0"/>
              <a:t>A question set designed to assess your understanding of the lecture contents will be released prior to each tutorial cycle.</a:t>
            </a:r>
          </a:p>
          <a:p>
            <a:r>
              <a:rPr lang="en-SG" dirty="0"/>
              <a:t>You need not submit your answers to the questions, which will be discussed during the tutorials.</a:t>
            </a:r>
          </a:p>
        </p:txBody>
      </p:sp>
    </p:spTree>
    <p:extLst>
      <p:ext uri="{BB962C8B-B14F-4D97-AF65-F5344CB8AC3E}">
        <p14:creationId xmlns:p14="http://schemas.microsoft.com/office/powerpoint/2010/main" val="279229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1144</Words>
  <Application>Microsoft Office PowerPoint</Application>
  <PresentationFormat>Widescreen</PresentationFormat>
  <Paragraphs>85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The Science of Music</vt:lpstr>
      <vt:lpstr>Aims of the Course</vt:lpstr>
      <vt:lpstr>Structure of the Course</vt:lpstr>
      <vt:lpstr>Musical Scales</vt:lpstr>
      <vt:lpstr>Musical Waveforms </vt:lpstr>
      <vt:lpstr>Music and Technology</vt:lpstr>
      <vt:lpstr>Scientific Inquiry and Debate</vt:lpstr>
      <vt:lpstr>Lecture Schedule</vt:lpstr>
      <vt:lpstr>Class Tutorials</vt:lpstr>
      <vt:lpstr>Continuous Assessment - Class Tests</vt:lpstr>
      <vt:lpstr>Continuous Assessment - Project Work</vt:lpstr>
      <vt:lpstr>Weightages</vt:lpstr>
      <vt:lpstr>Course Webpage</vt:lpstr>
      <vt:lpstr>Course Prerequisites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Science of Music</dc:title>
  <dc:creator>Tan Tiong Gie, Bernard</dc:creator>
  <cp:lastModifiedBy>Lam Poh Fong, Lydia</cp:lastModifiedBy>
  <cp:revision>43</cp:revision>
  <dcterms:created xsi:type="dcterms:W3CDTF">2022-08-06T07:14:56Z</dcterms:created>
  <dcterms:modified xsi:type="dcterms:W3CDTF">2026-01-12T02:19:21Z</dcterms:modified>
</cp:coreProperties>
</file>