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8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263" r:id="rId11"/>
    <p:sldId id="264" r:id="rId12"/>
    <p:sldId id="265" r:id="rId13"/>
    <p:sldId id="273" r:id="rId14"/>
    <p:sldId id="300" r:id="rId15"/>
    <p:sldId id="311" r:id="rId16"/>
    <p:sldId id="301" r:id="rId17"/>
    <p:sldId id="312" r:id="rId18"/>
    <p:sldId id="295" r:id="rId19"/>
    <p:sldId id="302" r:id="rId20"/>
    <p:sldId id="313" r:id="rId21"/>
    <p:sldId id="314" r:id="rId22"/>
    <p:sldId id="317" r:id="rId23"/>
    <p:sldId id="318" r:id="rId24"/>
    <p:sldId id="319" r:id="rId25"/>
    <p:sldId id="320" r:id="rId26"/>
    <p:sldId id="321" r:id="rId27"/>
    <p:sldId id="322" r:id="rId28"/>
    <p:sldId id="323" r:id="rId29"/>
    <p:sldId id="324" r:id="rId30"/>
    <p:sldId id="325" r:id="rId31"/>
    <p:sldId id="326" r:id="rId32"/>
    <p:sldId id="327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g Jian-Sheng" userId="7d25d710-0931-49a3-acef-49192cec40f2" providerId="ADAL" clId="{ED9133B5-258E-481A-9CF8-D2D60EA6BD2C}"/>
  </pc:docChgLst>
  <pc:docChgLst>
    <pc:chgData name="Wang Jian-Sheng" userId="7d25d710-0931-49a3-acef-49192cec40f2" providerId="ADAL" clId="{EDB7426E-5932-4564-A93A-389E99A4CF14}"/>
  </pc:docChgLst>
  <pc:docChgLst>
    <pc:chgData name="Wang Jian-Sheng" userId="7d25d710-0931-49a3-acef-49192cec40f2" providerId="ADAL" clId="{2A1A8BC9-A7CD-4616-9EBF-870F14EEDAD0}"/>
  </pc:docChgLst>
  <pc:docChgLst>
    <pc:chgData name="Wang Jian-Sheng" userId="7d25d710-0931-49a3-acef-49192cec40f2" providerId="ADAL" clId="{34BEF012-46BA-4159-8462-7F9F422EB156}"/>
    <pc:docChg chg="undo custSel addSld modSld">
      <pc:chgData name="Wang Jian-Sheng" userId="7d25d710-0931-49a3-acef-49192cec40f2" providerId="ADAL" clId="{34BEF012-46BA-4159-8462-7F9F422EB156}" dt="2025-11-17T06:20:32.529" v="577" actId="20577"/>
      <pc:docMkLst>
        <pc:docMk/>
      </pc:docMkLst>
      <pc:sldChg chg="modSp">
        <pc:chgData name="Wang Jian-Sheng" userId="7d25d710-0931-49a3-acef-49192cec40f2" providerId="ADAL" clId="{34BEF012-46BA-4159-8462-7F9F422EB156}" dt="2025-11-17T03:41:23.819" v="151" actId="1036"/>
        <pc:sldMkLst>
          <pc:docMk/>
          <pc:sldMk cId="0" sldId="264"/>
        </pc:sldMkLst>
        <pc:spChg chg="mod">
          <ac:chgData name="Wang Jian-Sheng" userId="7d25d710-0931-49a3-acef-49192cec40f2" providerId="ADAL" clId="{34BEF012-46BA-4159-8462-7F9F422EB156}" dt="2025-11-17T03:41:23.819" v="151" actId="1036"/>
          <ac:spMkLst>
            <pc:docMk/>
            <pc:sldMk cId="0" sldId="264"/>
            <ac:spMk id="6" creationId="{00000000-0000-0000-0000-000000000000}"/>
          </ac:spMkLst>
        </pc:spChg>
      </pc:sldChg>
      <pc:sldChg chg="modSp">
        <pc:chgData name="Wang Jian-Sheng" userId="7d25d710-0931-49a3-acef-49192cec40f2" providerId="ADAL" clId="{34BEF012-46BA-4159-8462-7F9F422EB156}" dt="2025-11-17T03:40:54.734" v="81" actId="1038"/>
        <pc:sldMkLst>
          <pc:docMk/>
          <pc:sldMk cId="0" sldId="304"/>
        </pc:sldMkLst>
        <pc:spChg chg="mod">
          <ac:chgData name="Wang Jian-Sheng" userId="7d25d710-0931-49a3-acef-49192cec40f2" providerId="ADAL" clId="{34BEF012-46BA-4159-8462-7F9F422EB156}" dt="2025-11-17T03:40:54.734" v="81" actId="1038"/>
          <ac:spMkLst>
            <pc:docMk/>
            <pc:sldMk cId="0" sldId="304"/>
            <ac:spMk id="2" creationId="{00000000-0000-0000-0000-000000000000}"/>
          </ac:spMkLst>
        </pc:spChg>
      </pc:sldChg>
      <pc:sldChg chg="modSp">
        <pc:chgData name="Wang Jian-Sheng" userId="7d25d710-0931-49a3-acef-49192cec40f2" providerId="ADAL" clId="{34BEF012-46BA-4159-8462-7F9F422EB156}" dt="2025-11-17T03:41:52.449" v="173" actId="1036"/>
        <pc:sldMkLst>
          <pc:docMk/>
          <pc:sldMk cId="468882116" sldId="313"/>
        </pc:sldMkLst>
        <pc:spChg chg="mod">
          <ac:chgData name="Wang Jian-Sheng" userId="7d25d710-0931-49a3-acef-49192cec40f2" providerId="ADAL" clId="{34BEF012-46BA-4159-8462-7F9F422EB156}" dt="2025-11-17T03:41:52.449" v="173" actId="1036"/>
          <ac:spMkLst>
            <pc:docMk/>
            <pc:sldMk cId="468882116" sldId="313"/>
            <ac:spMk id="5" creationId="{00000000-0000-0000-0000-000000000000}"/>
          </ac:spMkLst>
        </pc:spChg>
      </pc:sldChg>
      <pc:sldChg chg="modSp">
        <pc:chgData name="Wang Jian-Sheng" userId="7d25d710-0931-49a3-acef-49192cec40f2" providerId="ADAL" clId="{34BEF012-46BA-4159-8462-7F9F422EB156}" dt="2025-11-17T03:46:47.575" v="174" actId="20577"/>
        <pc:sldMkLst>
          <pc:docMk/>
          <pc:sldMk cId="4162764414" sldId="322"/>
        </pc:sldMkLst>
        <pc:spChg chg="mod">
          <ac:chgData name="Wang Jian-Sheng" userId="7d25d710-0931-49a3-acef-49192cec40f2" providerId="ADAL" clId="{34BEF012-46BA-4159-8462-7F9F422EB156}" dt="2025-11-17T03:46:47.575" v="174" actId="20577"/>
          <ac:spMkLst>
            <pc:docMk/>
            <pc:sldMk cId="4162764414" sldId="322"/>
            <ac:spMk id="3" creationId="{E3E98EBD-ABD2-44D7-91CD-0269B6BFD2E6}"/>
          </ac:spMkLst>
        </pc:spChg>
      </pc:sldChg>
      <pc:sldChg chg="modSp">
        <pc:chgData name="Wang Jian-Sheng" userId="7d25d710-0931-49a3-acef-49192cec40f2" providerId="ADAL" clId="{34BEF012-46BA-4159-8462-7F9F422EB156}" dt="2025-11-17T03:56:07.760" v="179" actId="20577"/>
        <pc:sldMkLst>
          <pc:docMk/>
          <pc:sldMk cId="2381413098" sldId="324"/>
        </pc:sldMkLst>
        <pc:spChg chg="mod">
          <ac:chgData name="Wang Jian-Sheng" userId="7d25d710-0931-49a3-acef-49192cec40f2" providerId="ADAL" clId="{34BEF012-46BA-4159-8462-7F9F422EB156}" dt="2025-11-17T03:56:07.760" v="179" actId="20577"/>
          <ac:spMkLst>
            <pc:docMk/>
            <pc:sldMk cId="2381413098" sldId="324"/>
            <ac:spMk id="3" creationId="{36D83AF3-EF95-4387-A020-DCB38163351E}"/>
          </ac:spMkLst>
        </pc:spChg>
      </pc:sldChg>
      <pc:sldChg chg="addSp delSp modSp add">
        <pc:chgData name="Wang Jian-Sheng" userId="7d25d710-0931-49a3-acef-49192cec40f2" providerId="ADAL" clId="{34BEF012-46BA-4159-8462-7F9F422EB156}" dt="2025-11-17T06:20:32.529" v="577" actId="20577"/>
        <pc:sldMkLst>
          <pc:docMk/>
          <pc:sldMk cId="369295991" sldId="327"/>
        </pc:sldMkLst>
        <pc:spChg chg="mod">
          <ac:chgData name="Wang Jian-Sheng" userId="7d25d710-0931-49a3-acef-49192cec40f2" providerId="ADAL" clId="{34BEF012-46BA-4159-8462-7F9F422EB156}" dt="2025-11-17T06:10:37.815" v="227" actId="20577"/>
          <ac:spMkLst>
            <pc:docMk/>
            <pc:sldMk cId="369295991" sldId="327"/>
            <ac:spMk id="2" creationId="{26908D54-052E-4BA6-991D-CF3BB5E4AAB2}"/>
          </ac:spMkLst>
        </pc:spChg>
        <pc:spChg chg="mod">
          <ac:chgData name="Wang Jian-Sheng" userId="7d25d710-0931-49a3-acef-49192cec40f2" providerId="ADAL" clId="{34BEF012-46BA-4159-8462-7F9F422EB156}" dt="2025-11-17T06:18:58.830" v="553" actId="20577"/>
          <ac:spMkLst>
            <pc:docMk/>
            <pc:sldMk cId="369295991" sldId="327"/>
            <ac:spMk id="3" creationId="{F1A34400-C37A-46A9-B6FC-F928CBDB7B67}"/>
          </ac:spMkLst>
        </pc:spChg>
        <pc:spChg chg="add del mod">
          <ac:chgData name="Wang Jian-Sheng" userId="7d25d710-0931-49a3-acef-49192cec40f2" providerId="ADAL" clId="{34BEF012-46BA-4159-8462-7F9F422EB156}" dt="2025-11-17T06:17:31.891" v="530"/>
          <ac:spMkLst>
            <pc:docMk/>
            <pc:sldMk cId="369295991" sldId="327"/>
            <ac:spMk id="4" creationId="{4BB5F9B5-2DB5-4AAD-A657-5B914A48071D}"/>
          </ac:spMkLst>
        </pc:spChg>
        <pc:spChg chg="add mod">
          <ac:chgData name="Wang Jian-Sheng" userId="7d25d710-0931-49a3-acef-49192cec40f2" providerId="ADAL" clId="{34BEF012-46BA-4159-8462-7F9F422EB156}" dt="2025-11-17T06:17:30.748" v="528" actId="255"/>
          <ac:spMkLst>
            <pc:docMk/>
            <pc:sldMk cId="369295991" sldId="327"/>
            <ac:spMk id="5" creationId="{22037AB7-77DD-4821-B225-9C4BA840B8A6}"/>
          </ac:spMkLst>
        </pc:spChg>
        <pc:spChg chg="add mod">
          <ac:chgData name="Wang Jian-Sheng" userId="7d25d710-0931-49a3-acef-49192cec40f2" providerId="ADAL" clId="{34BEF012-46BA-4159-8462-7F9F422EB156}" dt="2025-11-17T06:20:32.529" v="577" actId="20577"/>
          <ac:spMkLst>
            <pc:docMk/>
            <pc:sldMk cId="369295991" sldId="327"/>
            <ac:spMk id="6" creationId="{FB36878B-71E7-4977-AE61-C6FA491B8F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5323C-DA4A-438F-B55F-27209206FB23}" type="datetimeFigureOut">
              <a:rPr lang="en-SG" smtClean="0"/>
              <a:t>17/11/2025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6A136-CBA9-41BE-B678-BB635CF2BB08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05566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For Python, see for example, E. </a:t>
            </a:r>
            <a:r>
              <a:rPr lang="en-US" altLang="en-US" dirty="0" err="1">
                <a:latin typeface="Arial" panose="020B0604020202020204" pitchFamily="34" charset="0"/>
              </a:rPr>
              <a:t>Matthes</a:t>
            </a:r>
            <a:r>
              <a:rPr lang="en-US" altLang="en-US" dirty="0">
                <a:latin typeface="Arial" panose="020B0604020202020204" pitchFamily="34" charset="0"/>
              </a:rPr>
              <a:t>, “Python crash course”, 2</a:t>
            </a:r>
            <a:r>
              <a:rPr lang="en-US" altLang="en-US" baseline="30000" dirty="0">
                <a:latin typeface="Arial" panose="020B0604020202020204" pitchFamily="34" charset="0"/>
              </a:rPr>
              <a:t>nd</a:t>
            </a:r>
            <a:r>
              <a:rPr lang="en-US" altLang="en-US" dirty="0">
                <a:latin typeface="Arial" panose="020B0604020202020204" pitchFamily="34" charset="0"/>
              </a:rPr>
              <a:t> edition.  Or B. </a:t>
            </a:r>
            <a:r>
              <a:rPr lang="en-US" altLang="en-US" dirty="0" err="1">
                <a:latin typeface="Arial" panose="020B0604020202020204" pitchFamily="34" charset="0"/>
              </a:rPr>
              <a:t>Lubanovic</a:t>
            </a:r>
            <a:r>
              <a:rPr lang="en-US" altLang="en-US" dirty="0">
                <a:latin typeface="Arial" panose="020B0604020202020204" pitchFamily="34" charset="0"/>
              </a:rPr>
              <a:t>, “Introducing Python”.  IDLE: integrated development and learning environment.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0D96722-F92F-42D4-900D-29A0E9D2C39C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Ans: i is still 1, unaffected by the function call.  A[0] becomes 2, because address associated with A[0] is passed to the function.</a:t>
            </a:r>
          </a:p>
          <a:p>
            <a:r>
              <a:rPr lang="en-US" altLang="en-US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586D9A2-5F7D-4B62-89B4-36349E91962C}" type="slidenum">
              <a:rPr lang="en-US" altLang="en-US" smtClean="0">
                <a:latin typeface="Arial" panose="020B0604020202020204" pitchFamily="34" charset="0"/>
              </a:rPr>
              <a:pPr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G" dirty="0"/>
              <a:t>https://numpy.org/   is the office </a:t>
            </a:r>
            <a:r>
              <a:rPr lang="en-SG" dirty="0" err="1"/>
              <a:t>numpy</a:t>
            </a:r>
            <a:r>
              <a:rPr lang="en-SG" dirty="0"/>
              <a:t> website which contains the complete information about it.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482191-EA4E-4AFE-A82D-B801F6C27C50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2315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Copy vs view, shape is given by tuple.  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482191-EA4E-4AFE-A82D-B801F6C27C50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1887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Ndarray</a:t>
            </a:r>
            <a:r>
              <a:rPr lang="en-US" dirty="0"/>
              <a:t> is a class for array, </a:t>
            </a:r>
            <a:r>
              <a:rPr lang="en-US" dirty="0" err="1"/>
              <a:t>np.array</a:t>
            </a:r>
            <a:r>
              <a:rPr lang="en-US" dirty="0"/>
              <a:t>( ) is a method for </a:t>
            </a:r>
            <a:r>
              <a:rPr lang="en-US" dirty="0" err="1"/>
              <a:t>ndarray</a:t>
            </a:r>
            <a:r>
              <a:rPr lang="en-US" dirty="0"/>
              <a:t>. An </a:t>
            </a:r>
            <a:r>
              <a:rPr lang="en-US" dirty="0" err="1"/>
              <a:t>ndarray</a:t>
            </a:r>
            <a:r>
              <a:rPr lang="en-US" dirty="0"/>
              <a:t> is a (usually fixed-size) multidimensional container of items of the same type and size.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7482191-EA4E-4AFE-A82D-B801F6C27C50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281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 is used as the complex units,  you can type 1j for sqrt(-1), but not j alone.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A718AF-454D-47FB-B405-B61C5E64D66C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873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Reserved words are also known as keywords.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A718AF-454D-47FB-B405-B61C5E64D66C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936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range(…) is an “range” object.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A718AF-454D-47FB-B405-B61C5E64D66C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8671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The C compiler cannot check if the array is out-of-bound.  Fortran is much better in array processing.  Python is “foolproof”.</a:t>
            </a: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05D0BE-6540-4742-98D4-92358A456657}" type="slidenum">
              <a:rPr lang="en-US" altLang="en-US" smtClean="0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There is also data structure called set.  It is a dictionary without value.  See next slide.   Tuple [</a:t>
            </a:r>
            <a:r>
              <a:rPr lang="en-US" altLang="en-US" dirty="0" err="1">
                <a:latin typeface="Arial" panose="020B0604020202020204" pitchFamily="34" charset="0"/>
              </a:rPr>
              <a:t>tjupl</a:t>
            </a:r>
            <a:r>
              <a:rPr lang="en-US" altLang="en-US" dirty="0">
                <a:latin typeface="Arial" panose="020B0604020202020204" pitchFamily="34" charset="0"/>
              </a:rPr>
              <a:t>]</a:t>
            </a:r>
          </a:p>
          <a:p>
            <a:endParaRPr lang="en-US" altLang="en-US" dirty="0">
              <a:latin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05D0BE-6540-4742-98D4-92358A456657}" type="slidenum">
              <a:rPr lang="en-US" altLang="en-US" smtClean="0">
                <a:latin typeface="Arial" panose="020B0604020202020204" pitchFamily="34" charset="0"/>
              </a:rPr>
              <a:pPr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556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What is the difference between a set and list in mathematical sense?</a:t>
            </a:r>
          </a:p>
          <a:p>
            <a:endParaRPr lang="en-US" altLang="en-US" dirty="0">
              <a:latin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105D0BE-6540-4742-98D4-92358A456657}" type="slidenum">
              <a:rPr lang="en-US" altLang="en-US" smtClean="0">
                <a:latin typeface="Arial" panose="020B0604020202020204" pitchFamily="34" charset="0"/>
              </a:rPr>
              <a:pPr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1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import key word loads a module, it is just another file contains python script.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A718AF-454D-47FB-B405-B61C5E64D66C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706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</a:t>
            </a:r>
            <a:r>
              <a:rPr lang="en-US" dirty="0" err="1"/>
              <a:t>arg</a:t>
            </a:r>
            <a:r>
              <a:rPr lang="en-US" dirty="0"/>
              <a:t> passes a tuple to the function, while **</a:t>
            </a:r>
            <a:r>
              <a:rPr lang="en-US" dirty="0" err="1"/>
              <a:t>arg</a:t>
            </a:r>
            <a:r>
              <a:rPr lang="en-US" dirty="0"/>
              <a:t> passes a dictionary to the function. 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BA718AF-454D-47FB-B405-B61C5E64D66C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389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70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2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97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EC154-3171-4FEF-964A-650B60073D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02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0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36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5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4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82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73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9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66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9F94C-8A6A-45FE-82A9-DD9AF81D1AD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4D89F-A9E3-4A7C-9AD9-00E00F2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88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E2F1026-AD94-4412-BD4F-59BB80E51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811463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Week 2,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Programming in machine learning, Python &amp; </a:t>
            </a:r>
            <a:r>
              <a:rPr lang="en-US" dirty="0" err="1"/>
              <a:t>Pytorch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188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Control Structures - loop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524000" y="1523286"/>
            <a:ext cx="58674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for j in range(0,10,1):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    print(j)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n = 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while n &lt; 10: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    print(n)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    n *=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000" b="1" dirty="0">
              <a:latin typeface="Courier New" panose="02070309020205020404" pitchFamily="49" charset="0"/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4724400" y="4953000"/>
            <a:ext cx="685800" cy="685800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943600" y="4542472"/>
            <a:ext cx="236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Important: indentation serves the purpose of grouping, like the { … } pair in C, or begin/end in Pascal.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9800" y="1981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0, 1, 2, …, 9 are printed.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Control Structure - conditional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362200" y="1752600"/>
            <a:ext cx="58674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if b &gt; 3: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   a = 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n =1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if n &lt; 1000: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   n *= 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else: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ourier New" panose="02070309020205020404" pitchFamily="49" charset="0"/>
              </a:rPr>
              <a:t>   n = 0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4191000" y="2057400"/>
            <a:ext cx="2286000" cy="1143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>
            <a:off x="4800600" y="3429000"/>
            <a:ext cx="160020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010400" y="1465218"/>
            <a:ext cx="1752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colon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/>
              <a:t> are needed after structure control key words, such as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/>
              <a:t> etc.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Correct indentation important here.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505200" y="3733800"/>
            <a:ext cx="2819400" cy="152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Control Structure – break, continue, else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048000" y="1828800"/>
            <a:ext cx="5867400" cy="698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Courier New" panose="02070309020205020404" pitchFamily="49" charset="0"/>
              </a:rPr>
              <a:t>while True: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Courier New" panose="02070309020205020404" pitchFamily="49" charset="0"/>
              </a:rPr>
              <a:t>   ...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Courier New" panose="02070309020205020404" pitchFamily="49" charset="0"/>
              </a:rPr>
              <a:t>    if … 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Courier New" panose="02070309020205020404" pitchFamily="49" charset="0"/>
              </a:rPr>
              <a:t>        break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Courier New" panose="02070309020205020404" pitchFamily="49" charset="0"/>
              </a:rPr>
              <a:t>  ...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Courier New" panose="02070309020205020404" pitchFamily="49" charset="0"/>
              </a:rPr>
              <a:t>else: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latin typeface="Courier New" panose="02070309020205020404" pitchFamily="49" charset="0"/>
              </a:rPr>
              <a:t>  ...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b="1" dirty="0">
              <a:latin typeface="Courier New" panose="02070309020205020404" pitchFamily="49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b="1" dirty="0">
              <a:latin typeface="Courier New" panose="020703090202050204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31971" y="60198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Opposite of break is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Structured Data Type - List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b="1" dirty="0">
                <a:latin typeface="Courier New" panose="02070309020205020404" pitchFamily="49" charset="0"/>
              </a:rPr>
              <a:t>a=[1,2,3]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defines elements </a:t>
            </a:r>
            <a:r>
              <a:rPr lang="en-US" altLang="en-US" b="1" dirty="0">
                <a:latin typeface="Courier New" panose="02070309020205020404" pitchFamily="49" charset="0"/>
              </a:rPr>
              <a:t>a[0]</a:t>
            </a:r>
            <a:r>
              <a:rPr lang="en-US" altLang="en-US" dirty="0"/>
              <a:t>,</a:t>
            </a:r>
            <a:r>
              <a:rPr lang="en-US" altLang="en-US" b="1" dirty="0">
                <a:latin typeface="Courier New" panose="02070309020205020404" pitchFamily="49" charset="0"/>
              </a:rPr>
              <a:t>a[1]</a:t>
            </a:r>
            <a:r>
              <a:rPr lang="en-US" altLang="en-US" dirty="0"/>
              <a:t>,</a:t>
            </a:r>
            <a:r>
              <a:rPr lang="en-US" altLang="en-US" b="1" dirty="0">
                <a:latin typeface="Courier New" panose="02070309020205020404" pitchFamily="49" charset="0"/>
              </a:rPr>
              <a:t>a[2]</a:t>
            </a:r>
            <a:r>
              <a:rPr lang="en-US" altLang="en-US" dirty="0"/>
              <a:t> to be 1, 2, and 3.</a:t>
            </a:r>
            <a:endParaRPr lang="en-US" altLang="en-US" b="1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b="1" dirty="0">
                <a:latin typeface="Courier New" panose="02070309020205020404" pitchFamily="49" charset="0"/>
              </a:rPr>
              <a:t>y=[a,”we”,3.14]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dirty="0"/>
              <a:t>The member of elements does not have  to  be of the same type.   A list can contain a list.  So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y[0]</a:t>
            </a:r>
            <a:r>
              <a:rPr lang="en-US" altLang="en-US" dirty="0"/>
              <a:t> is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dirty="0"/>
              <a:t>, and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y[0][0]</a:t>
            </a:r>
            <a:r>
              <a:rPr lang="en-US" altLang="en-US" dirty="0"/>
              <a:t> is 1.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  Index in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 ]</a:t>
            </a:r>
            <a:r>
              <a:rPr lang="en-US" altLang="en-US" dirty="0"/>
              <a:t> starts from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altLang="en-US" dirty="0"/>
              <a:t>, just like in C.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2D783-039A-43BC-B7B5-8D1E7ADFD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“processing” method</a:t>
            </a:r>
            <a:endParaRPr lang="en-S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D65D0-1451-4081-B4A5-E125E5E08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Slice of the list using [</a:t>
            </a:r>
            <a:r>
              <a:rPr lang="en-US" i="1" dirty="0" err="1"/>
              <a:t>start</a:t>
            </a:r>
            <a:r>
              <a:rPr lang="en-US" dirty="0" err="1"/>
              <a:t>:</a:t>
            </a:r>
            <a:r>
              <a:rPr lang="en-US" i="1" dirty="0" err="1"/>
              <a:t>stop</a:t>
            </a:r>
            <a:r>
              <a:rPr lang="en-US" dirty="0" err="1"/>
              <a:t>:</a:t>
            </a:r>
            <a:r>
              <a:rPr lang="en-US" i="1" dirty="0" err="1"/>
              <a:t>step</a:t>
            </a:r>
            <a:r>
              <a:rPr lang="en-US" dirty="0"/>
              <a:t>]</a:t>
            </a:r>
          </a:p>
          <a:p>
            <a:r>
              <a:rPr lang="en-SG" dirty="0"/>
              <a:t>append() : add an item at the end</a:t>
            </a:r>
          </a:p>
          <a:p>
            <a:r>
              <a:rPr lang="en-SG" dirty="0"/>
              <a:t>+= : combine two lists.</a:t>
            </a:r>
          </a:p>
          <a:p>
            <a:r>
              <a:rPr lang="en-SG" dirty="0"/>
              <a:t>insert(</a:t>
            </a:r>
            <a:r>
              <a:rPr lang="en-SG" i="1" dirty="0" err="1"/>
              <a:t>i</a:t>
            </a:r>
            <a:r>
              <a:rPr lang="en-SG" dirty="0" err="1"/>
              <a:t>,</a:t>
            </a:r>
            <a:r>
              <a:rPr lang="en-SG" i="1" dirty="0" err="1"/>
              <a:t>item</a:t>
            </a:r>
            <a:r>
              <a:rPr lang="en-SG" dirty="0"/>
              <a:t>) : insert at offset </a:t>
            </a:r>
            <a:r>
              <a:rPr lang="en-SG" i="1" dirty="0" err="1"/>
              <a:t>i</a:t>
            </a:r>
            <a:endParaRPr lang="en-SG" i="1" dirty="0"/>
          </a:p>
          <a:p>
            <a:r>
              <a:rPr lang="en-SG" dirty="0"/>
              <a:t>pop() : get then delete (the last) entry</a:t>
            </a:r>
            <a:endParaRPr lang="en-US" dirty="0"/>
          </a:p>
          <a:p>
            <a:r>
              <a:rPr lang="en-US" dirty="0"/>
              <a:t>index() : find an item offset</a:t>
            </a:r>
          </a:p>
          <a:p>
            <a:r>
              <a:rPr lang="en-US" dirty="0"/>
              <a:t>sort() : sort the items</a:t>
            </a:r>
          </a:p>
          <a:p>
            <a:r>
              <a:rPr lang="en-US" dirty="0"/>
              <a:t>copy() : make a copy of the list </a:t>
            </a:r>
            <a:endParaRPr lang="en-S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48FA1B-E984-4617-B678-8DDC0DF9888E}"/>
              </a:ext>
            </a:extLst>
          </p:cNvPr>
          <p:cNvSpPr txBox="1"/>
          <p:nvPr/>
        </p:nvSpPr>
        <p:spPr>
          <a:xfrm>
            <a:off x="7086600" y="5048071"/>
            <a:ext cx="175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list method with the dot notation, e.g., </a:t>
            </a:r>
          </a:p>
          <a:p>
            <a:r>
              <a:rPr lang="en-US" dirty="0" err="1"/>
              <a:t>a.pop</a:t>
            </a:r>
            <a:r>
              <a:rPr lang="en-US" dirty="0"/>
              <a:t>( )</a:t>
            </a:r>
          </a:p>
        </p:txBody>
      </p:sp>
    </p:spTree>
    <p:extLst>
      <p:ext uri="{BB962C8B-B14F-4D97-AF65-F5344CB8AC3E}">
        <p14:creationId xmlns:p14="http://schemas.microsoft.com/office/powerpoint/2010/main" val="3574715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Tuples and Dictionaries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Courier New" panose="02070309020205020404" pitchFamily="49" charset="0"/>
              </a:rPr>
              <a:t>t=(1,2,3)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defines tuple with elements 1, 2, and 3.  It is the same as list except the values cannot be changed. It behaves like a constant list.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pt-BR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d={"A":1, "B":2, "C":3}</a:t>
            </a:r>
          </a:p>
          <a:p>
            <a:pPr marL="342000" indent="-342000" eaLnBrk="1" hangingPunct="1">
              <a:buNone/>
            </a:pPr>
            <a:r>
              <a:rPr lang="pt-BR" altLang="en-US" dirty="0"/>
              <a:t>   </a:t>
            </a:r>
            <a:r>
              <a:rPr lang="en-US" altLang="en-US" dirty="0"/>
              <a:t>Dictionary consists of list of </a:t>
            </a:r>
            <a:r>
              <a:rPr lang="en-US" altLang="en-US" dirty="0" err="1"/>
              <a:t>key:value</a:t>
            </a:r>
            <a:r>
              <a:rPr lang="en-US" altLang="en-US" dirty="0"/>
              <a:t> pair.  The value is referred to by the key, e.g., </a:t>
            </a:r>
            <a:r>
              <a:rPr lang="pt-BR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d["A"] </a:t>
            </a:r>
            <a:r>
              <a:rPr lang="pt-BR" altLang="en-US" dirty="0">
                <a:cs typeface="Courier New" panose="02070309020205020404" pitchFamily="49" charset="0"/>
              </a:rPr>
              <a:t>gives 1.</a:t>
            </a:r>
            <a:endParaRPr lang="en-US" altLang="en-US" dirty="0"/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0607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Set: dictionaries without value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451" y="2083526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b="1" dirty="0">
                <a:latin typeface="Courier New" panose="02070309020205020404" pitchFamily="49" charset="0"/>
              </a:rPr>
              <a:t>s={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altLang="en-US" b="1" dirty="0">
                <a:latin typeface="Courier New" panose="02070309020205020404" pitchFamily="49" charset="0"/>
              </a:rPr>
              <a:t>A","B","C"}</a:t>
            </a:r>
          </a:p>
          <a:p>
            <a:pPr eaLnBrk="1" hangingPunct="1"/>
            <a:endParaRPr lang="en-US" altLang="en-US" b="1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Set operations: 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altLang="en-US" dirty="0"/>
              <a:t> set and,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altLang="en-US" dirty="0"/>
              <a:t> set or,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</a:t>
            </a:r>
            <a:r>
              <a:rPr lang="en-US" altLang="en-US" dirty="0"/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altLang="en-US" dirty="0"/>
              <a:t>,    subset of (proper subset of)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Using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altLang="en-US" dirty="0"/>
              <a:t> to test membership of set.</a:t>
            </a:r>
          </a:p>
        </p:txBody>
      </p:sp>
    </p:spTree>
    <p:extLst>
      <p:ext uri="{BB962C8B-B14F-4D97-AF65-F5344CB8AC3E}">
        <p14:creationId xmlns:p14="http://schemas.microsoft.com/office/powerpoint/2010/main" val="3842200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Packages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600200"/>
            <a:ext cx="6400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math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theta = 0.5*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math.pi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math.sin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(theta)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math.sqrt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z = math.log(y)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theta,x,y,z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800" dirty="0">
                <a:cs typeface="Courier New" panose="02070309020205020404" pitchFamily="49" charset="0"/>
              </a:rPr>
              <a:t>Other standard packages or modules in Python includes </a:t>
            </a:r>
            <a:r>
              <a:rPr lang="en-US" sz="2800" dirty="0" err="1">
                <a:cs typeface="Courier New" panose="02070309020205020404" pitchFamily="49" charset="0"/>
              </a:rPr>
              <a:t>cmath</a:t>
            </a:r>
            <a:r>
              <a:rPr lang="en-US" sz="2800" dirty="0">
                <a:cs typeface="Courier New" panose="02070309020205020404" pitchFamily="49" charset="0"/>
              </a:rPr>
              <a:t>, </a:t>
            </a:r>
            <a:r>
              <a:rPr lang="en-US" sz="2800" dirty="0" err="1">
                <a:cs typeface="Courier New" panose="02070309020205020404" pitchFamily="49" charset="0"/>
              </a:rPr>
              <a:t>os</a:t>
            </a:r>
            <a:r>
              <a:rPr lang="en-US" sz="2800" dirty="0">
                <a:cs typeface="Courier New" panose="02070309020205020404" pitchFamily="49" charset="0"/>
              </a:rPr>
              <a:t>, </a:t>
            </a:r>
            <a:r>
              <a:rPr lang="en-US" sz="2800" dirty="0" err="1">
                <a:cs typeface="Courier New" panose="02070309020205020404" pitchFamily="49" charset="0"/>
              </a:rPr>
              <a:t>datetime</a:t>
            </a:r>
            <a:r>
              <a:rPr lang="en-US" sz="2800" dirty="0">
                <a:cs typeface="Courier New" panose="02070309020205020404" pitchFamily="49" charset="0"/>
              </a:rPr>
              <a:t>, etc. </a:t>
            </a:r>
          </a:p>
        </p:txBody>
      </p:sp>
    </p:spTree>
    <p:extLst>
      <p:ext uri="{BB962C8B-B14F-4D97-AF65-F5344CB8AC3E}">
        <p14:creationId xmlns:p14="http://schemas.microsoft.com/office/powerpoint/2010/main" val="1932447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1447800"/>
            <a:ext cx="441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SG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my_print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'''Just say hello'''</a:t>
            </a: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print("Hello from my print!")</a:t>
            </a:r>
          </a:p>
          <a:p>
            <a:pPr marL="0" indent="0">
              <a:buNone/>
            </a:pPr>
            <a:endParaRPr lang="en-SG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G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square(x):</a:t>
            </a: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(x*x)</a:t>
            </a:r>
          </a:p>
          <a:p>
            <a:pPr marL="0" indent="0">
              <a:buNone/>
            </a:pPr>
            <a:endParaRPr lang="en-SG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G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sum(</a:t>
            </a:r>
            <a:r>
              <a:rPr lang="en-SG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 = </a:t>
            </a:r>
            <a:r>
              <a:rPr lang="en-SG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endParaRPr lang="en-SG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c</a:t>
            </a:r>
          </a:p>
          <a:p>
            <a:pPr marL="0" indent="0">
              <a:buNone/>
            </a:pPr>
            <a:endParaRPr lang="en-SG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1.0</a:t>
            </a: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2.0</a:t>
            </a:r>
          </a:p>
          <a:p>
            <a:pPr marL="0" indent="0">
              <a:buNone/>
            </a:pPr>
            <a:endParaRPr lang="en-SG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G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my_print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print(square(y))</a:t>
            </a: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z=sum(</a:t>
            </a:r>
            <a:r>
              <a:rPr lang="en-SG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SG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x,y,z</a:t>
            </a:r>
            <a:r>
              <a:rPr lang="en-SG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7CE635-E035-4852-90DB-AA369D238A48}"/>
              </a:ext>
            </a:extLst>
          </p:cNvPr>
          <p:cNvSpPr txBox="1"/>
          <p:nvPr/>
        </p:nvSpPr>
        <p:spPr>
          <a:xfrm>
            <a:off x="6477000" y="3429000"/>
            <a:ext cx="259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Docstring: Use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''' …''' </a:t>
            </a:r>
            <a:r>
              <a:rPr lang="en-US" dirty="0"/>
              <a:t>to document the function,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help(name) </a:t>
            </a:r>
            <a:r>
              <a:rPr lang="en-US" dirty="0"/>
              <a:t>to view the documentation.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844609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BD24C-AEE5-49EB-9292-9D880DBC3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argument types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3C8F6-8586-471C-BA8E-D59F191C6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Set default value by </a:t>
            </a:r>
            <a:r>
              <a:rPr lang="en-US" dirty="0" err="1"/>
              <a:t>arg</a:t>
            </a:r>
            <a:r>
              <a:rPr lang="en-US" dirty="0"/>
              <a:t> = value</a:t>
            </a:r>
          </a:p>
          <a:p>
            <a:r>
              <a:rPr lang="en-US" dirty="0"/>
              <a:t>Call with key words</a:t>
            </a:r>
          </a:p>
          <a:p>
            <a:r>
              <a:rPr lang="en-US" dirty="0"/>
              <a:t>Variable number of parameters with *</a:t>
            </a:r>
            <a:r>
              <a:rPr lang="en-US" dirty="0" err="1"/>
              <a:t>arg</a:t>
            </a:r>
            <a:endParaRPr lang="en-US" dirty="0"/>
          </a:p>
          <a:p>
            <a:r>
              <a:rPr lang="en-US" dirty="0"/>
              <a:t>Variable number of keyword arguments with **</a:t>
            </a:r>
            <a:r>
              <a:rPr lang="en-US" dirty="0" err="1"/>
              <a:t>arg</a:t>
            </a:r>
            <a:endParaRPr lang="en-US" dirty="0"/>
          </a:p>
          <a:p>
            <a:r>
              <a:rPr lang="en-US" dirty="0"/>
              <a:t>E.g.: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=“0”)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(*a)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arg_a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=1,arg_b=2) 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8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2969A-5174-43E1-872C-035E08342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 Python</a:t>
            </a:r>
            <a:endParaRPr lang="en-S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8B263-DBFE-4042-BD21-C08CE0F70E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www.python.org</a:t>
            </a:r>
            <a:endParaRPr lang="en-SG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0D0FA-D0E6-4F75-A309-60EBC5A9756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G</a:t>
            </a:r>
            <a:r>
              <a:rPr lang="en-SG" dirty="0"/>
              <a:t>o to the download tab</a:t>
            </a:r>
          </a:p>
          <a:p>
            <a:r>
              <a:rPr lang="en-US" dirty="0"/>
              <a:t>D</a:t>
            </a:r>
            <a:r>
              <a:rPr lang="en-SG" dirty="0" err="1"/>
              <a:t>ownload</a:t>
            </a:r>
            <a:r>
              <a:rPr lang="en-SG" dirty="0"/>
              <a:t> the installer of the latest version for the operating system of your PC (windows vs macOS, or Linux)</a:t>
            </a:r>
          </a:p>
          <a:p>
            <a:r>
              <a:rPr lang="en-US" dirty="0"/>
              <a:t>F</a:t>
            </a:r>
            <a:r>
              <a:rPr lang="en-SG" dirty="0" err="1"/>
              <a:t>ollow</a:t>
            </a:r>
            <a:r>
              <a:rPr lang="en-SG" dirty="0"/>
              <a:t> the instructions in executing the exe file.</a:t>
            </a:r>
          </a:p>
          <a:p>
            <a:r>
              <a:rPr lang="en-US" dirty="0"/>
              <a:t>U</a:t>
            </a:r>
            <a:r>
              <a:rPr lang="en-SG" dirty="0"/>
              <a:t>se IDLE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5D50D3-2D30-4155-BC6C-08B8DE6682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www.anaconda.com/download</a:t>
            </a:r>
            <a:endParaRPr lang="en-SG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EBF28E-B445-4B25-9518-4963DA12DBF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r>
              <a:rPr lang="en-US" dirty="0"/>
              <a:t>Choose your OS (Windows, Mac or Linux)</a:t>
            </a:r>
          </a:p>
          <a:p>
            <a:r>
              <a:rPr lang="en-US" dirty="0"/>
              <a:t>Download the graphical  installer</a:t>
            </a:r>
          </a:p>
          <a:p>
            <a:endParaRPr lang="en-US" dirty="0"/>
          </a:p>
          <a:p>
            <a:r>
              <a:rPr lang="en-US" dirty="0"/>
              <a:t>Advantage: you get </a:t>
            </a:r>
            <a:r>
              <a:rPr lang="en-US" dirty="0" err="1"/>
              <a:t>jupyter</a:t>
            </a:r>
            <a:r>
              <a:rPr lang="en-US" dirty="0"/>
              <a:t> notebook, </a:t>
            </a:r>
            <a:r>
              <a:rPr lang="en-US" dirty="0" err="1"/>
              <a:t>numpy</a:t>
            </a:r>
            <a:r>
              <a:rPr lang="en-US" dirty="0"/>
              <a:t>, as well as many other packages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993603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Files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373774"/>
            <a:ext cx="4540250" cy="5410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math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filepath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oscillator.eps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log ="test"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filepath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"w")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fp.write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("%!PS Adobe 2.0\n")</a:t>
            </a:r>
          </a:p>
          <a:p>
            <a:pPr marL="0" indent="0">
              <a:buNone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we trace of the shape of ellipse 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 = 100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math.sqrt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(2.0)*b</a:t>
            </a:r>
          </a:p>
          <a:p>
            <a:pPr marL="0" indent="0">
              <a:buNone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a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0.0</a:t>
            </a:r>
          </a:p>
          <a:p>
            <a:pPr marL="0" indent="0">
              <a:buNone/>
            </a:pP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fp.write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("%f %f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moveto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\n" %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x,y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0" indent="0">
              <a:buNone/>
            </a:pP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fp.write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("0.0 120.0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lineto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stroke\n")</a:t>
            </a:r>
          </a:p>
          <a:p>
            <a:pPr marL="0" indent="0">
              <a:buNone/>
            </a:pPr>
            <a:endParaRPr lang="en-SG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fp.write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closepath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marL="0" indent="0">
              <a:buNone/>
            </a:pP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fp.close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open(…) </a:t>
            </a:r>
            <a:r>
              <a:rPr lang="en-US" dirty="0"/>
              <a:t>function returns a file object. </a:t>
            </a:r>
          </a:p>
          <a:p>
            <a:endParaRPr lang="en-US" dirty="0"/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write(…)</a:t>
            </a:r>
            <a:r>
              <a:rPr lang="en-US" dirty="0"/>
              <a:t> method is used to write to a file.  Or use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print(…,file=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endParaRPr lang="en-US" dirty="0"/>
          </a:p>
          <a:p>
            <a:r>
              <a:rPr lang="en-US" dirty="0"/>
              <a:t>Finally, file is closed with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close(…) </a:t>
            </a:r>
            <a:r>
              <a:rPr lang="en-US" dirty="0"/>
              <a:t>method.</a:t>
            </a:r>
          </a:p>
        </p:txBody>
      </p:sp>
    </p:spTree>
    <p:extLst>
      <p:ext uri="{BB962C8B-B14F-4D97-AF65-F5344CB8AC3E}">
        <p14:creationId xmlns:p14="http://schemas.microsoft.com/office/powerpoint/2010/main" val="468882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Call by Value vs Call by 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13716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a copy of the value is passed to a function argument for number.   But reference is passed for a list.</a:t>
            </a:r>
          </a:p>
          <a:p>
            <a:pPr marL="0" indent="0">
              <a:buFontTx/>
              <a:buNone/>
              <a:defRPr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2743200"/>
            <a:ext cx="3962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passnumber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(a):</a:t>
            </a:r>
          </a:p>
          <a:p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 = a + 1</a:t>
            </a:r>
          </a:p>
          <a:p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print("in </a:t>
            </a:r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passnumber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function, a=", a)</a:t>
            </a:r>
          </a:p>
          <a:p>
            <a:endParaRPr lang="en-SG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b = 1</a:t>
            </a:r>
          </a:p>
          <a:p>
            <a:r>
              <a:rPr lang="en-SG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passnumber</a:t>
            </a:r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(b)</a:t>
            </a:r>
          </a:p>
          <a:p>
            <a:r>
              <a:rPr lang="en-SG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print(b)</a:t>
            </a:r>
          </a:p>
          <a:p>
            <a:endParaRPr lang="en-SG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SG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SG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dirty="0">
                <a:latin typeface="+mn-lt"/>
                <a:cs typeface="Courier New" panose="02070309020205020404" pitchFamily="49" charset="0"/>
              </a:rPr>
              <a:t>b is still 1 outside function</a:t>
            </a:r>
            <a:endParaRPr lang="en-US" sz="2000" dirty="0">
              <a:latin typeface="+mn-lt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05400" y="2667000"/>
            <a:ext cx="3733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listfun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 = 10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print("in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listfunc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list=",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 = [1,2,3]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listfun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(list)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print(list)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+mn-lt"/>
                <a:cs typeface="Courier New" panose="02070309020205020404" pitchFamily="49" charset="0"/>
              </a:rPr>
              <a:t>list is updated to [10,2,3]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F2BC-64B4-4A89-BB2B-498D7B76A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Numpy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88F0D-03C6-4D5F-A5C8-F4A5798A3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Install with  (in </a:t>
            </a:r>
            <a:r>
              <a:rPr lang="en-US" dirty="0" err="1"/>
              <a:t>cmd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numpy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numpy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np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l=[1.0,2.0,3.0]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a[0]</a:t>
            </a:r>
          </a:p>
          <a:p>
            <a:pPr marL="0" indent="0">
              <a:buNone/>
            </a:pP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A3ECB9-09F3-4B75-935A-CFB4ECC78D20}"/>
              </a:ext>
            </a:extLst>
          </p:cNvPr>
          <p:cNvSpPr txBox="1"/>
          <p:nvPr/>
        </p:nvSpPr>
        <p:spPr>
          <a:xfrm>
            <a:off x="5638800" y="4648200"/>
            <a:ext cx="259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np.array</a:t>
            </a:r>
            <a:r>
              <a:rPr lang="en-US" dirty="0"/>
              <a:t>( ) converts list into number array.</a:t>
            </a:r>
          </a:p>
          <a:p>
            <a:endParaRPr lang="en-US" dirty="0"/>
          </a:p>
          <a:p>
            <a:r>
              <a:rPr lang="en-US" dirty="0"/>
              <a:t>Indexing by [0,…]  (not [0][0] etc.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081241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3A6A9-51C3-4B20-929C-BC88A793A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&amp; change arrays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D2548-2E06-4247-914D-70158762D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((3,2))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np.zeros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((3,3),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dtype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=int)</a:t>
            </a:r>
          </a:p>
          <a:p>
            <a:pPr marL="0" indent="0">
              <a:buNone/>
            </a:pPr>
            <a:r>
              <a:rPr lang="en-US" dirty="0">
                <a:cs typeface="Courier New" panose="02070309020205020404" pitchFamily="49" charset="0"/>
              </a:rPr>
              <a:t>Other functions that generate matrices are ones( ), eye( ), </a:t>
            </a:r>
            <a:r>
              <a:rPr lang="en-US" dirty="0" err="1">
                <a:cs typeface="Courier New" panose="02070309020205020404" pitchFamily="49" charset="0"/>
              </a:rPr>
              <a:t>diag</a:t>
            </a:r>
            <a:r>
              <a:rPr lang="en-US" dirty="0">
                <a:cs typeface="Courier New" panose="02070309020205020404" pitchFamily="49" charset="0"/>
              </a:rPr>
              <a:t>( ), etc.</a:t>
            </a:r>
          </a:p>
          <a:p>
            <a:pPr marL="0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B.flatten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    </a:t>
            </a:r>
            <a:r>
              <a:rPr lang="en-US" dirty="0">
                <a:cs typeface="Courier New" panose="02070309020205020404" pitchFamily="49" charset="0"/>
              </a:rPr>
              <a:t># a copy of 1D data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B.reshape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((2,3)) </a:t>
            </a:r>
            <a:r>
              <a:rPr lang="en-US" dirty="0">
                <a:cs typeface="Courier New" panose="02070309020205020404" pitchFamily="49" charset="0"/>
              </a:rPr>
              <a:t># a view of new shape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5070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72E99-E841-4220-949A-42C16489D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Algebra with </a:t>
            </a:r>
            <a:r>
              <a:rPr lang="en-US" dirty="0" err="1"/>
              <a:t>ndarray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59BC6-802D-450D-BA41-30C0325E9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Element-wise +, -, *, /, if they are the same shape.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 + B;  A – B;  A * B;  A / B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Scalar multiplication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3.0*A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Matrix multiplication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 @ B     </a:t>
            </a:r>
            <a:r>
              <a:rPr lang="en-US" dirty="0">
                <a:cs typeface="Courier New" panose="02070309020205020404" pitchFamily="49" charset="0"/>
              </a:rPr>
              <a:t>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np.matmul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(A,B)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6682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C0DC0-A706-4F86-A681-CBCAE6E6A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functions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BC69F-AA15-4F51-BFAC-23BE86C9D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417638"/>
            <a:ext cx="8229600" cy="4525963"/>
          </a:xfrm>
        </p:spPr>
        <p:txBody>
          <a:bodyPr/>
          <a:lstStyle/>
          <a:p>
            <a:r>
              <a:rPr lang="en-US" dirty="0" err="1"/>
              <a:t>np.max</a:t>
            </a:r>
            <a:r>
              <a:rPr lang="en-US" dirty="0"/>
              <a:t>( ), </a:t>
            </a:r>
            <a:r>
              <a:rPr lang="en-US" dirty="0" err="1"/>
              <a:t>np.min</a:t>
            </a:r>
            <a:r>
              <a:rPr lang="en-US" dirty="0"/>
              <a:t>( )</a:t>
            </a:r>
          </a:p>
          <a:p>
            <a:r>
              <a:rPr lang="en-US" dirty="0" err="1"/>
              <a:t>np.sum</a:t>
            </a:r>
            <a:r>
              <a:rPr lang="en-US" dirty="0"/>
              <a:t>( )</a:t>
            </a:r>
          </a:p>
          <a:p>
            <a:r>
              <a:rPr lang="en-US" dirty="0" err="1"/>
              <a:t>np.transpose</a:t>
            </a:r>
            <a:r>
              <a:rPr lang="en-US" dirty="0"/>
              <a:t>( ), </a:t>
            </a:r>
            <a:r>
              <a:rPr lang="en-US" dirty="0" err="1"/>
              <a:t>np.trace</a:t>
            </a:r>
            <a:r>
              <a:rPr lang="en-US" dirty="0"/>
              <a:t>( )</a:t>
            </a:r>
          </a:p>
          <a:p>
            <a:endParaRPr lang="en-US" dirty="0"/>
          </a:p>
          <a:p>
            <a:r>
              <a:rPr lang="en-US" dirty="0"/>
              <a:t>Linear algebra routines</a:t>
            </a:r>
          </a:p>
          <a:p>
            <a:r>
              <a:rPr lang="en-US" dirty="0" err="1"/>
              <a:t>np.linalg.solve</a:t>
            </a:r>
            <a:r>
              <a:rPr lang="en-US" dirty="0"/>
              <a:t>( ), </a:t>
            </a:r>
            <a:r>
              <a:rPr lang="en-US" dirty="0" err="1"/>
              <a:t>np.linalg.det</a:t>
            </a:r>
            <a:r>
              <a:rPr lang="en-US" dirty="0"/>
              <a:t>( ), </a:t>
            </a:r>
            <a:r>
              <a:rPr lang="en-US" dirty="0" err="1"/>
              <a:t>np.linalg.inv</a:t>
            </a:r>
            <a:r>
              <a:rPr lang="en-US" dirty="0"/>
              <a:t>(), </a:t>
            </a:r>
            <a:r>
              <a:rPr lang="en-US" dirty="0" err="1"/>
              <a:t>np.linalg.norm</a:t>
            </a:r>
            <a:r>
              <a:rPr lang="en-US" dirty="0"/>
              <a:t>( ),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r>
              <a:rPr lang="en-US" dirty="0"/>
              <a:t>Random number:  </a:t>
            </a:r>
            <a:r>
              <a:rPr lang="en-US" dirty="0" err="1"/>
              <a:t>np.random.uniform</a:t>
            </a:r>
            <a:r>
              <a:rPr lang="en-US" dirty="0"/>
              <a:t>()</a:t>
            </a:r>
          </a:p>
          <a:p>
            <a:pPr marL="0" indent="0">
              <a:buNone/>
            </a:pP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1160405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E79A2-3F9F-4B4E-A8C9-76574847E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Pytorch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7BC65-398D-46AE-BA97-6C088C20C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err="1"/>
              <a:t>Pytorch</a:t>
            </a:r>
            <a:r>
              <a:rPr lang="en-US" dirty="0"/>
              <a:t> can do for you?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6896867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A298F-4F28-440E-9B5F-F6204151D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tensor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98EBD-ABD2-44D7-91CD-0269B6BFD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tensor is very similar to </a:t>
            </a:r>
            <a:r>
              <a:rPr lang="en-US" dirty="0" err="1"/>
              <a:t>numpy</a:t>
            </a:r>
            <a:r>
              <a:rPr lang="en-US" dirty="0"/>
              <a:t> array, but with extra features such as putting it in </a:t>
            </a:r>
            <a:r>
              <a:rPr lang="en-US" dirty="0" err="1"/>
              <a:t>cpu</a:t>
            </a:r>
            <a:r>
              <a:rPr lang="en-US" dirty="0"/>
              <a:t> or </a:t>
            </a:r>
            <a:r>
              <a:rPr lang="en-US" dirty="0" err="1"/>
              <a:t>gpu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Create tensor with list or </a:t>
            </a:r>
            <a:r>
              <a:rPr lang="en-US" dirty="0" err="1"/>
              <a:t>ndarray</a:t>
            </a:r>
            <a:endParaRPr lang="en-US" dirty="0"/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import torch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numpy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np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data = [[1,2],[3,4]]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torch.tensor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(data)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np_array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np.array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(data)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x_np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torch.from_numpy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np_array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764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8E518-719F-4724-8D91-6259970A6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tensor and slicing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845D7-50FE-431B-8B1D-4ABF6A8EC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shape = (2,3,)</a:t>
            </a: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R_tensor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torch.rand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(shape)</a:t>
            </a: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O_tensor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torch.ones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(shape)</a:t>
            </a: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Z_tensor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torch.zeros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(shape)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R_tensor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[0] # 0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</a:t>
            </a: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R_tensor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[:,0] # 0</a:t>
            </a:r>
            <a:r>
              <a:rPr lang="en-US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column </a:t>
            </a: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R_tensor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[:,-1] # last column</a:t>
            </a: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R_tensor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[:,0:2] # column 0, 1</a:t>
            </a: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9571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A9374-1A75-4F83-910C-81DB1C00B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Tensor operations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83AF3-EF95-4387-A020-DCB381633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9017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torch.rand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(3,3) </a:t>
            </a:r>
            <a:r>
              <a:rPr lang="en-US" dirty="0"/>
              <a:t># </a:t>
            </a:r>
            <a:r>
              <a:rPr lang="en-US" sz="1600" dirty="0"/>
              <a:t>generate a 3x3 random tensor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t.T</a:t>
            </a:r>
            <a:r>
              <a:rPr lang="en-US" dirty="0"/>
              <a:t>  # transpose the matrix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Matrix multiplication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= t @ y   or z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t.matmul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Elementwise multiplication by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t * y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t.sum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  # 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result is 1x1 tensor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agg.item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 # </a:t>
            </a:r>
            <a:r>
              <a:rPr lang="en-US" dirty="0">
                <a:latin typeface="+mn-lt"/>
                <a:cs typeface="Courier New" panose="02070309020205020404" pitchFamily="49" charset="0"/>
              </a:rPr>
              <a:t>back to python float</a:t>
            </a:r>
          </a:p>
          <a:p>
            <a:pPr marL="0" indent="0">
              <a:buNone/>
            </a:pPr>
            <a:endParaRPr lang="en-SG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413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First Python Example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8001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This program prints hello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print("hello, world!")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 = 2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 = x + y</a:t>
            </a:r>
          </a:p>
          <a:p>
            <a:pPr eaLnBrk="1" hangingPunct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print(x, "+", y, "=", z) 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84124" y="1519647"/>
            <a:ext cx="2057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How to run the script? option 1, in </a:t>
            </a:r>
            <a:r>
              <a:rPr lang="en-US" dirty="0" err="1"/>
              <a:t>cmd</a:t>
            </a:r>
            <a:r>
              <a:rPr lang="en-US" dirty="0"/>
              <a:t> command prompt DOS box, using </a:t>
            </a:r>
            <a:r>
              <a:rPr lang="en-US" dirty="0" err="1"/>
              <a:t>py</a:t>
            </a:r>
            <a:r>
              <a:rPr lang="en-US" dirty="0"/>
              <a:t> hello.py (name of this file).</a:t>
            </a:r>
          </a:p>
          <a:p>
            <a:r>
              <a:rPr lang="en-US" dirty="0"/>
              <a:t>option 2, open the file in Python IDLE and click Run -&gt; Run Module.</a:t>
            </a:r>
          </a:p>
          <a:p>
            <a:endParaRPr lang="en-US" dirty="0"/>
          </a:p>
          <a:p>
            <a:r>
              <a:rPr lang="en-US" dirty="0"/>
              <a:t>Press shift-enter on </a:t>
            </a:r>
            <a:r>
              <a:rPr lang="en-US" dirty="0" err="1"/>
              <a:t>jupyter</a:t>
            </a:r>
            <a:r>
              <a:rPr lang="en-US" dirty="0"/>
              <a:t> notebook.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55FF9-9204-495B-820C-87B666839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 predefined dataset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4E9F6-79FE-4EC2-90A8-7053AEAA9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53117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torch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torch.utils.data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Dataset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torchvision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datasets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torchvision.transforms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import 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ToTensor</a:t>
            </a:r>
            <a:endParaRPr lang="en-SG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SG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SG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training_data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datasets.FashionMNIST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root="data",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train=True,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download=True,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transform=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ToTensor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en-SG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81861E7-177E-4BB8-A4F0-F5ECF8B48EA5}"/>
              </a:ext>
            </a:extLst>
          </p:cNvPr>
          <p:cNvSpPr txBox="1">
            <a:spLocks/>
          </p:cNvSpPr>
          <p:nvPr/>
        </p:nvSpPr>
        <p:spPr>
          <a:xfrm>
            <a:off x="5222407" y="4440374"/>
            <a:ext cx="3673399" cy="26396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test_data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datasets.FashionMNIST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root="data",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train=False,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download=True,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transform=</a:t>
            </a: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ToTensor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508380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6BFF4-F8DD-47CE-9F10-2557D1B5C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Visualize fashion data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5113E-93CD-44EE-A7A0-3484E3CD0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237580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SG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labels_map</a:t>
            </a: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{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0: "T-Shirt",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1: "Trouser",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2: "Pullover",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3: "Dress",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4: "Coat",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5: "Sandal",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6: "Shirt",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7: "Sneaker",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8: "Bag",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9: "Ankle Boot",</a:t>
            </a:r>
          </a:p>
          <a:p>
            <a:pPr marL="0" indent="0">
              <a:buNone/>
            </a:pPr>
            <a:r>
              <a:rPr lang="en-SG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SG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275B9C-0C47-402C-9144-0F3EFA649FD1}"/>
              </a:ext>
            </a:extLst>
          </p:cNvPr>
          <p:cNvSpPr txBox="1">
            <a:spLocks/>
          </p:cNvSpPr>
          <p:nvPr/>
        </p:nvSpPr>
        <p:spPr>
          <a:xfrm>
            <a:off x="3455126" y="2591980"/>
            <a:ext cx="6067697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figure =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plt.figure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figsize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=(8, 8))</a:t>
            </a:r>
          </a:p>
          <a:p>
            <a:pPr marL="0" indent="0">
              <a:buNone/>
            </a:pP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cols, rows = 3, 3</a:t>
            </a:r>
          </a:p>
          <a:p>
            <a:pPr marL="0" indent="0">
              <a:buNone/>
            </a:pP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 cols * rows + 1):</a:t>
            </a:r>
          </a:p>
          <a:p>
            <a:pPr marL="0" indent="0">
              <a:buNone/>
            </a:pP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sample_idx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torch.randint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training_data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size=(1,)).item()</a:t>
            </a:r>
          </a:p>
          <a:p>
            <a:pPr marL="0" indent="0">
              <a:buNone/>
            </a:pP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label =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training_data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sample_idx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figure.add_subplot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(rows, cols,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labels_map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[label])</a:t>
            </a:r>
          </a:p>
          <a:p>
            <a:pPr marL="0" indent="0">
              <a:buNone/>
            </a:pP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plt.axis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("off")</a:t>
            </a:r>
          </a:p>
          <a:p>
            <a:pPr marL="0" indent="0">
              <a:buNone/>
            </a:pP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plt.imshow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img.squeeze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cmap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gray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pPr marL="0" indent="0">
              <a:buNone/>
            </a:pPr>
            <a:r>
              <a:rPr lang="en-SG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SG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123CBD-8284-4A8E-BA2D-DAD5DBEBB62A}"/>
              </a:ext>
            </a:extLst>
          </p:cNvPr>
          <p:cNvSpPr txBox="1"/>
          <p:nvPr/>
        </p:nvSpPr>
        <p:spPr>
          <a:xfrm>
            <a:off x="613957" y="6126485"/>
            <a:ext cx="3317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the </a:t>
            </a:r>
            <a:r>
              <a:rPr lang="en-US" dirty="0" err="1"/>
              <a:t>datasetMNST</a:t>
            </a:r>
            <a:r>
              <a:rPr lang="en-US" dirty="0"/>
              <a:t> </a:t>
            </a:r>
            <a:r>
              <a:rPr lang="en-US" dirty="0" err="1"/>
              <a:t>jupyter</a:t>
            </a:r>
            <a:r>
              <a:rPr lang="en-US" dirty="0"/>
              <a:t> notebook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4011667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8D54-052E-4BA6-991D-CF3BB5E4A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gradient computation in </a:t>
            </a:r>
            <a:r>
              <a:rPr lang="en-US" dirty="0" err="1"/>
              <a:t>pytorch</a:t>
            </a:r>
            <a:endParaRPr lang="en-S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A34400-C37A-46A9-B6FC-F928CBDB7B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8650" y="1969313"/>
                <a:ext cx="7886700" cy="435133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x = </a:t>
                </a:r>
                <a:r>
                  <a:rPr lang="en-US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torch.linspace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(-5,5,100,    </a:t>
                </a:r>
                <a:r>
                  <a:rPr lang="en-US" b="1" dirty="0" err="1">
                    <a:solidFill>
                      <a:srgbClr val="C0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requires_grad</a:t>
                </a:r>
                <a:r>
                  <a:rPr lang="en-US" b="1" dirty="0">
                    <a:solidFill>
                      <a:srgbClr val="C0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= True</a:t>
                </a: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y = x**2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SG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= </a:t>
                </a:r>
                <a:r>
                  <a:rPr lang="en-SG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y.sum</a:t>
                </a:r>
                <a:r>
                  <a:rPr lang="en-SG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()</a:t>
                </a:r>
              </a:p>
              <a:p>
                <a:pPr marL="0" indent="0">
                  <a:buNone/>
                </a:pPr>
                <a:r>
                  <a:rPr lang="en-SG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s.backward</a:t>
                </a:r>
                <a:r>
                  <a:rPr lang="en-SG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()</a:t>
                </a:r>
              </a:p>
              <a:p>
                <a:pPr marL="0" indent="0">
                  <a:buNone/>
                </a:pPr>
                <a:r>
                  <a:rPr lang="en-SG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g = </a:t>
                </a:r>
                <a:r>
                  <a:rPr lang="en-SG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x.grad</a:t>
                </a:r>
                <a:endParaRPr lang="en-SG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endParaRPr lang="en-US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+mn-lt"/>
                    <a:cs typeface="Courier New" panose="02070309020205020404" pitchFamily="49" charset="0"/>
                  </a:rPr>
                  <a:t>Now g is a 1D tensor containing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𝑠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𝑖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𝑖</m:t>
                        </m:r>
                      </m:sub>
                    </m:sSub>
                  </m:oMath>
                </a14:m>
                <a:endParaRPr lang="en-SG" dirty="0">
                  <a:latin typeface="+mn-lt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SG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endParaRPr lang="en-US" b="1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A34400-C37A-46A9-B6FC-F928CBDB7B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969313"/>
                <a:ext cx="7886700" cy="4351338"/>
              </a:xfrm>
              <a:blipFill>
                <a:blip r:embed="rId2"/>
                <a:stretch>
                  <a:fillRect l="-1391" t="-2661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2037AB7-77DD-4821-B225-9C4BA840B8A6}"/>
                  </a:ext>
                </a:extLst>
              </p:cNvPr>
              <p:cNvSpPr txBox="1"/>
              <p:nvPr/>
            </p:nvSpPr>
            <p:spPr>
              <a:xfrm>
                <a:off x="5512525" y="2880360"/>
                <a:ext cx="1789612" cy="11309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99</m:t>
                          </m:r>
                        </m:sup>
                        <m:e>
                          <m:sSubSup>
                            <m:sSub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n-SG" sz="24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2037AB7-77DD-4821-B225-9C4BA840B8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2525" y="2880360"/>
                <a:ext cx="1789612" cy="11309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FB36878B-71E7-4977-AE61-C6FA491B8F8F}"/>
              </a:ext>
            </a:extLst>
          </p:cNvPr>
          <p:cNvSpPr txBox="1"/>
          <p:nvPr/>
        </p:nvSpPr>
        <p:spPr>
          <a:xfrm>
            <a:off x="613957" y="6126485"/>
            <a:ext cx="3317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</a:t>
            </a:r>
            <a:r>
              <a:rPr lang="en-US"/>
              <a:t>autograd </a:t>
            </a:r>
            <a:r>
              <a:rPr lang="en-US" dirty="0" err="1"/>
              <a:t>jupyter</a:t>
            </a:r>
            <a:r>
              <a:rPr lang="en-US" dirty="0"/>
              <a:t> notebook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69295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Data Types</a:t>
            </a:r>
          </a:p>
        </p:txBody>
      </p:sp>
      <p:sp>
        <p:nvSpPr>
          <p:cNvPr id="1126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altLang="en-US" sz="2400" dirty="0" err="1">
                <a:cs typeface="Courier New" panose="02070309020205020404" pitchFamily="49" charset="0"/>
              </a:rPr>
              <a:t>booleans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>
                <a:cs typeface="Courier New" panose="02070309020205020404" pitchFamily="49" charset="0"/>
              </a:rPr>
              <a:t>(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 </a:t>
            </a:r>
            <a:r>
              <a:rPr lang="en-US" altLang="en-US" sz="2400" dirty="0">
                <a:cs typeface="Courier New" panose="02070309020205020404" pitchFamily="49" charset="0"/>
              </a:rPr>
              <a:t>or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False</a:t>
            </a:r>
            <a:r>
              <a:rPr lang="en-US" altLang="en-US" sz="2400" dirty="0">
                <a:cs typeface="Courier New" panose="02070309020205020404" pitchFamily="49" charset="0"/>
              </a:rPr>
              <a:t>)</a:t>
            </a:r>
          </a:p>
          <a:p>
            <a:pPr eaLnBrk="1" hangingPunct="1">
              <a:buFontTx/>
              <a:buNone/>
            </a:pPr>
            <a:endParaRPr lang="en-US" alt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Courier New" panose="02070309020205020404" pitchFamily="49" charset="0"/>
              </a:rPr>
              <a:t>integers: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42</a:t>
            </a:r>
            <a:r>
              <a:rPr lang="en-US" altLang="en-US" sz="2400" dirty="0">
                <a:cs typeface="Courier New" panose="02070309020205020404" pitchFamily="49" charset="0"/>
              </a:rPr>
              <a:t>,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1000</a:t>
            </a:r>
            <a:r>
              <a:rPr lang="en-US" altLang="en-US" sz="2400" dirty="0">
                <a:cs typeface="Courier New" panose="02070309020205020404" pitchFamily="49" charset="0"/>
              </a:rPr>
              <a:t>,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2**100</a:t>
            </a:r>
          </a:p>
          <a:p>
            <a:pPr eaLnBrk="1" hangingPunct="1">
              <a:buFontTx/>
              <a:buNone/>
            </a:pPr>
            <a:endParaRPr lang="en-US" alt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Courier New" panose="02070309020205020404" pitchFamily="49" charset="0"/>
              </a:rPr>
              <a:t>floats: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pi = 3.14159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Courier New" panose="02070309020205020404" pitchFamily="49" charset="0"/>
              </a:rPr>
              <a:t>complex: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z = 1.0 + 2.5j</a:t>
            </a:r>
          </a:p>
          <a:p>
            <a:pPr eaLnBrk="1" hangingPunct="1">
              <a:buFontTx/>
              <a:buNone/>
            </a:pPr>
            <a:endParaRPr lang="en-US" alt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Courier New" panose="02070309020205020404" pitchFamily="49" charset="0"/>
              </a:rPr>
              <a:t>string, four ways: single quote, 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'like'</a:t>
            </a:r>
            <a:r>
              <a:rPr lang="en-US" altLang="en-US" sz="2400" dirty="0">
                <a:cs typeface="Courier New" panose="02070309020205020404" pitchFamily="49" charset="0"/>
              </a:rPr>
              <a:t>,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>
                <a:cs typeface="Courier New" panose="02070309020205020404" pitchFamily="49" charset="0"/>
              </a:rPr>
              <a:t>double quote, 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"open or close"</a:t>
            </a:r>
            <a:r>
              <a:rPr lang="en-US" altLang="en-US" sz="2400" dirty="0">
                <a:cs typeface="Courier New" panose="02070309020205020404" pitchFamily="49" charset="0"/>
              </a:rPr>
              <a:t>,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>
                <a:cs typeface="Courier New" panose="02070309020205020404" pitchFamily="49" charset="0"/>
              </a:rPr>
              <a:t>or triple quotes, 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"""this"""</a:t>
            </a:r>
            <a:r>
              <a:rPr lang="en-US" altLang="en-US" sz="2400" dirty="0">
                <a:cs typeface="Courier New" panose="02070309020205020404" pitchFamily="49" charset="0"/>
              </a:rPr>
              <a:t>,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>
                <a:cs typeface="Courier New" panose="02070309020205020404" pitchFamily="49" charset="0"/>
              </a:rPr>
              <a:t>or</a:t>
            </a:r>
            <a: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SG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'''this and that is in "a" la'''</a:t>
            </a:r>
            <a:endParaRPr lang="en-US" alt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Name of a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name serves as a handle to refer to the data (</a:t>
            </a:r>
            <a:r>
              <a:rPr lang="en-US" dirty="0" err="1"/>
              <a:t>boolean</a:t>
            </a:r>
            <a:r>
              <a:rPr lang="en-US" dirty="0"/>
              <a:t>, integer,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The name is case sensitive, cannot start with a digit.  Special character underscore can be used: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a,  a1,  A,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68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Reserved words cannot be used as ordinary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73037"/>
            <a:ext cx="1524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</a:p>
          <a:p>
            <a:pPr marL="0" indent="0"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905000" y="1873037"/>
            <a:ext cx="2133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continue</a:t>
            </a:r>
          </a:p>
          <a:p>
            <a:pPr marL="0" indent="0">
              <a:buFontTx/>
              <a:buNone/>
            </a:pPr>
            <a:r>
              <a:rPr lang="en-US" sz="28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endParaRPr lang="en-US" sz="2800" b="1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del</a:t>
            </a:r>
          </a:p>
          <a:p>
            <a:pPr marL="0" indent="0">
              <a:buFontTx/>
              <a:buNone/>
            </a:pPr>
            <a:r>
              <a:rPr lang="en-US" sz="2800" b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endParaRPr lang="en-US" sz="2800" b="1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except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733800" y="1874837"/>
            <a:ext cx="1752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finally 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global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import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410200" y="1874837"/>
            <a:ext cx="19812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lambda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nonlocal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not 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pass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7239000" y="1874837"/>
            <a:ext cx="152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try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</a:p>
          <a:p>
            <a:pPr marL="0" indent="0">
              <a:buFontTx/>
              <a:buNone/>
            </a:pPr>
            <a:r>
              <a:rPr lang="en-US" sz="2800" b="1" kern="0" dirty="0">
                <a:latin typeface="Courier New" panose="02070309020205020404" pitchFamily="49" charset="0"/>
                <a:cs typeface="Courier New" panose="02070309020205020404" pitchFamily="49" charset="0"/>
              </a:rPr>
              <a:t>yield</a:t>
            </a:r>
          </a:p>
        </p:txBody>
      </p:sp>
    </p:spTree>
    <p:extLst>
      <p:ext uri="{BB962C8B-B14F-4D97-AF65-F5344CB8AC3E}">
        <p14:creationId xmlns:p14="http://schemas.microsoft.com/office/powerpoint/2010/main" val="1001552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Equal is not equal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10</a:t>
            </a:r>
            <a:r>
              <a:rPr lang="en-US" altLang="en-US" dirty="0"/>
              <a:t>  is not 10 = x</a:t>
            </a:r>
          </a:p>
          <a:p>
            <a:pPr eaLnBrk="1" hangingPunct="1"/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x + 1 </a:t>
            </a:r>
            <a:r>
              <a:rPr lang="en-US" altLang="en-US" dirty="0"/>
              <a:t>made no sense if it is math</a:t>
            </a:r>
          </a:p>
          <a:p>
            <a:pPr eaLnBrk="1" hangingPunct="1"/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 = a + b </a:t>
            </a:r>
            <a:r>
              <a:rPr lang="en-US" altLang="en-US" dirty="0"/>
              <a:t>OK if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dirty="0"/>
              <a:t> and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altLang="en-US" dirty="0"/>
              <a:t> have been defined earlier, but </a:t>
            </a:r>
            <a:r>
              <a:rPr lang="en-US" altLang="en-US" dirty="0" err="1"/>
              <a:t>a+b</a:t>
            </a:r>
            <a:r>
              <a:rPr lang="en-US" altLang="en-US" dirty="0"/>
              <a:t> = x is not.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In general, left side of ‘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en-US" altLang="en-US" dirty="0"/>
              <a:t>’ refers to memory location, right side expression can be evaluated to numerical values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Expressions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/>
              <a:t>Expressions can be formed with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  <a:r>
              <a:rPr lang="en-US" altLang="en-US" dirty="0"/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altLang="en-US" dirty="0"/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altLang="en-US" dirty="0"/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altLang="en-US" dirty="0"/>
              <a:t> with the usual meaning</a:t>
            </a:r>
          </a:p>
          <a:p>
            <a:pPr eaLnBrk="1" hangingPunct="1"/>
            <a:r>
              <a:rPr lang="en-US" altLang="en-US" dirty="0"/>
              <a:t>Use parentheses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dirty="0"/>
              <a:t> …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altLang="en-US" dirty="0"/>
              <a:t> for evaluation order, e.g.,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)*c</a:t>
            </a:r>
          </a:p>
          <a:p>
            <a:pPr eaLnBrk="1" hangingPunct="1"/>
            <a:r>
              <a:rPr lang="en-US" altLang="en-US" dirty="0"/>
              <a:t>Special operators: 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en-US" altLang="en-US" dirty="0"/>
              <a:t> integer division,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altLang="en-US" dirty="0"/>
              <a:t> modulus (remainder),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</a:t>
            </a:r>
            <a:r>
              <a:rPr lang="en-US" altLang="en-US" dirty="0"/>
              <a:t> exponentiation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 += b</a:t>
            </a:r>
            <a:r>
              <a:rPr lang="en-US" altLang="en-US" dirty="0"/>
              <a:t>, is the same as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 = 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r>
              <a:rPr lang="en-US" altLang="en-US" dirty="0"/>
              <a:t>, etc.</a:t>
            </a:r>
          </a:p>
          <a:p>
            <a:pPr eaLnBrk="1" hangingPunct="1"/>
            <a:r>
              <a:rPr lang="en-US" altLang="en-US" dirty="0"/>
              <a:t>Logical operators,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altLang="en-US" dirty="0"/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!=</a:t>
            </a:r>
            <a:r>
              <a:rPr lang="en-US" altLang="en-US" dirty="0"/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altLang="en-US" dirty="0"/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&lt;=</a:t>
            </a:r>
            <a:r>
              <a:rPr lang="en-US" altLang="en-US" dirty="0"/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altLang="en-US" dirty="0"/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&gt;= and</a:t>
            </a:r>
            <a:r>
              <a:rPr lang="en-US" altLang="en-US" dirty="0">
                <a:cs typeface="Courier New" panose="02070309020205020404" pitchFamily="49" charset="0"/>
              </a:rPr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or</a:t>
            </a:r>
            <a:r>
              <a:rPr lang="en-US" altLang="en-US" dirty="0">
                <a:cs typeface="Courier New" panose="02070309020205020404" pitchFamily="49" charset="0"/>
              </a:rPr>
              <a:t>, 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not</a:t>
            </a:r>
            <a:r>
              <a:rPr lang="en-US" altLang="en-US" dirty="0">
                <a:cs typeface="Courier New" panose="02070309020205020404" pitchFamily="49" charset="0"/>
              </a:rPr>
              <a:t>,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Bitwise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|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^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~</a:t>
            </a:r>
            <a:r>
              <a:rPr lang="en-US" dirty="0"/>
              <a:t> :  bitwise or, and, exclusive or, and not.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&lt;&lt;</a:t>
            </a:r>
            <a:r>
              <a:rPr lang="en-US" dirty="0"/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</a:t>
            </a:r>
            <a:r>
              <a:rPr lang="en-US" dirty="0"/>
              <a:t>: left shift and right shift.</a:t>
            </a:r>
          </a:p>
          <a:p>
            <a:pPr marL="0" indent="0">
              <a:buNone/>
            </a:pPr>
            <a:r>
              <a:rPr lang="en-US" dirty="0"/>
              <a:t>Examples: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5 | 1 </a:t>
            </a:r>
            <a:r>
              <a:rPr lang="en-US" dirty="0">
                <a:cs typeface="Courier New" panose="02070309020205020404" pitchFamily="49" charset="0"/>
              </a:rPr>
              <a:t>-&gt;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5           5 </a:t>
            </a:r>
            <a:r>
              <a:rPr lang="en-US" dirty="0">
                <a:cs typeface="Courier New" panose="02070309020205020404" pitchFamily="49" charset="0"/>
              </a:rPr>
              <a:t>-&gt;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101</a:t>
            </a:r>
            <a:r>
              <a:rPr lang="en-US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5 &amp; 1 </a:t>
            </a:r>
            <a:r>
              <a:rPr lang="en-US" dirty="0">
                <a:cs typeface="Courier New" panose="02070309020205020404" pitchFamily="49" charset="0"/>
              </a:rPr>
              <a:t>-&gt;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1           1 </a:t>
            </a:r>
            <a:r>
              <a:rPr lang="en-US" dirty="0">
                <a:cs typeface="Courier New" panose="02070309020205020404" pitchFamily="49" charset="0"/>
              </a:rPr>
              <a:t>-&gt;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001</a:t>
            </a:r>
            <a:r>
              <a:rPr lang="en-US" b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5 ^ 1 </a:t>
            </a:r>
            <a:r>
              <a:rPr lang="en-US" dirty="0">
                <a:cs typeface="Courier New" panose="02070309020205020404" pitchFamily="49" charset="0"/>
              </a:rPr>
              <a:t>-&gt;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~5 </a:t>
            </a:r>
            <a:r>
              <a:rPr lang="en-US" dirty="0">
                <a:cs typeface="Courier New" panose="02070309020205020404" pitchFamily="49" charset="0"/>
              </a:rPr>
              <a:t>-&gt;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-6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5 &lt;&lt; 1 </a:t>
            </a:r>
            <a:r>
              <a:rPr lang="en-US" dirty="0">
                <a:cs typeface="Courier New" panose="02070309020205020404" pitchFamily="49" charset="0"/>
              </a:rPr>
              <a:t>-&gt;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5 &gt;&gt; 1 </a:t>
            </a:r>
            <a:r>
              <a:rPr lang="en-US" dirty="0">
                <a:cs typeface="Courier New" panose="02070309020205020404" pitchFamily="49" charset="0"/>
              </a:rPr>
              <a:t>-&gt;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</a:p>
        </p:txBody>
      </p:sp>
    </p:spTree>
    <p:extLst>
      <p:ext uri="{BB962C8B-B14F-4D97-AF65-F5344CB8AC3E}">
        <p14:creationId xmlns:p14="http://schemas.microsoft.com/office/powerpoint/2010/main" val="3696217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865</TotalTime>
  <Words>2611</Words>
  <Application>Microsoft Office PowerPoint</Application>
  <PresentationFormat>On-screen Show (4:3)</PresentationFormat>
  <Paragraphs>408</Paragraphs>
  <Slides>32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Cambria Math</vt:lpstr>
      <vt:lpstr>Courier New</vt:lpstr>
      <vt:lpstr>Verdana</vt:lpstr>
      <vt:lpstr>Office Theme</vt:lpstr>
      <vt:lpstr>Week 2,   Programming in machine learning, Python &amp; Pytorch</vt:lpstr>
      <vt:lpstr>Install Python</vt:lpstr>
      <vt:lpstr>First Python Example</vt:lpstr>
      <vt:lpstr>Data Types</vt:lpstr>
      <vt:lpstr>Name of a Variable</vt:lpstr>
      <vt:lpstr>Reserved words cannot be used as ordinary variables</vt:lpstr>
      <vt:lpstr>Equal is not equal</vt:lpstr>
      <vt:lpstr>Expressions</vt:lpstr>
      <vt:lpstr>Bitwise operations</vt:lpstr>
      <vt:lpstr>Control Structures - loop</vt:lpstr>
      <vt:lpstr>Control Structure - conditional</vt:lpstr>
      <vt:lpstr>Control Structure – break, continue, else</vt:lpstr>
      <vt:lpstr>Structured Data Type - List</vt:lpstr>
      <vt:lpstr>List “processing” method</vt:lpstr>
      <vt:lpstr>Tuples and Dictionaries</vt:lpstr>
      <vt:lpstr>Set: dictionaries without value</vt:lpstr>
      <vt:lpstr>Use Packages</vt:lpstr>
      <vt:lpstr>Define Functions</vt:lpstr>
      <vt:lpstr>Function argument types</vt:lpstr>
      <vt:lpstr>Use Files</vt:lpstr>
      <vt:lpstr>Call by Value vs Call by Reference</vt:lpstr>
      <vt:lpstr>Numpy</vt:lpstr>
      <vt:lpstr>Create &amp; change arrays</vt:lpstr>
      <vt:lpstr>Algebra with ndarray</vt:lpstr>
      <vt:lpstr>Array functions</vt:lpstr>
      <vt:lpstr>Pytorch</vt:lpstr>
      <vt:lpstr>tensor</vt:lpstr>
      <vt:lpstr>Create tensor and slicing</vt:lpstr>
      <vt:lpstr>Tensor operations</vt:lpstr>
      <vt:lpstr>Manage predefined dataset</vt:lpstr>
      <vt:lpstr>Visualize fashion data</vt:lpstr>
      <vt:lpstr>Automatic gradient computation in pytorch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AIS5203 Foundations of Deep Learning</dc:title>
  <dc:creator>Wang Jian-Sheng</dc:creator>
  <cp:lastModifiedBy>Wang Jian-Sheng</cp:lastModifiedBy>
  <cp:revision>79</cp:revision>
  <dcterms:created xsi:type="dcterms:W3CDTF">2021-10-08T06:30:06Z</dcterms:created>
  <dcterms:modified xsi:type="dcterms:W3CDTF">2025-11-17T06:25:33Z</dcterms:modified>
</cp:coreProperties>
</file>