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304" r:id="rId3"/>
    <p:sldId id="306" r:id="rId4"/>
    <p:sldId id="260" r:id="rId5"/>
    <p:sldId id="307" r:id="rId6"/>
    <p:sldId id="309" r:id="rId7"/>
    <p:sldId id="305" r:id="rId8"/>
    <p:sldId id="308" r:id="rId9"/>
    <p:sldId id="314" r:id="rId10"/>
    <p:sldId id="310" r:id="rId11"/>
    <p:sldId id="311" r:id="rId12"/>
    <p:sldId id="313" r:id="rId13"/>
    <p:sldId id="31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 Jian-Sheng" userId="7d25d710-0931-49a3-acef-49192cec40f2" providerId="ADAL" clId="{D7A85326-2CBC-4A57-9CD2-A9EF239CFCBD}"/>
    <pc:docChg chg="modSld">
      <pc:chgData name="Wang Jian-Sheng" userId="7d25d710-0931-49a3-acef-49192cec40f2" providerId="ADAL" clId="{D7A85326-2CBC-4A57-9CD2-A9EF239CFCBD}" dt="2025-12-04T06:31:42.784" v="15" actId="20577"/>
      <pc:docMkLst>
        <pc:docMk/>
      </pc:docMkLst>
      <pc:sldChg chg="modSp">
        <pc:chgData name="Wang Jian-Sheng" userId="7d25d710-0931-49a3-acef-49192cec40f2" providerId="ADAL" clId="{D7A85326-2CBC-4A57-9CD2-A9EF239CFCBD}" dt="2025-12-04T06:31:42.784" v="15" actId="20577"/>
        <pc:sldMkLst>
          <pc:docMk/>
          <pc:sldMk cId="2153188837" sldId="258"/>
        </pc:sldMkLst>
        <pc:spChg chg="mod">
          <ac:chgData name="Wang Jian-Sheng" userId="7d25d710-0931-49a3-acef-49192cec40f2" providerId="ADAL" clId="{D7A85326-2CBC-4A57-9CD2-A9EF239CFCBD}" dt="2025-12-04T06:31:42.784" v="15" actId="20577"/>
          <ac:spMkLst>
            <pc:docMk/>
            <pc:sldMk cId="2153188837" sldId="258"/>
            <ac:spMk id="4" creationId="{FE2F1026-AD94-4412-BD4F-59BB80E5138D}"/>
          </ac:spMkLst>
        </pc:spChg>
      </pc:sldChg>
    </pc:docChg>
  </pc:docChgLst>
  <pc:docChgLst>
    <pc:chgData name="Wang Jian-Sheng" userId="7d25d710-0931-49a3-acef-49192cec40f2" providerId="ADAL" clId="{6459CACC-A136-4686-B339-D2A8F058B055}"/>
  </pc:docChgLst>
  <pc:docChgLst>
    <pc:chgData name="Wang Jian-Sheng" userId="7d25d710-0931-49a3-acef-49192cec40f2" providerId="ADAL" clId="{81C50644-365C-45A3-B918-8004504DB93C}"/>
  </pc:docChgLst>
  <pc:docChgLst>
    <pc:chgData name="Wang Jian-Sheng" userId="7d25d710-0931-49a3-acef-49192cec40f2" providerId="ADAL" clId="{F1D253F5-6C37-40C7-B983-E6414026D3D3}"/>
  </pc:docChgLst>
  <pc:docChgLst>
    <pc:chgData name="Wang Jian-Sheng" userId="7d25d710-0931-49a3-acef-49192cec40f2" providerId="ADAL" clId="{0C660170-2BC5-4F4F-B625-2DA6D6DDE0EE}"/>
    <pc:docChg chg="modSld">
      <pc:chgData name="Wang Jian-Sheng" userId="7d25d710-0931-49a3-acef-49192cec40f2" providerId="ADAL" clId="{0C660170-2BC5-4F4F-B625-2DA6D6DDE0EE}" dt="2025-09-19T03:22:46.887" v="26" actId="20577"/>
      <pc:docMkLst>
        <pc:docMk/>
      </pc:docMkLst>
      <pc:sldChg chg="modSp">
        <pc:chgData name="Wang Jian-Sheng" userId="7d25d710-0931-49a3-acef-49192cec40f2" providerId="ADAL" clId="{0C660170-2BC5-4F4F-B625-2DA6D6DDE0EE}" dt="2025-09-19T03:20:52.481" v="21" actId="20577"/>
        <pc:sldMkLst>
          <pc:docMk/>
          <pc:sldMk cId="502454971" sldId="305"/>
        </pc:sldMkLst>
        <pc:spChg chg="mod">
          <ac:chgData name="Wang Jian-Sheng" userId="7d25d710-0931-49a3-acef-49192cec40f2" providerId="ADAL" clId="{0C660170-2BC5-4F4F-B625-2DA6D6DDE0EE}" dt="2025-09-19T03:20:52.481" v="21" actId="20577"/>
          <ac:spMkLst>
            <pc:docMk/>
            <pc:sldMk cId="502454971" sldId="305"/>
            <ac:spMk id="3" creationId="{C77E86AD-F4B3-4FEE-B84F-52706FF4FD26}"/>
          </ac:spMkLst>
        </pc:spChg>
      </pc:sldChg>
      <pc:sldChg chg="modSp">
        <pc:chgData name="Wang Jian-Sheng" userId="7d25d710-0931-49a3-acef-49192cec40f2" providerId="ADAL" clId="{0C660170-2BC5-4F4F-B625-2DA6D6DDE0EE}" dt="2025-09-19T03:22:46.887" v="26" actId="20577"/>
        <pc:sldMkLst>
          <pc:docMk/>
          <pc:sldMk cId="2296745471" sldId="313"/>
        </pc:sldMkLst>
        <pc:spChg chg="mod">
          <ac:chgData name="Wang Jian-Sheng" userId="7d25d710-0931-49a3-acef-49192cec40f2" providerId="ADAL" clId="{0C660170-2BC5-4F4F-B625-2DA6D6DDE0EE}" dt="2025-09-19T03:22:46.887" v="26" actId="20577"/>
          <ac:spMkLst>
            <pc:docMk/>
            <pc:sldMk cId="2296745471" sldId="313"/>
            <ac:spMk id="3" creationId="{69ABB0EA-78CA-4648-97F9-C579A7E960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5323C-DA4A-438F-B55F-27209206FB2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6A136-CBA9-41BE-B678-BB635CF2BB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556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7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9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9F94C-8A6A-45FE-82A9-DD9AF81D1AD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D89F-A9E3-4A7C-9AD9-00E00F245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440.png"/><Relationship Id="rId3" Type="http://schemas.openxmlformats.org/officeDocument/2006/relationships/image" Target="../media/image11.png"/><Relationship Id="rId21" Type="http://schemas.openxmlformats.org/officeDocument/2006/relationships/image" Target="../media/image3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430.png"/><Relationship Id="rId2" Type="http://schemas.openxmlformats.org/officeDocument/2006/relationships/image" Target="../media/image420.png"/><Relationship Id="rId16" Type="http://schemas.openxmlformats.org/officeDocument/2006/relationships/image" Target="../media/image29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23" Type="http://schemas.openxmlformats.org/officeDocument/2006/relationships/image" Target="../media/image46.png"/><Relationship Id="rId10" Type="http://schemas.openxmlformats.org/officeDocument/2006/relationships/image" Target="../media/image23.png"/><Relationship Id="rId19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0.png"/><Relationship Id="rId7" Type="http://schemas.openxmlformats.org/officeDocument/2006/relationships/image" Target="../media/image70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19" Type="http://schemas.openxmlformats.org/officeDocument/2006/relationships/image" Target="../media/image9.png"/><Relationship Id="rId4" Type="http://schemas.openxmlformats.org/officeDocument/2006/relationships/image" Target="../media/image40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3.png"/><Relationship Id="rId3" Type="http://schemas.openxmlformats.org/officeDocument/2006/relationships/image" Target="../media/image15.png"/><Relationship Id="rId21" Type="http://schemas.openxmlformats.org/officeDocument/2006/relationships/image" Target="../media/image3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2.png"/><Relationship Id="rId2" Type="http://schemas.openxmlformats.org/officeDocument/2006/relationships/image" Target="../media/image11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F1026-AD94-4412-BD4F-59BB80E51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114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Week 5,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Backpropagation</a:t>
            </a:r>
          </a:p>
        </p:txBody>
      </p:sp>
    </p:spTree>
    <p:extLst>
      <p:ext uri="{BB962C8B-B14F-4D97-AF65-F5344CB8AC3E}">
        <p14:creationId xmlns:p14="http://schemas.microsoft.com/office/powerpoint/2010/main" val="215318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F671DE-79AC-4FD0-83CF-E6C232D0C4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The Jacobian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F671DE-79AC-4FD0-83CF-E6C232D0C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A636A6D-B734-4EFF-B079-90CFC807B55D}"/>
              </a:ext>
            </a:extLst>
          </p:cNvPr>
          <p:cNvSpPr/>
          <p:nvPr/>
        </p:nvSpPr>
        <p:spPr>
          <a:xfrm>
            <a:off x="1012371" y="2740686"/>
            <a:ext cx="450000" cy="4506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E5403-B31F-408E-A558-D3931489C4D5}"/>
                  </a:ext>
                </a:extLst>
              </p:cNvPr>
              <p:cNvSpPr txBox="1"/>
              <p:nvPr/>
            </p:nvSpPr>
            <p:spPr>
              <a:xfrm>
                <a:off x="998804" y="2764302"/>
                <a:ext cx="4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en-SG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E5403-B31F-408E-A558-D3931489C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04" y="2764302"/>
                <a:ext cx="4500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F5DD035-3609-4F9F-A746-37EB2CF4D3F1}"/>
              </a:ext>
            </a:extLst>
          </p:cNvPr>
          <p:cNvSpPr/>
          <p:nvPr/>
        </p:nvSpPr>
        <p:spPr>
          <a:xfrm>
            <a:off x="2065107" y="2738339"/>
            <a:ext cx="450000" cy="4506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9CF3A-77B5-4327-A103-CD80680F418F}"/>
                  </a:ext>
                </a:extLst>
              </p:cNvPr>
              <p:cNvSpPr txBox="1"/>
              <p:nvPr/>
            </p:nvSpPr>
            <p:spPr>
              <a:xfrm>
                <a:off x="2051540" y="2761955"/>
                <a:ext cx="4500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SG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9CF3A-77B5-4327-A103-CD80680F4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540" y="2761955"/>
                <a:ext cx="450000" cy="392993"/>
              </a:xfrm>
              <a:prstGeom prst="rect">
                <a:avLst/>
              </a:prstGeom>
              <a:blipFill>
                <a:blip r:embed="rId4"/>
                <a:stretch>
                  <a:fillRect r="-2465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F5E286-71E1-45FD-9600-A3F121BEC462}"/>
              </a:ext>
            </a:extLst>
          </p:cNvPr>
          <p:cNvCxnSpPr/>
          <p:nvPr/>
        </p:nvCxnSpPr>
        <p:spPr>
          <a:xfrm>
            <a:off x="1526345" y="2975315"/>
            <a:ext cx="450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7F212E-7AE4-48F3-9136-2CF3C0A7831E}"/>
                  </a:ext>
                </a:extLst>
              </p:cNvPr>
              <p:cNvSpPr txBox="1"/>
              <p:nvPr/>
            </p:nvSpPr>
            <p:spPr>
              <a:xfrm>
                <a:off x="1540412" y="2591969"/>
                <a:ext cx="30245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7F212E-7AE4-48F3-9136-2CF3C0A78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12" y="2591969"/>
                <a:ext cx="302455" cy="392993"/>
              </a:xfrm>
              <a:prstGeom prst="rect">
                <a:avLst/>
              </a:prstGeom>
              <a:blipFill>
                <a:blip r:embed="rId5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6CE90B9A-C6DC-4023-81CB-9F9635EEEB96}"/>
              </a:ext>
            </a:extLst>
          </p:cNvPr>
          <p:cNvSpPr/>
          <p:nvPr/>
        </p:nvSpPr>
        <p:spPr>
          <a:xfrm>
            <a:off x="3024555" y="2689100"/>
            <a:ext cx="513470" cy="514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78D4E0-3D0E-4301-B971-92D4F9284A1B}"/>
              </a:ext>
            </a:extLst>
          </p:cNvPr>
          <p:cNvCxnSpPr/>
          <p:nvPr/>
        </p:nvCxnSpPr>
        <p:spPr>
          <a:xfrm>
            <a:off x="2574388" y="2975315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965281-92DF-4326-99E8-793D428C3E79}"/>
                  </a:ext>
                </a:extLst>
              </p:cNvPr>
              <p:cNvSpPr txBox="1"/>
              <p:nvPr/>
            </p:nvSpPr>
            <p:spPr>
              <a:xfrm>
                <a:off x="2644726" y="2591969"/>
                <a:ext cx="239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965281-92DF-4326-99E8-793D428C3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726" y="2591969"/>
                <a:ext cx="239151" cy="369332"/>
              </a:xfrm>
              <a:prstGeom prst="rect">
                <a:avLst/>
              </a:prstGeom>
              <a:blipFill>
                <a:blip r:embed="rId6"/>
                <a:stretch>
                  <a:fillRect r="-28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E7E0FA-160A-43DF-9665-CC8677EDD7FF}"/>
                  </a:ext>
                </a:extLst>
              </p:cNvPr>
              <p:cNvSpPr txBox="1"/>
              <p:nvPr/>
            </p:nvSpPr>
            <p:spPr>
              <a:xfrm>
                <a:off x="3038619" y="2785330"/>
                <a:ext cx="50643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E7E0FA-160A-43DF-9665-CC8677ED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619" y="2785330"/>
                <a:ext cx="506438" cy="392993"/>
              </a:xfrm>
              <a:prstGeom prst="rect">
                <a:avLst/>
              </a:prstGeom>
              <a:blipFill>
                <a:blip r:embed="rId7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9F54D23-D66C-42C1-A6A6-99CAAE1A7339}"/>
              </a:ext>
            </a:extLst>
          </p:cNvPr>
          <p:cNvSpPr/>
          <p:nvPr/>
        </p:nvSpPr>
        <p:spPr>
          <a:xfrm>
            <a:off x="4194010" y="2721923"/>
            <a:ext cx="450000" cy="4506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A2B356-45C2-4642-A36B-A70436B6E5A9}"/>
                  </a:ext>
                </a:extLst>
              </p:cNvPr>
              <p:cNvSpPr txBox="1"/>
              <p:nvPr/>
            </p:nvSpPr>
            <p:spPr>
              <a:xfrm>
                <a:off x="4180443" y="2745539"/>
                <a:ext cx="4500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SG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A2B356-45C2-4642-A36B-A70436B6E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443" y="2745539"/>
                <a:ext cx="450000" cy="392993"/>
              </a:xfrm>
              <a:prstGeom prst="rect">
                <a:avLst/>
              </a:prstGeom>
              <a:blipFill>
                <a:blip r:embed="rId8"/>
                <a:stretch>
                  <a:fillRect r="-229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1C35B2-71FD-4681-8F00-306214152730}"/>
              </a:ext>
            </a:extLst>
          </p:cNvPr>
          <p:cNvCxnSpPr/>
          <p:nvPr/>
        </p:nvCxnSpPr>
        <p:spPr>
          <a:xfrm>
            <a:off x="3655248" y="2958899"/>
            <a:ext cx="450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AB6206-868E-4739-B688-040EE6C946BC}"/>
                  </a:ext>
                </a:extLst>
              </p:cNvPr>
              <p:cNvSpPr txBox="1"/>
              <p:nvPr/>
            </p:nvSpPr>
            <p:spPr>
              <a:xfrm>
                <a:off x="3669315" y="2575553"/>
                <a:ext cx="30245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AB6206-868E-4739-B688-040EE6C94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15" y="2575553"/>
                <a:ext cx="302455" cy="392993"/>
              </a:xfrm>
              <a:prstGeom prst="rect">
                <a:avLst/>
              </a:prstGeom>
              <a:blipFill>
                <a:blip r:embed="rId9"/>
                <a:stretch>
                  <a:fillRect r="-96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739293DC-EFC3-49B7-9016-6C89B9D62DD5}"/>
              </a:ext>
            </a:extLst>
          </p:cNvPr>
          <p:cNvSpPr/>
          <p:nvPr/>
        </p:nvSpPr>
        <p:spPr>
          <a:xfrm>
            <a:off x="5153458" y="2672684"/>
            <a:ext cx="513470" cy="514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71CF4D-3EAA-44ED-BF1D-DB879A0A41E0}"/>
              </a:ext>
            </a:extLst>
          </p:cNvPr>
          <p:cNvCxnSpPr/>
          <p:nvPr/>
        </p:nvCxnSpPr>
        <p:spPr>
          <a:xfrm>
            <a:off x="4703291" y="2958899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8735CE-9E4B-48EE-80FE-32039C06E1A4}"/>
                  </a:ext>
                </a:extLst>
              </p:cNvPr>
              <p:cNvSpPr txBox="1"/>
              <p:nvPr/>
            </p:nvSpPr>
            <p:spPr>
              <a:xfrm>
                <a:off x="4773629" y="2575553"/>
                <a:ext cx="239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8735CE-9E4B-48EE-80FE-32039C06E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629" y="2575553"/>
                <a:ext cx="239151" cy="369332"/>
              </a:xfrm>
              <a:prstGeom prst="rect">
                <a:avLst/>
              </a:prstGeom>
              <a:blipFill>
                <a:blip r:embed="rId10"/>
                <a:stretch>
                  <a:fillRect r="-28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617151-4343-44C0-B004-87F7A1057738}"/>
                  </a:ext>
                </a:extLst>
              </p:cNvPr>
              <p:cNvSpPr txBox="1"/>
              <p:nvPr/>
            </p:nvSpPr>
            <p:spPr>
              <a:xfrm>
                <a:off x="5167522" y="2768914"/>
                <a:ext cx="50643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617151-4343-44C0-B004-87F7A1057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22" y="2768914"/>
                <a:ext cx="506438" cy="392993"/>
              </a:xfrm>
              <a:prstGeom prst="rect">
                <a:avLst/>
              </a:prstGeom>
              <a:blipFill>
                <a:blip r:embed="rId11"/>
                <a:stretch>
                  <a:fillRect r="-48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D2E937-057C-4DD9-BD0C-113168BF0E0A}"/>
                  </a:ext>
                </a:extLst>
              </p:cNvPr>
              <p:cNvSpPr txBox="1"/>
              <p:nvPr/>
            </p:nvSpPr>
            <p:spPr>
              <a:xfrm>
                <a:off x="5964700" y="2724437"/>
                <a:ext cx="710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⋯</m:t>
                      </m:r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D2E937-057C-4DD9-BD0C-113168BF0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700" y="2724437"/>
                <a:ext cx="7104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34A4550-5767-4A7E-AAFA-B0DA99911E77}"/>
              </a:ext>
            </a:extLst>
          </p:cNvPr>
          <p:cNvSpPr/>
          <p:nvPr/>
        </p:nvSpPr>
        <p:spPr>
          <a:xfrm>
            <a:off x="8054550" y="2672684"/>
            <a:ext cx="460800" cy="4609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9EEF649-344A-4590-8DE8-CFA4086060D1}"/>
              </a:ext>
            </a:extLst>
          </p:cNvPr>
          <p:cNvCxnSpPr/>
          <p:nvPr/>
        </p:nvCxnSpPr>
        <p:spPr>
          <a:xfrm>
            <a:off x="7472273" y="2935449"/>
            <a:ext cx="450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E40B2B-0873-48BD-94E4-02BA8D4C19E1}"/>
                  </a:ext>
                </a:extLst>
              </p:cNvPr>
              <p:cNvSpPr txBox="1"/>
              <p:nvPr/>
            </p:nvSpPr>
            <p:spPr>
              <a:xfrm>
                <a:off x="7486340" y="2552103"/>
                <a:ext cx="30245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E40B2B-0873-48BD-94E4-02BA8D4C1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340" y="2552103"/>
                <a:ext cx="302455" cy="392993"/>
              </a:xfrm>
              <a:prstGeom prst="rect">
                <a:avLst/>
              </a:prstGeom>
              <a:blipFill>
                <a:blip r:embed="rId13"/>
                <a:stretch>
                  <a:fillRect r="-108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01CA16-8450-4243-AC50-F0DE6206E0CA}"/>
                  </a:ext>
                </a:extLst>
              </p:cNvPr>
              <p:cNvSpPr txBox="1"/>
              <p:nvPr/>
            </p:nvSpPr>
            <p:spPr>
              <a:xfrm>
                <a:off x="8102990" y="2679820"/>
                <a:ext cx="24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</m:oMath>
                  </m:oMathPara>
                </a14:m>
                <a:endParaRPr kumimoji="0" lang="en-SG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01CA16-8450-4243-AC50-F0DE6206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990" y="2679820"/>
                <a:ext cx="246184" cy="369332"/>
              </a:xfrm>
              <a:prstGeom prst="rect">
                <a:avLst/>
              </a:prstGeom>
              <a:blipFill>
                <a:blip r:embed="rId14"/>
                <a:stretch>
                  <a:fillRect r="-26829" b="-1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81983C-D9B3-43FF-9BF1-29D9D7279834}"/>
                  </a:ext>
                </a:extLst>
              </p:cNvPr>
              <p:cNvSpPr txBox="1"/>
              <p:nvPr/>
            </p:nvSpPr>
            <p:spPr>
              <a:xfrm>
                <a:off x="3580226" y="1624821"/>
                <a:ext cx="5050302" cy="67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sup>
                        </m:s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−1)</m:t>
                        </m:r>
                      </m:sup>
                    </m:sSup>
                  </m:oMath>
                </a14:m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𝒉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=1,2,⋯,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(0)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SG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81983C-D9B3-43FF-9BF1-29D9D7279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226" y="1624821"/>
                <a:ext cx="5050302" cy="676404"/>
              </a:xfrm>
              <a:prstGeom prst="rect">
                <a:avLst/>
              </a:prstGeom>
              <a:blipFill>
                <a:blip r:embed="rId15"/>
                <a:stretch>
                  <a:fillRect t="-2727" b="-1454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D0970D07-6AC6-41D7-BF4A-6B678404BF76}"/>
              </a:ext>
            </a:extLst>
          </p:cNvPr>
          <p:cNvSpPr/>
          <p:nvPr/>
        </p:nvSpPr>
        <p:spPr>
          <a:xfrm>
            <a:off x="6888472" y="2670336"/>
            <a:ext cx="513470" cy="514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62996F-47E3-48FA-9736-4D07565B3941}"/>
                  </a:ext>
                </a:extLst>
              </p:cNvPr>
              <p:cNvSpPr txBox="1"/>
              <p:nvPr/>
            </p:nvSpPr>
            <p:spPr>
              <a:xfrm>
                <a:off x="6860332" y="2752498"/>
                <a:ext cx="50643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62996F-47E3-48FA-9736-4D07565B3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332" y="2752498"/>
                <a:ext cx="506438" cy="392993"/>
              </a:xfrm>
              <a:prstGeom prst="rect">
                <a:avLst/>
              </a:prstGeom>
              <a:blipFill>
                <a:blip r:embed="rId16"/>
                <a:stretch>
                  <a:fillRect r="-5542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BF02CC-23C7-457D-8AA2-6282C59BF288}"/>
                  </a:ext>
                </a:extLst>
              </p:cNvPr>
              <p:cNvSpPr txBox="1"/>
              <p:nvPr/>
            </p:nvSpPr>
            <p:spPr>
              <a:xfrm>
                <a:off x="4773629" y="4402183"/>
                <a:ext cx="2504050" cy="128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+1)</m:t>
                          </m:r>
                        </m:sup>
                      </m:sSup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𝑤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⊙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𝒂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−1)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BF02CC-23C7-457D-8AA2-6282C59BF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629" y="4402183"/>
                <a:ext cx="2504050" cy="1282274"/>
              </a:xfrm>
              <a:prstGeom prst="rect">
                <a:avLst/>
              </a:prstGeom>
              <a:blipFill>
                <a:blip r:embed="rId1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E78-7A0A-48AC-B8F2-CA26EF8FCCB6}"/>
                  </a:ext>
                </a:extLst>
              </p:cNvPr>
              <p:cNvSpPr txBox="1"/>
              <p:nvPr/>
            </p:nvSpPr>
            <p:spPr>
              <a:xfrm>
                <a:off x="7559691" y="4554097"/>
                <a:ext cx="900835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E78-7A0A-48AC-B8F2-CA26EF8FC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691" y="4554097"/>
                <a:ext cx="900835" cy="6190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BBC7E1-A8A4-40B0-A43D-B06D121D246F}"/>
                  </a:ext>
                </a:extLst>
              </p:cNvPr>
              <p:cNvSpPr txBox="1"/>
              <p:nvPr/>
            </p:nvSpPr>
            <p:spPr>
              <a:xfrm>
                <a:off x="2053881" y="3351626"/>
                <a:ext cx="54864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𝜹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(1)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BBC7E1-A8A4-40B0-A43D-B06D121D2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81" y="3351626"/>
                <a:ext cx="548640" cy="396006"/>
              </a:xfrm>
              <a:prstGeom prst="rect">
                <a:avLst/>
              </a:prstGeom>
              <a:blipFill>
                <a:blip r:embed="rId1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367B3-00E1-4614-A07F-AAD3F13E9A10}"/>
                  </a:ext>
                </a:extLst>
              </p:cNvPr>
              <p:cNvSpPr txBox="1"/>
              <p:nvPr/>
            </p:nvSpPr>
            <p:spPr>
              <a:xfrm>
                <a:off x="4147621" y="3307074"/>
                <a:ext cx="54864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𝜹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(2)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367B3-00E1-4614-A07F-AAD3F13E9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621" y="3307074"/>
                <a:ext cx="548640" cy="396006"/>
              </a:xfrm>
              <a:prstGeom prst="rect">
                <a:avLst/>
              </a:prstGeom>
              <a:blipFill>
                <a:blip r:embed="rId20"/>
                <a:stretch>
                  <a:fillRect r="-1111" b="-92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12BCD3F-DFC2-44F1-AF8F-9C55D9B926A0}"/>
              </a:ext>
            </a:extLst>
          </p:cNvPr>
          <p:cNvCxnSpPr/>
          <p:nvPr/>
        </p:nvCxnSpPr>
        <p:spPr>
          <a:xfrm flipH="1">
            <a:off x="2820572" y="3505077"/>
            <a:ext cx="115119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100264-8902-4112-97E6-ACFC658669D6}"/>
                  </a:ext>
                </a:extLst>
              </p:cNvPr>
              <p:cNvSpPr txBox="1"/>
              <p:nvPr/>
            </p:nvSpPr>
            <p:spPr>
              <a:xfrm>
                <a:off x="8091247" y="3311760"/>
                <a:ext cx="54864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𝜹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100264-8902-4112-97E6-ACFC6586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247" y="3311760"/>
                <a:ext cx="548640" cy="396006"/>
              </a:xfrm>
              <a:prstGeom prst="rect">
                <a:avLst/>
              </a:prstGeom>
              <a:blipFill>
                <a:blip r:embed="rId21"/>
                <a:stretch>
                  <a:fillRect r="-6667" b="-92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5BC691-04E4-458F-BFDF-701F0CAF19E3}"/>
              </a:ext>
            </a:extLst>
          </p:cNvPr>
          <p:cNvCxnSpPr/>
          <p:nvPr/>
        </p:nvCxnSpPr>
        <p:spPr>
          <a:xfrm flipH="1">
            <a:off x="6911906" y="3502729"/>
            <a:ext cx="115119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A97D66-3E78-4FDA-8B0C-228D2979AFE6}"/>
                  </a:ext>
                </a:extLst>
              </p:cNvPr>
              <p:cNvSpPr txBox="1"/>
              <p:nvPr/>
            </p:nvSpPr>
            <p:spPr>
              <a:xfrm>
                <a:off x="927463" y="4376057"/>
                <a:ext cx="2652764" cy="68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A97D66-3E78-4FDA-8B0C-228D2979A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3" y="4376057"/>
                <a:ext cx="2652764" cy="6835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C19267-CC56-4CBA-81E1-F876A89CB850}"/>
                  </a:ext>
                </a:extLst>
              </p:cNvPr>
              <p:cNvSpPr txBox="1"/>
              <p:nvPr/>
            </p:nvSpPr>
            <p:spPr>
              <a:xfrm>
                <a:off x="998804" y="5937069"/>
                <a:ext cx="3631639" cy="492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𝑘𝑙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C19267-CC56-4CBA-81E1-F876A89CB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04" y="5937069"/>
                <a:ext cx="3631639" cy="492635"/>
              </a:xfrm>
              <a:prstGeom prst="rect">
                <a:avLst/>
              </a:prstGeom>
              <a:blipFill>
                <a:blip r:embed="rId2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66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99CE-DF47-4B19-AEDF-03CB4306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Hessian matrix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17B77-22C9-4BD9-BC9C-3DBCBC03E0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169184" cy="4351338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SG" dirty="0"/>
                  <a:t>  or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SG" dirty="0"/>
                  <a:t> is linear ordered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r>
                  <a:rPr lang="en-US" dirty="0"/>
                  <a:t>Outer product approximation (Levenberg-Marquardt)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SG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∇∇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17B77-22C9-4BD9-BC9C-3DBCBC03E0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169184" cy="4351338"/>
              </a:xfrm>
              <a:blipFill>
                <a:blip r:embed="rId2"/>
                <a:stretch>
                  <a:fillRect l="-1119" t="-26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FB155B-4870-4641-9D7C-5DFAC1B3A9FF}"/>
              </a:ext>
            </a:extLst>
          </p:cNvPr>
          <p:cNvCxnSpPr/>
          <p:nvPr/>
        </p:nvCxnSpPr>
        <p:spPr>
          <a:xfrm flipV="1">
            <a:off x="5375366" y="5022669"/>
            <a:ext cx="2723605" cy="12540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9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A7DEA3-0621-4976-AFD9-83C32350A8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Compute gradient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A7DEA3-0621-4976-AFD9-83C32350A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BB0EA-78CA-4648-97F9-C579A7E960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Work out the explicit forward evaluation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SG" dirty="0"/>
                  <a:t> and backward evaluation formula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SG" dirty="0"/>
                  <a:t>, and hand-code both.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H</a:t>
                </a:r>
                <a:r>
                  <a:rPr lang="en-SG" dirty="0"/>
                  <a:t>and code forward evaluation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SG" dirty="0"/>
                  <a:t>. Compute the gradient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SG" dirty="0"/>
                  <a:t> by finite difference.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</a:t>
                </a:r>
                <a:r>
                  <a:rPr lang="en-SG" dirty="0" err="1"/>
                  <a:t>ompute</a:t>
                </a:r>
                <a:r>
                  <a:rPr lang="en-SG" dirty="0"/>
                  <a:t> the derivative symbolically by computer algebra system, and then program the code.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A</a:t>
                </a:r>
                <a:r>
                  <a:rPr lang="en-SG" dirty="0" err="1">
                    <a:solidFill>
                      <a:schemeClr val="accent1"/>
                    </a:solidFill>
                  </a:rPr>
                  <a:t>utomatic</a:t>
                </a:r>
                <a:r>
                  <a:rPr lang="en-SG" dirty="0">
                    <a:solidFill>
                      <a:schemeClr val="accent1"/>
                    </a:solidFill>
                  </a:rPr>
                  <a:t> differentiation: code the forward </a:t>
                </a:r>
                <a:r>
                  <a:rPr lang="en-SG" dirty="0" err="1">
                    <a:solidFill>
                      <a:schemeClr val="accent1"/>
                    </a:solidFill>
                  </a:rPr>
                  <a:t>evalution</a:t>
                </a:r>
                <a:r>
                  <a:rPr lang="en-SG" dirty="0">
                    <a:solidFill>
                      <a:schemeClr val="accent1"/>
                    </a:solidFill>
                  </a:rPr>
                  <a:t>, let the computer generate the backward evaluation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SG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SG" dirty="0">
                    <a:solidFill>
                      <a:schemeClr val="accent1"/>
                    </a:solidFill>
                  </a:rPr>
                  <a:t> automatically.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BB0EA-78CA-4648-97F9-C579A7E960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3081" r="-850" b="-18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74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6AB6BF-1AE6-4D1B-9D7C-98D48A660A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155374"/>
                <a:ext cx="7886700" cy="4298313"/>
              </a:xfrm>
            </p:spPr>
            <p:txBody>
              <a:bodyPr>
                <a:normAutofit fontScale="4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5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5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5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1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5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51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5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1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1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51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5100" b="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SG" sz="5000" dirty="0"/>
                  <a:t>primal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G" sz="5000" dirty="0"/>
                  <a:t>        adjunct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SG" sz="5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5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5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5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G" sz="5000" dirty="0"/>
                  <a:t> 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7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47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7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7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7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7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7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7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7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4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47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4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7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47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7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47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7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47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47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47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47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sz="4700" b="0" dirty="0"/>
              </a:p>
              <a:p>
                <a:endParaRPr lang="en-US" sz="4700" b="0" dirty="0"/>
              </a:p>
              <a:p>
                <a:pPr marL="0" indent="0">
                  <a:buNone/>
                </a:pPr>
                <a:endParaRPr lang="en-SG" sz="47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6AB6BF-1AE6-4D1B-9D7C-98D48A660A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155374"/>
                <a:ext cx="7886700" cy="4298313"/>
              </a:xfrm>
              <a:blipFill>
                <a:blip r:embed="rId2"/>
                <a:stretch>
                  <a:fillRect l="-773" t="-99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F96A15-C045-41F7-896A-E6D7C53CFDC0}"/>
                  </a:ext>
                </a:extLst>
              </p:cNvPr>
              <p:cNvSpPr txBox="1"/>
              <p:nvPr/>
            </p:nvSpPr>
            <p:spPr>
              <a:xfrm>
                <a:off x="5277394" y="3459937"/>
                <a:ext cx="3801291" cy="3359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0400" indent="-230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SG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SG" sz="2200" dirty="0"/>
              </a:p>
              <a:p>
                <a:pPr marL="230400" indent="-230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SG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SG" sz="2200" dirty="0"/>
              </a:p>
              <a:p>
                <a:pPr marL="230400" indent="-230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SG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SG" sz="2200" dirty="0"/>
              </a:p>
              <a:p>
                <a:pPr marL="230400" indent="-230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SG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SG" sz="2200" dirty="0"/>
              </a:p>
              <a:p>
                <a:pPr marL="230400" indent="-230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SG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SG" sz="2200" dirty="0"/>
              </a:p>
              <a:p>
                <a:pPr marL="230400" indent="-230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SG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200" b="0" dirty="0"/>
              </a:p>
              <a:p>
                <a:pPr marL="230400" indent="-2304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SG" sz="2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SG" sz="2200" dirty="0"/>
              </a:p>
              <a:p>
                <a:pPr marL="230400" indent="-230400">
                  <a:lnSpc>
                    <a:spcPct val="70000"/>
                  </a:lnSpc>
                  <a:spcBef>
                    <a:spcPts val="1000"/>
                  </a:spcBef>
                </a:pPr>
                <a:endParaRPr lang="en-SG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F96A15-C045-41F7-896A-E6D7C53CF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4" y="3459937"/>
                <a:ext cx="3801291" cy="3359894"/>
              </a:xfrm>
              <a:prstGeom prst="rect">
                <a:avLst/>
              </a:prstGeom>
              <a:blipFill>
                <a:blip r:embed="rId3"/>
                <a:stretch>
                  <a:fillRect l="-1926" t="-16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0DB3DC-16DC-47F0-AE8C-F83D83E92ADB}"/>
                  </a:ext>
                </a:extLst>
              </p:cNvPr>
              <p:cNvSpPr txBox="1"/>
              <p:nvPr/>
            </p:nvSpPr>
            <p:spPr>
              <a:xfrm>
                <a:off x="2847706" y="3807824"/>
                <a:ext cx="1913708" cy="80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SG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0DB3DC-16DC-47F0-AE8C-F83D83E92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706" y="3807824"/>
                <a:ext cx="1913708" cy="802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AD2D856-1352-40D4-BE17-B4C1E9EE3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625" y="131528"/>
            <a:ext cx="4926330" cy="1948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B68849-43E4-4FAE-82A2-BBC303149E83}"/>
              </a:ext>
            </a:extLst>
          </p:cNvPr>
          <p:cNvSpPr txBox="1"/>
          <p:nvPr/>
        </p:nvSpPr>
        <p:spPr>
          <a:xfrm>
            <a:off x="628650" y="505588"/>
            <a:ext cx="2664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Reverse-mode automatic differentiation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1527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2F6873-47E5-44E9-9D6F-570B9F2143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Compute the gradient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2F6873-47E5-44E9-9D6F-570B9F214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E86AD-F4B3-4FEE-B84F-52706FF4FD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Two-layer network - analytic way</a:t>
                </a:r>
              </a:p>
              <a:p>
                <a:pPr marL="0" indent="0">
                  <a:buNone/>
                </a:pPr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 preactivation</a:t>
                </a:r>
              </a:p>
              <a:p>
                <a:pPr marL="0" indent="0">
                  <a:buNone/>
                </a:pPr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      activation function</a:t>
                </a:r>
              </a:p>
              <a:p>
                <a:pPr marL="0" indent="0">
                  <a:buNone/>
                </a:pPr>
                <a:r>
                  <a:rPr lang="en-US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  final output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  error or loss</a:t>
                </a:r>
              </a:p>
              <a:p>
                <a:endParaRPr lang="en-US" dirty="0"/>
              </a:p>
              <a:p>
                <a:r>
                  <a:rPr lang="en-US" dirty="0"/>
                  <a:t>The goal,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SG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E86AD-F4B3-4FEE-B84F-52706FF4F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30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47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B811-70E7-4DE0-9CF8-BB136FC3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partial derivatives by differential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132BD-2A33-4BC2-9B0D-4D0EF4E4AB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515351" cy="43513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</m:oMath>
                </a14:m>
                <a:endParaRPr lang="en-SG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SG" dirty="0"/>
                  <a:t>  :coefficient of the associated change is the partial derivative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SG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SG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SG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𝑘𝑗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sup>
                            </m:sSubSup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sup>
                            </m:sSub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e>
                    </m:nary>
                  </m:oMath>
                </a14:m>
                <a:endParaRPr lang="en-SG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132BD-2A33-4BC2-9B0D-4D0EF4E4A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515351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10CFA-97F9-4DB6-9B72-7F0D5FF6EF3E}"/>
                  </a:ext>
                </a:extLst>
              </p:cNvPr>
              <p:cNvSpPr txBox="1"/>
              <p:nvPr/>
            </p:nvSpPr>
            <p:spPr>
              <a:xfrm>
                <a:off x="4918166" y="5617026"/>
                <a:ext cx="1247503" cy="1099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SG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SG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</m:e>
                          </m:groupChr>
                        </m:e>
                        <m:lim>
                          <m:f>
                            <m:fPr>
                              <m:ctrlPr>
                                <a:rPr lang="en-SG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bSup>
                            </m:den>
                          </m:f>
                        </m:lim>
                      </m:limLow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10CFA-97F9-4DB6-9B72-7F0D5FF6E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166" y="5617026"/>
                <a:ext cx="1247503" cy="1099981"/>
              </a:xfrm>
              <a:prstGeom prst="rect">
                <a:avLst/>
              </a:prstGeom>
              <a:blipFill>
                <a:blip r:embed="rId3"/>
                <a:stretch>
                  <a:fillRect l="-490" r="-2941" b="-66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D67A73-1957-400C-BB13-F1AA3561C76E}"/>
                  </a:ext>
                </a:extLst>
              </p:cNvPr>
              <p:cNvSpPr txBox="1"/>
              <p:nvPr/>
            </p:nvSpPr>
            <p:spPr>
              <a:xfrm>
                <a:off x="7582989" y="3233059"/>
                <a:ext cx="1547949" cy="4002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SG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CD67A73-1957-400C-BB13-F1AA3561C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989" y="3233059"/>
                <a:ext cx="1547949" cy="4002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C24F9D-EA0C-4AE7-BF63-CFE175E073F2}"/>
                  </a:ext>
                </a:extLst>
              </p:cNvPr>
              <p:cNvSpPr txBox="1"/>
              <p:nvPr/>
            </p:nvSpPr>
            <p:spPr>
              <a:xfrm>
                <a:off x="7387045" y="1580606"/>
                <a:ext cx="1547949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SG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C24F9D-EA0C-4AE7-BF63-CFE175E07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045" y="1580606"/>
                <a:ext cx="1547949" cy="887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83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D1F3-9FAF-479F-AAFC-ECCAD2D9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formula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C04EA-3F8A-423A-B051-E3BEACF7C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8243" y="1825625"/>
                <a:ext cx="4335236" cy="29031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SG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C04EA-3F8A-423A-B051-E3BEACF7C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8243" y="1825625"/>
                <a:ext cx="4335236" cy="29031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C6182-9C8B-4DEF-89A7-E77CCE63A0F3}"/>
                  </a:ext>
                </a:extLst>
              </p:cNvPr>
              <p:cNvSpPr/>
              <p:nvPr/>
            </p:nvSpPr>
            <p:spPr>
              <a:xfrm>
                <a:off x="5486400" y="2364377"/>
                <a:ext cx="352697" cy="326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C6182-9C8B-4DEF-89A7-E77CCE63A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364377"/>
                <a:ext cx="352697" cy="326572"/>
              </a:xfrm>
              <a:prstGeom prst="rect">
                <a:avLst/>
              </a:prstGeom>
              <a:blipFill>
                <a:blip r:embed="rId3"/>
                <a:stretch>
                  <a:fillRect l="-18333" r="-8333" b="-90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6753144-5B78-4010-9E6C-8C2BD355CF83}"/>
                  </a:ext>
                </a:extLst>
              </p:cNvPr>
              <p:cNvSpPr/>
              <p:nvPr/>
            </p:nvSpPr>
            <p:spPr>
              <a:xfrm>
                <a:off x="5468982" y="3607525"/>
                <a:ext cx="352697" cy="326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6753144-5B78-4010-9E6C-8C2BD355C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82" y="3607525"/>
                <a:ext cx="352697" cy="326572"/>
              </a:xfrm>
              <a:prstGeom prst="rect">
                <a:avLst/>
              </a:prstGeom>
              <a:blipFill>
                <a:blip r:embed="rId4"/>
                <a:stretch>
                  <a:fillRect l="-15000" r="-5000" b="-90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AF5751-4882-4EC5-89FD-C774EE2CCFE9}"/>
                  </a:ext>
                </a:extLst>
              </p:cNvPr>
              <p:cNvSpPr/>
              <p:nvPr/>
            </p:nvSpPr>
            <p:spPr>
              <a:xfrm>
                <a:off x="5468984" y="4136567"/>
                <a:ext cx="352697" cy="3265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AF5751-4882-4EC5-89FD-C774EE2CC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84" y="4136567"/>
                <a:ext cx="352697" cy="326572"/>
              </a:xfrm>
              <a:prstGeom prst="rect">
                <a:avLst/>
              </a:prstGeom>
              <a:blipFill>
                <a:blip r:embed="rId5"/>
                <a:stretch>
                  <a:fillRect l="-13333" r="-3333" b="-727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E5DA8F7-1ED9-4D5B-ACC6-FF5D00F4136F}"/>
                  </a:ext>
                </a:extLst>
              </p:cNvPr>
              <p:cNvSpPr/>
              <p:nvPr/>
            </p:nvSpPr>
            <p:spPr>
              <a:xfrm>
                <a:off x="6779623" y="2364377"/>
                <a:ext cx="352697" cy="3265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E5DA8F7-1ED9-4D5B-ACC6-FF5D00F41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623" y="2364377"/>
                <a:ext cx="352697" cy="326572"/>
              </a:xfrm>
              <a:prstGeom prst="ellipse">
                <a:avLst/>
              </a:prstGeom>
              <a:blipFill>
                <a:blip r:embed="rId6"/>
                <a:stretch>
                  <a:fillRect l="-13333" r="-3333" b="-9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E39E5F-9B97-4A45-87DB-3C96DC70C121}"/>
                  </a:ext>
                </a:extLst>
              </p:cNvPr>
              <p:cNvSpPr/>
              <p:nvPr/>
            </p:nvSpPr>
            <p:spPr>
              <a:xfrm>
                <a:off x="5464630" y="4648196"/>
                <a:ext cx="352697" cy="32657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4E39E5F-9B97-4A45-87DB-3C96DC70C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30" y="4648196"/>
                <a:ext cx="352697" cy="326572"/>
              </a:xfrm>
              <a:prstGeom prst="rect">
                <a:avLst/>
              </a:prstGeom>
              <a:blipFill>
                <a:blip r:embed="rId7"/>
                <a:stretch>
                  <a:fillRect l="-13333" r="-5000" b="-714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1E6E67E-CA24-49BC-BB9E-A2975450E534}"/>
                  </a:ext>
                </a:extLst>
              </p:cNvPr>
              <p:cNvSpPr/>
              <p:nvPr/>
            </p:nvSpPr>
            <p:spPr>
              <a:xfrm>
                <a:off x="6762205" y="4254132"/>
                <a:ext cx="352697" cy="3265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1E6E67E-CA24-49BC-BB9E-A2975450E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205" y="4254132"/>
                <a:ext cx="352697" cy="326572"/>
              </a:xfrm>
              <a:prstGeom prst="ellipse">
                <a:avLst/>
              </a:prstGeom>
              <a:blipFill>
                <a:blip r:embed="rId8"/>
                <a:stretch>
                  <a:fillRect l="-5000" b="-9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C785C9-02E8-4145-9D75-A5F75C2D3D1A}"/>
              </a:ext>
            </a:extLst>
          </p:cNvPr>
          <p:cNvCxnSpPr/>
          <p:nvPr/>
        </p:nvCxnSpPr>
        <p:spPr>
          <a:xfrm>
            <a:off x="5930537" y="2534194"/>
            <a:ext cx="7576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41997C-16D1-4745-B7FE-C04AD1AEE2EB}"/>
              </a:ext>
            </a:extLst>
          </p:cNvPr>
          <p:cNvCxnSpPr/>
          <p:nvPr/>
        </p:nvCxnSpPr>
        <p:spPr>
          <a:xfrm flipV="1">
            <a:off x="5930537" y="2690949"/>
            <a:ext cx="757646" cy="1071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D69C6D-6FDE-4F89-91AD-A5294FD033DD}"/>
              </a:ext>
            </a:extLst>
          </p:cNvPr>
          <p:cNvCxnSpPr/>
          <p:nvPr/>
        </p:nvCxnSpPr>
        <p:spPr>
          <a:xfrm flipV="1">
            <a:off x="5904412" y="2841171"/>
            <a:ext cx="783771" cy="1412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7C083A-7D0E-488F-86F1-511613872DCA}"/>
              </a:ext>
            </a:extLst>
          </p:cNvPr>
          <p:cNvCxnSpPr/>
          <p:nvPr/>
        </p:nvCxnSpPr>
        <p:spPr>
          <a:xfrm flipV="1">
            <a:off x="5930537" y="2841171"/>
            <a:ext cx="840377" cy="1939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5EC20A-572B-4101-B453-4CB8ED0E138B}"/>
                  </a:ext>
                </a:extLst>
              </p:cNvPr>
              <p:cNvSpPr txBox="1"/>
              <p:nvPr/>
            </p:nvSpPr>
            <p:spPr>
              <a:xfrm>
                <a:off x="5995853" y="2070461"/>
                <a:ext cx="228600" cy="447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𝑀𝐷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5EC20A-572B-4101-B453-4CB8ED0E1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53" y="2070461"/>
                <a:ext cx="228600" cy="447238"/>
              </a:xfrm>
              <a:prstGeom prst="rect">
                <a:avLst/>
              </a:prstGeom>
              <a:blipFill>
                <a:blip r:embed="rId12"/>
                <a:stretch>
                  <a:fillRect r="-1540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A74143-E852-4F62-A34D-7F02E6C97D0D}"/>
                  </a:ext>
                </a:extLst>
              </p:cNvPr>
              <p:cNvSpPr txBox="1"/>
              <p:nvPr/>
            </p:nvSpPr>
            <p:spPr>
              <a:xfrm>
                <a:off x="6148253" y="3764274"/>
                <a:ext cx="228600" cy="447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A74143-E852-4F62-A34D-7F02E6C97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53" y="3764274"/>
                <a:ext cx="228600" cy="447238"/>
              </a:xfrm>
              <a:prstGeom prst="rect">
                <a:avLst/>
              </a:prstGeom>
              <a:blipFill>
                <a:blip r:embed="rId13"/>
                <a:stretch>
                  <a:fillRect r="-1432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E4118C-276C-4072-9B4F-9C5E611DE171}"/>
                  </a:ext>
                </a:extLst>
              </p:cNvPr>
              <p:cNvSpPr txBox="1"/>
              <p:nvPr/>
            </p:nvSpPr>
            <p:spPr>
              <a:xfrm>
                <a:off x="5821682" y="2882534"/>
                <a:ext cx="228600" cy="447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E4118C-276C-4072-9B4F-9C5E611DE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82" y="2882534"/>
                <a:ext cx="228600" cy="447238"/>
              </a:xfrm>
              <a:prstGeom prst="rect">
                <a:avLst/>
              </a:prstGeom>
              <a:blipFill>
                <a:blip r:embed="rId14"/>
                <a:stretch>
                  <a:fillRect r="-13684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BBCE29-85C4-41AB-AADF-D24D534FCEE4}"/>
              </a:ext>
            </a:extLst>
          </p:cNvPr>
          <p:cNvCxnSpPr/>
          <p:nvPr/>
        </p:nvCxnSpPr>
        <p:spPr>
          <a:xfrm>
            <a:off x="5904412" y="2638697"/>
            <a:ext cx="920931" cy="1572815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0004B5-66C8-4AF2-BED2-56A2635266F2}"/>
              </a:ext>
            </a:extLst>
          </p:cNvPr>
          <p:cNvCxnSpPr/>
          <p:nvPr/>
        </p:nvCxnSpPr>
        <p:spPr>
          <a:xfrm>
            <a:off x="5904412" y="3827417"/>
            <a:ext cx="857793" cy="476794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9ACC6B-7807-4738-B226-FF591207EA25}"/>
              </a:ext>
            </a:extLst>
          </p:cNvPr>
          <p:cNvCxnSpPr/>
          <p:nvPr/>
        </p:nvCxnSpPr>
        <p:spPr>
          <a:xfrm>
            <a:off x="5904412" y="4299853"/>
            <a:ext cx="783771" cy="117565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57FC146-191C-4429-BD95-C51558BC015B}"/>
              </a:ext>
            </a:extLst>
          </p:cNvPr>
          <p:cNvCxnSpPr/>
          <p:nvPr/>
        </p:nvCxnSpPr>
        <p:spPr>
          <a:xfrm flipV="1">
            <a:off x="5954486" y="4556127"/>
            <a:ext cx="733697" cy="304973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E2241AC-9732-4411-A205-756A34F73739}"/>
                  </a:ext>
                </a:extLst>
              </p:cNvPr>
              <p:cNvSpPr txBox="1"/>
              <p:nvPr/>
            </p:nvSpPr>
            <p:spPr>
              <a:xfrm>
                <a:off x="5556734" y="2971800"/>
                <a:ext cx="2051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E2241AC-9732-4411-A205-756A34F73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734" y="2971800"/>
                <a:ext cx="205184" cy="369332"/>
              </a:xfrm>
              <a:prstGeom prst="rect">
                <a:avLst/>
              </a:prstGeom>
              <a:blipFill>
                <a:blip r:embed="rId17"/>
                <a:stretch>
                  <a:fillRect l="-24242" r="-24242" b="-8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3D64EE8-C2C3-4E40-9F98-85435331C5A2}"/>
                  </a:ext>
                </a:extLst>
              </p:cNvPr>
              <p:cNvSpPr txBox="1"/>
              <p:nvPr/>
            </p:nvSpPr>
            <p:spPr>
              <a:xfrm>
                <a:off x="6869718" y="3293016"/>
                <a:ext cx="2051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3D64EE8-C2C3-4E40-9F98-85435331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718" y="3293016"/>
                <a:ext cx="205184" cy="369332"/>
              </a:xfrm>
              <a:prstGeom prst="rect">
                <a:avLst/>
              </a:prstGeom>
              <a:blipFill>
                <a:blip r:embed="rId18"/>
                <a:stretch>
                  <a:fillRect l="-23529" r="-20588" b="-819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A2934D-3538-4F47-8960-3DE12F265DDC}"/>
              </a:ext>
            </a:extLst>
          </p:cNvPr>
          <p:cNvSpPr txBox="1"/>
          <p:nvPr/>
        </p:nvSpPr>
        <p:spPr>
          <a:xfrm>
            <a:off x="1665514" y="4861100"/>
            <a:ext cx="142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in the output</a:t>
            </a:r>
            <a:endParaRPr lang="en-S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205A90-C9E3-4278-A5B5-51EF1191A662}"/>
              </a:ext>
            </a:extLst>
          </p:cNvPr>
          <p:cNvSpPr txBox="1"/>
          <p:nvPr/>
        </p:nvSpPr>
        <p:spPr>
          <a:xfrm>
            <a:off x="3352800" y="3565181"/>
            <a:ext cx="1110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 of input</a:t>
            </a:r>
            <a:endParaRPr lang="en-SG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7A9DB9-0910-4693-914A-B096457BC4FE}"/>
              </a:ext>
            </a:extLst>
          </p:cNvPr>
          <p:cNvCxnSpPr>
            <a:stCxn id="10" idx="1"/>
          </p:cNvCxnSpPr>
          <p:nvPr/>
        </p:nvCxnSpPr>
        <p:spPr>
          <a:xfrm flipH="1">
            <a:off x="2951511" y="3888347"/>
            <a:ext cx="401289" cy="36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CCB0BE-9A6E-492C-88C3-4DC88B4ED855}"/>
              </a:ext>
            </a:extLst>
          </p:cNvPr>
          <p:cNvCxnSpPr/>
          <p:nvPr/>
        </p:nvCxnSpPr>
        <p:spPr>
          <a:xfrm flipV="1">
            <a:off x="2238920" y="4463139"/>
            <a:ext cx="0" cy="3483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523DEA-ED4C-4BBC-B720-413A767EE2CB}"/>
                  </a:ext>
                </a:extLst>
              </p:cNvPr>
              <p:cNvSpPr txBox="1"/>
              <p:nvPr/>
            </p:nvSpPr>
            <p:spPr>
              <a:xfrm>
                <a:off x="2893422" y="5852161"/>
                <a:ext cx="1371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523DEA-ED4C-4BBC-B720-413A767E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422" y="5852161"/>
                <a:ext cx="1371601" cy="369332"/>
              </a:xfrm>
              <a:prstGeom prst="rect">
                <a:avLst/>
              </a:prstGeom>
              <a:blipFill>
                <a:blip r:embed="rId1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5D6579-0DA6-4126-BEF1-88984ED24D5A}"/>
                  </a:ext>
                </a:extLst>
              </p:cNvPr>
              <p:cNvSpPr txBox="1"/>
              <p:nvPr/>
            </p:nvSpPr>
            <p:spPr>
              <a:xfrm>
                <a:off x="6050281" y="182880"/>
                <a:ext cx="294349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Rules of differential: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𝑑𝑔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𝑓𝑑𝑔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𝑔𝑑𝑓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𝑑𝑔</m:t>
                      </m:r>
                    </m:oMath>
                  </m:oMathPara>
                </a14:m>
                <a:endParaRPr lang="en-US" b="0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5D6579-0DA6-4126-BEF1-88984ED24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81" y="182880"/>
                <a:ext cx="2943495" cy="1754326"/>
              </a:xfrm>
              <a:prstGeom prst="rect">
                <a:avLst/>
              </a:prstGeom>
              <a:blipFill>
                <a:blip r:embed="rId20"/>
                <a:stretch>
                  <a:fillRect l="-1867" t="-173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64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71DE-79AC-4FD0-83CF-E6C232D0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feedforward network</a:t>
            </a:r>
            <a:endParaRPr lang="en-S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36A6D-B734-4EFF-B079-90CFC807B55D}"/>
              </a:ext>
            </a:extLst>
          </p:cNvPr>
          <p:cNvSpPr/>
          <p:nvPr/>
        </p:nvSpPr>
        <p:spPr>
          <a:xfrm>
            <a:off x="1012371" y="2740686"/>
            <a:ext cx="450000" cy="4506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E5403-B31F-408E-A558-D3931489C4D5}"/>
                  </a:ext>
                </a:extLst>
              </p:cNvPr>
              <p:cNvSpPr txBox="1"/>
              <p:nvPr/>
            </p:nvSpPr>
            <p:spPr>
              <a:xfrm>
                <a:off x="998804" y="2764302"/>
                <a:ext cx="45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SG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0E5403-B31F-408E-A558-D3931489C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04" y="2764302"/>
                <a:ext cx="4500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F5DD035-3609-4F9F-A746-37EB2CF4D3F1}"/>
              </a:ext>
            </a:extLst>
          </p:cNvPr>
          <p:cNvSpPr/>
          <p:nvPr/>
        </p:nvSpPr>
        <p:spPr>
          <a:xfrm>
            <a:off x="2065107" y="2738339"/>
            <a:ext cx="450000" cy="4506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9CF3A-77B5-4327-A103-CD80680F418F}"/>
                  </a:ext>
                </a:extLst>
              </p:cNvPr>
              <p:cNvSpPr txBox="1"/>
              <p:nvPr/>
            </p:nvSpPr>
            <p:spPr>
              <a:xfrm>
                <a:off x="2051540" y="2761955"/>
                <a:ext cx="4500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SG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9CF3A-77B5-4327-A103-CD80680F4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540" y="2761955"/>
                <a:ext cx="450000" cy="392993"/>
              </a:xfrm>
              <a:prstGeom prst="rect">
                <a:avLst/>
              </a:prstGeom>
              <a:blipFill>
                <a:blip r:embed="rId3"/>
                <a:stretch>
                  <a:fillRect r="-2465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F5E286-71E1-45FD-9600-A3F121BEC462}"/>
              </a:ext>
            </a:extLst>
          </p:cNvPr>
          <p:cNvCxnSpPr/>
          <p:nvPr/>
        </p:nvCxnSpPr>
        <p:spPr>
          <a:xfrm>
            <a:off x="1526345" y="2975315"/>
            <a:ext cx="450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7F212E-7AE4-48F3-9136-2CF3C0A7831E}"/>
                  </a:ext>
                </a:extLst>
              </p:cNvPr>
              <p:cNvSpPr txBox="1"/>
              <p:nvPr/>
            </p:nvSpPr>
            <p:spPr>
              <a:xfrm>
                <a:off x="1540412" y="2591969"/>
                <a:ext cx="30245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7F212E-7AE4-48F3-9136-2CF3C0A78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12" y="2591969"/>
                <a:ext cx="302455" cy="392993"/>
              </a:xfrm>
              <a:prstGeom prst="rect">
                <a:avLst/>
              </a:prstGeom>
              <a:blipFill>
                <a:blip r:embed="rId4"/>
                <a:stretch>
                  <a:fillRect r="-10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6CE90B9A-C6DC-4023-81CB-9F9635EEEB96}"/>
              </a:ext>
            </a:extLst>
          </p:cNvPr>
          <p:cNvSpPr/>
          <p:nvPr/>
        </p:nvSpPr>
        <p:spPr>
          <a:xfrm>
            <a:off x="3024555" y="2689100"/>
            <a:ext cx="513470" cy="514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78D4E0-3D0E-4301-B971-92D4F9284A1B}"/>
              </a:ext>
            </a:extLst>
          </p:cNvPr>
          <p:cNvCxnSpPr/>
          <p:nvPr/>
        </p:nvCxnSpPr>
        <p:spPr>
          <a:xfrm>
            <a:off x="2574388" y="2975315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965281-92DF-4326-99E8-793D428C3E79}"/>
                  </a:ext>
                </a:extLst>
              </p:cNvPr>
              <p:cNvSpPr txBox="1"/>
              <p:nvPr/>
            </p:nvSpPr>
            <p:spPr>
              <a:xfrm>
                <a:off x="2644726" y="2591969"/>
                <a:ext cx="239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965281-92DF-4326-99E8-793D428C3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726" y="2591969"/>
                <a:ext cx="239151" cy="369332"/>
              </a:xfrm>
              <a:prstGeom prst="rect">
                <a:avLst/>
              </a:prstGeom>
              <a:blipFill>
                <a:blip r:embed="rId5"/>
                <a:stretch>
                  <a:fillRect r="-28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E7E0FA-160A-43DF-9665-CC8677EDD7FF}"/>
                  </a:ext>
                </a:extLst>
              </p:cNvPr>
              <p:cNvSpPr txBox="1"/>
              <p:nvPr/>
            </p:nvSpPr>
            <p:spPr>
              <a:xfrm>
                <a:off x="3038619" y="2785330"/>
                <a:ext cx="50643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E7E0FA-160A-43DF-9665-CC8677EDD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619" y="2785330"/>
                <a:ext cx="506438" cy="392993"/>
              </a:xfrm>
              <a:prstGeom prst="rect">
                <a:avLst/>
              </a:prstGeom>
              <a:blipFill>
                <a:blip r:embed="rId6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9F54D23-D66C-42C1-A6A6-99CAAE1A7339}"/>
              </a:ext>
            </a:extLst>
          </p:cNvPr>
          <p:cNvSpPr/>
          <p:nvPr/>
        </p:nvSpPr>
        <p:spPr>
          <a:xfrm>
            <a:off x="4194010" y="2721923"/>
            <a:ext cx="450000" cy="4506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A2B356-45C2-4642-A36B-A70436B6E5A9}"/>
                  </a:ext>
                </a:extLst>
              </p:cNvPr>
              <p:cNvSpPr txBox="1"/>
              <p:nvPr/>
            </p:nvSpPr>
            <p:spPr>
              <a:xfrm>
                <a:off x="4180443" y="2745539"/>
                <a:ext cx="45000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SG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A2B356-45C2-4642-A36B-A70436B6E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443" y="2745539"/>
                <a:ext cx="450000" cy="392993"/>
              </a:xfrm>
              <a:prstGeom prst="rect">
                <a:avLst/>
              </a:prstGeom>
              <a:blipFill>
                <a:blip r:embed="rId7"/>
                <a:stretch>
                  <a:fillRect r="-2297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1C35B2-71FD-4681-8F00-306214152730}"/>
              </a:ext>
            </a:extLst>
          </p:cNvPr>
          <p:cNvCxnSpPr/>
          <p:nvPr/>
        </p:nvCxnSpPr>
        <p:spPr>
          <a:xfrm>
            <a:off x="3655248" y="2958899"/>
            <a:ext cx="450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AB6206-868E-4739-B688-040EE6C946BC}"/>
                  </a:ext>
                </a:extLst>
              </p:cNvPr>
              <p:cNvSpPr txBox="1"/>
              <p:nvPr/>
            </p:nvSpPr>
            <p:spPr>
              <a:xfrm>
                <a:off x="3669315" y="2575553"/>
                <a:ext cx="30245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AB6206-868E-4739-B688-040EE6C94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15" y="2575553"/>
                <a:ext cx="302455" cy="392993"/>
              </a:xfrm>
              <a:prstGeom prst="rect">
                <a:avLst/>
              </a:prstGeom>
              <a:blipFill>
                <a:blip r:embed="rId8"/>
                <a:stretch>
                  <a:fillRect r="-96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739293DC-EFC3-49B7-9016-6C89B9D62DD5}"/>
              </a:ext>
            </a:extLst>
          </p:cNvPr>
          <p:cNvSpPr/>
          <p:nvPr/>
        </p:nvSpPr>
        <p:spPr>
          <a:xfrm>
            <a:off x="5153458" y="2672684"/>
            <a:ext cx="513470" cy="514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71CF4D-3EAA-44ED-BF1D-DB879A0A41E0}"/>
              </a:ext>
            </a:extLst>
          </p:cNvPr>
          <p:cNvCxnSpPr/>
          <p:nvPr/>
        </p:nvCxnSpPr>
        <p:spPr>
          <a:xfrm>
            <a:off x="4703291" y="2958899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8735CE-9E4B-48EE-80FE-32039C06E1A4}"/>
                  </a:ext>
                </a:extLst>
              </p:cNvPr>
              <p:cNvSpPr txBox="1"/>
              <p:nvPr/>
            </p:nvSpPr>
            <p:spPr>
              <a:xfrm>
                <a:off x="4773629" y="2575553"/>
                <a:ext cx="239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8735CE-9E4B-48EE-80FE-32039C06E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629" y="2575553"/>
                <a:ext cx="239151" cy="369332"/>
              </a:xfrm>
              <a:prstGeom prst="rect">
                <a:avLst/>
              </a:prstGeom>
              <a:blipFill>
                <a:blip r:embed="rId9"/>
                <a:stretch>
                  <a:fillRect r="-28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617151-4343-44C0-B004-87F7A1057738}"/>
                  </a:ext>
                </a:extLst>
              </p:cNvPr>
              <p:cNvSpPr txBox="1"/>
              <p:nvPr/>
            </p:nvSpPr>
            <p:spPr>
              <a:xfrm>
                <a:off x="5167522" y="2768914"/>
                <a:ext cx="50643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617151-4343-44C0-B004-87F7A1057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522" y="2768914"/>
                <a:ext cx="506438" cy="392993"/>
              </a:xfrm>
              <a:prstGeom prst="rect">
                <a:avLst/>
              </a:prstGeom>
              <a:blipFill>
                <a:blip r:embed="rId10"/>
                <a:stretch>
                  <a:fillRect r="-481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D2E937-057C-4DD9-BD0C-113168BF0E0A}"/>
                  </a:ext>
                </a:extLst>
              </p:cNvPr>
              <p:cNvSpPr txBox="1"/>
              <p:nvPr/>
            </p:nvSpPr>
            <p:spPr>
              <a:xfrm>
                <a:off x="5964700" y="2724437"/>
                <a:ext cx="7104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D2E937-057C-4DD9-BD0C-113168BF0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700" y="2724437"/>
                <a:ext cx="7104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34A4550-5767-4A7E-AAFA-B0DA99911E77}"/>
              </a:ext>
            </a:extLst>
          </p:cNvPr>
          <p:cNvSpPr/>
          <p:nvPr/>
        </p:nvSpPr>
        <p:spPr>
          <a:xfrm>
            <a:off x="8054550" y="2672684"/>
            <a:ext cx="460800" cy="4609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9EEF649-344A-4590-8DE8-CFA4086060D1}"/>
              </a:ext>
            </a:extLst>
          </p:cNvPr>
          <p:cNvCxnSpPr/>
          <p:nvPr/>
        </p:nvCxnSpPr>
        <p:spPr>
          <a:xfrm>
            <a:off x="7472273" y="2935449"/>
            <a:ext cx="4501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E40B2B-0873-48BD-94E4-02BA8D4C19E1}"/>
                  </a:ext>
                </a:extLst>
              </p:cNvPr>
              <p:cNvSpPr txBox="1"/>
              <p:nvPr/>
            </p:nvSpPr>
            <p:spPr>
              <a:xfrm>
                <a:off x="7486340" y="2552103"/>
                <a:ext cx="30245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E40B2B-0873-48BD-94E4-02BA8D4C1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340" y="2552103"/>
                <a:ext cx="302455" cy="392993"/>
              </a:xfrm>
              <a:prstGeom prst="rect">
                <a:avLst/>
              </a:prstGeom>
              <a:blipFill>
                <a:blip r:embed="rId12"/>
                <a:stretch>
                  <a:fillRect r="-108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01CA16-8450-4243-AC50-F0DE6206E0CA}"/>
                  </a:ext>
                </a:extLst>
              </p:cNvPr>
              <p:cNvSpPr txBox="1"/>
              <p:nvPr/>
            </p:nvSpPr>
            <p:spPr>
              <a:xfrm>
                <a:off x="8102990" y="2679820"/>
                <a:ext cx="24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SG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01CA16-8450-4243-AC50-F0DE6206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990" y="2679820"/>
                <a:ext cx="246184" cy="369332"/>
              </a:xfrm>
              <a:prstGeom prst="rect">
                <a:avLst/>
              </a:prstGeom>
              <a:blipFill>
                <a:blip r:embed="rId13"/>
                <a:stretch>
                  <a:fillRect r="-26829" b="-1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81983C-D9B3-43FF-9BF1-29D9D7279834}"/>
                  </a:ext>
                </a:extLst>
              </p:cNvPr>
              <p:cNvSpPr txBox="1"/>
              <p:nvPr/>
            </p:nvSpPr>
            <p:spPr>
              <a:xfrm>
                <a:off x="3580226" y="1624821"/>
                <a:ext cx="5050302" cy="67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SG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=1,2,⋯,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SG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G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81983C-D9B3-43FF-9BF1-29D9D7279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226" y="1624821"/>
                <a:ext cx="5050302" cy="676404"/>
              </a:xfrm>
              <a:prstGeom prst="rect">
                <a:avLst/>
              </a:prstGeom>
              <a:blipFill>
                <a:blip r:embed="rId14"/>
                <a:stretch>
                  <a:fillRect t="-2727" b="-1454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D0970D07-6AC6-41D7-BF4A-6B678404BF76}"/>
              </a:ext>
            </a:extLst>
          </p:cNvPr>
          <p:cNvSpPr/>
          <p:nvPr/>
        </p:nvSpPr>
        <p:spPr>
          <a:xfrm>
            <a:off x="6888472" y="2670336"/>
            <a:ext cx="513470" cy="514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62996F-47E3-48FA-9736-4D07565B3941}"/>
                  </a:ext>
                </a:extLst>
              </p:cNvPr>
              <p:cNvSpPr txBox="1"/>
              <p:nvPr/>
            </p:nvSpPr>
            <p:spPr>
              <a:xfrm>
                <a:off x="6860332" y="2752498"/>
                <a:ext cx="50643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62996F-47E3-48FA-9736-4D07565B3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332" y="2752498"/>
                <a:ext cx="506438" cy="392993"/>
              </a:xfrm>
              <a:prstGeom prst="rect">
                <a:avLst/>
              </a:prstGeom>
              <a:blipFill>
                <a:blip r:embed="rId15"/>
                <a:stretch>
                  <a:fillRect r="-5542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5B55B1B-EB06-4E55-A4D2-40793FBF6BA6}"/>
              </a:ext>
            </a:extLst>
          </p:cNvPr>
          <p:cNvSpPr txBox="1"/>
          <p:nvPr/>
        </p:nvSpPr>
        <p:spPr>
          <a:xfrm>
            <a:off x="601392" y="4065562"/>
            <a:ext cx="2553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Back propagation</a:t>
            </a:r>
            <a:endParaRPr lang="en-SG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BF02CC-23C7-457D-8AA2-6282C59BF288}"/>
                  </a:ext>
                </a:extLst>
              </p:cNvPr>
              <p:cNvSpPr txBox="1"/>
              <p:nvPr/>
            </p:nvSpPr>
            <p:spPr>
              <a:xfrm>
                <a:off x="3169910" y="4403056"/>
                <a:ext cx="2504050" cy="18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BF02CC-23C7-457D-8AA2-6282C59BF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10" y="4403056"/>
                <a:ext cx="2504050" cy="18312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E78-7A0A-48AC-B8F2-CA26EF8FCCB6}"/>
                  </a:ext>
                </a:extLst>
              </p:cNvPr>
              <p:cNvSpPr txBox="1"/>
              <p:nvPr/>
            </p:nvSpPr>
            <p:spPr>
              <a:xfrm>
                <a:off x="1012371" y="5380893"/>
                <a:ext cx="900835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AB1E78-7A0A-48AC-B8F2-CA26EF8FC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71" y="5380893"/>
                <a:ext cx="900835" cy="6190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BBC7E1-A8A4-40B0-A43D-B06D121D246F}"/>
                  </a:ext>
                </a:extLst>
              </p:cNvPr>
              <p:cNvSpPr txBox="1"/>
              <p:nvPr/>
            </p:nvSpPr>
            <p:spPr>
              <a:xfrm>
                <a:off x="2053881" y="3351626"/>
                <a:ext cx="54864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BBC7E1-A8A4-40B0-A43D-B06D121D2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81" y="3351626"/>
                <a:ext cx="548640" cy="396006"/>
              </a:xfrm>
              <a:prstGeom prst="rect">
                <a:avLst/>
              </a:prstGeom>
              <a:blipFill>
                <a:blip r:embed="rId1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367B3-00E1-4614-A07F-AAD3F13E9A10}"/>
                  </a:ext>
                </a:extLst>
              </p:cNvPr>
              <p:cNvSpPr txBox="1"/>
              <p:nvPr/>
            </p:nvSpPr>
            <p:spPr>
              <a:xfrm>
                <a:off x="4147621" y="3307074"/>
                <a:ext cx="54864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367B3-00E1-4614-A07F-AAD3F13E9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621" y="3307074"/>
                <a:ext cx="548640" cy="396006"/>
              </a:xfrm>
              <a:prstGeom prst="rect">
                <a:avLst/>
              </a:prstGeom>
              <a:blipFill>
                <a:blip r:embed="rId19"/>
                <a:stretch>
                  <a:fillRect r="-1111" b="-92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12BCD3F-DFC2-44F1-AF8F-9C55D9B926A0}"/>
              </a:ext>
            </a:extLst>
          </p:cNvPr>
          <p:cNvCxnSpPr/>
          <p:nvPr/>
        </p:nvCxnSpPr>
        <p:spPr>
          <a:xfrm flipH="1">
            <a:off x="2820572" y="3505077"/>
            <a:ext cx="115119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100264-8902-4112-97E6-ACFC658669D6}"/>
                  </a:ext>
                </a:extLst>
              </p:cNvPr>
              <p:cNvSpPr txBox="1"/>
              <p:nvPr/>
            </p:nvSpPr>
            <p:spPr>
              <a:xfrm>
                <a:off x="8091247" y="3311760"/>
                <a:ext cx="548640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8100264-8902-4112-97E6-ACFC6586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247" y="3311760"/>
                <a:ext cx="548640" cy="396006"/>
              </a:xfrm>
              <a:prstGeom prst="rect">
                <a:avLst/>
              </a:prstGeom>
              <a:blipFill>
                <a:blip r:embed="rId20"/>
                <a:stretch>
                  <a:fillRect r="-6667" b="-923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5BC691-04E4-458F-BFDF-701F0CAF19E3}"/>
              </a:ext>
            </a:extLst>
          </p:cNvPr>
          <p:cNvCxnSpPr/>
          <p:nvPr/>
        </p:nvCxnSpPr>
        <p:spPr>
          <a:xfrm flipH="1">
            <a:off x="6911906" y="3502729"/>
            <a:ext cx="115119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77EC07-A09B-4996-8A36-35852523BD52}"/>
                  </a:ext>
                </a:extLst>
              </p:cNvPr>
              <p:cNvSpPr txBox="1"/>
              <p:nvPr/>
            </p:nvSpPr>
            <p:spPr>
              <a:xfrm>
                <a:off x="7282543" y="5016137"/>
                <a:ext cx="12328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ReLU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77EC07-A09B-4996-8A36-35852523B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543" y="5016137"/>
                <a:ext cx="1232807" cy="646331"/>
              </a:xfrm>
              <a:prstGeom prst="rect">
                <a:avLst/>
              </a:prstGeom>
              <a:blipFill>
                <a:blip r:embed="rId21"/>
                <a:stretch>
                  <a:fillRect l="-4455" t="-5660" b="-84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44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C07775-B82B-4FE0-AD48-E03F11483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29" y="0"/>
            <a:ext cx="647494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3221D5-7547-4CD6-87B2-1B787ED15839}"/>
              </a:ext>
            </a:extLst>
          </p:cNvPr>
          <p:cNvSpPr txBox="1"/>
          <p:nvPr/>
        </p:nvSpPr>
        <p:spPr>
          <a:xfrm>
            <a:off x="7948748" y="163286"/>
            <a:ext cx="100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From page 237 in Bishop</a:t>
            </a: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299079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2F6873-47E5-44E9-9D6F-570B9F2143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Compute the gradient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2F6873-47E5-44E9-9D6F-570B9F214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E86AD-F4B3-4FEE-B84F-52706FF4FD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349" y="1825624"/>
                <a:ext cx="8967651" cy="448373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Multilayer network – numerical way, forward difference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=1,2,⋯,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do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,⋯,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r>
                  <a:rPr lang="en-US" dirty="0"/>
                  <a:t>Drawback – it is approximate, slow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E86AD-F4B3-4FEE-B84F-52706FF4FD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49" y="1825624"/>
                <a:ext cx="8967651" cy="4483735"/>
              </a:xfrm>
              <a:blipFill>
                <a:blip r:embed="rId3"/>
                <a:stretch>
                  <a:fillRect l="-1224" t="-231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45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3392-213E-477D-8AE8-4FDC3E67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difference vs central difference 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01B07-0D8D-4DB3-8FD5-3529C97C5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319876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Forward: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Central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01B07-0D8D-4DB3-8FD5-3529C97C5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3198767" cy="4351338"/>
              </a:xfrm>
              <a:blipFill>
                <a:blip r:embed="rId2"/>
                <a:stretch>
                  <a:fillRect t="-5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B26BC0-842A-4CCC-9AB3-88EFCA0F9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85" y="1690689"/>
            <a:ext cx="5338376" cy="50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3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5C3392-213E-477D-8AE8-4FDC3E67EE9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Use complex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  <a:endParaRPr lang="en-SG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5C3392-213E-477D-8AE8-4FDC3E67EE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01B07-0D8D-4DB3-8FD5-3529C97C5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4926" y="1825625"/>
                <a:ext cx="4361363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Forward: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Central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Complex: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Im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01B07-0D8D-4DB3-8FD5-3529C97C5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4926" y="1825625"/>
                <a:ext cx="4361363" cy="4351338"/>
              </a:xfrm>
              <a:blipFill>
                <a:blip r:embed="rId3"/>
                <a:stretch>
                  <a:fillRect t="-280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83CF455-9484-43E2-8939-41E49DE09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552" y="1783158"/>
            <a:ext cx="4792746" cy="3825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8A3BD-710D-4810-A226-008C638E7843}"/>
              </a:ext>
            </a:extLst>
          </p:cNvPr>
          <p:cNvSpPr txBox="1"/>
          <p:nvPr/>
        </p:nvSpPr>
        <p:spPr>
          <a:xfrm>
            <a:off x="4454434" y="5976257"/>
            <a:ext cx="416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Martins, </a:t>
            </a:r>
            <a:r>
              <a:rPr lang="en-US" sz="1400" dirty="0" err="1"/>
              <a:t>Sturdza</a:t>
            </a:r>
            <a:r>
              <a:rPr lang="en-US" sz="1400" dirty="0"/>
              <a:t>, Alonso, ACM Transactions on Mathematical Software, 2003</a:t>
            </a:r>
            <a:endParaRPr lang="en-SG" sz="1400" dirty="0"/>
          </a:p>
        </p:txBody>
      </p:sp>
    </p:spTree>
    <p:extLst>
      <p:ext uri="{BB962C8B-B14F-4D97-AF65-F5344CB8AC3E}">
        <p14:creationId xmlns:p14="http://schemas.microsoft.com/office/powerpoint/2010/main" val="373578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639</Words>
  <Application>Microsoft Office PowerPoint</Application>
  <PresentationFormat>On-screen Show (4:3)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Verdana</vt:lpstr>
      <vt:lpstr>Office Theme</vt:lpstr>
      <vt:lpstr>Week 5,   Backpropagation</vt:lpstr>
      <vt:lpstr>Compute the gradient ∇E</vt:lpstr>
      <vt:lpstr>Find partial derivatives by differential</vt:lpstr>
      <vt:lpstr>Gradient formula</vt:lpstr>
      <vt:lpstr>General feedforward network</vt:lpstr>
      <vt:lpstr>PowerPoint Presentation</vt:lpstr>
      <vt:lpstr>Compute the gradient ∇E</vt:lpstr>
      <vt:lpstr>Forward difference vs central difference </vt:lpstr>
      <vt:lpstr>Use complex iϵ </vt:lpstr>
      <vt:lpstr>The Jacobian matrix J_ki=(∂y_k)/(∂x_i ) </vt:lpstr>
      <vt:lpstr>The Hessian matrix</vt:lpstr>
      <vt:lpstr>Compute gradient ∇E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AIS5203 Foundations of Deep Learning</dc:title>
  <dc:creator>Wang Jian-Sheng</dc:creator>
  <cp:lastModifiedBy>Wang Jian-Sheng</cp:lastModifiedBy>
  <cp:revision>109</cp:revision>
  <dcterms:created xsi:type="dcterms:W3CDTF">2021-10-08T06:30:06Z</dcterms:created>
  <dcterms:modified xsi:type="dcterms:W3CDTF">2025-12-04T06:31:53Z</dcterms:modified>
</cp:coreProperties>
</file>