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6459CACC-A136-4686-B339-D2A8F058B055}"/>
  </pc:docChgLst>
  <pc:docChgLst>
    <pc:chgData name="Wang Jian-Sheng" userId="7d25d710-0931-49a3-acef-49192cec40f2" providerId="ADAL" clId="{83612899-6BC3-4035-8D95-A370C4A9954F}"/>
  </pc:docChgLst>
  <pc:docChgLst>
    <pc:chgData name="Wang Jian-Sheng" userId="7d25d710-0931-49a3-acef-49192cec40f2" providerId="ADAL" clId="{33E53231-E074-49E1-9E9D-A360C4747C19}"/>
  </pc:docChgLst>
  <pc:docChgLst>
    <pc:chgData name="Wang Jian-Sheng" userId="7d25d710-0931-49a3-acef-49192cec40f2" providerId="ADAL" clId="{F1D253F5-6C37-40C7-B983-E6414026D3D3}"/>
  </pc:docChgLst>
  <pc:docChgLst>
    <pc:chgData name="Wang Jian-Sheng" userId="7d25d710-0931-49a3-acef-49192cec40f2" providerId="ADAL" clId="{0C24A746-E406-4AED-B71B-F4E16C9CCB80}"/>
  </pc:docChgLst>
  <pc:docChgLst>
    <pc:chgData name="Wang Jian-Sheng" userId="7d25d710-0931-49a3-acef-49192cec40f2" providerId="ADAL" clId="{DF33B685-1079-4E0C-9C66-60CCEFB134DC}"/>
    <pc:docChg chg="custSel modSld">
      <pc:chgData name="Wang Jian-Sheng" userId="7d25d710-0931-49a3-acef-49192cec40f2" providerId="ADAL" clId="{DF33B685-1079-4E0C-9C66-60CCEFB134DC}" dt="2025-12-10T06:20:49.216" v="743" actId="20577"/>
      <pc:docMkLst>
        <pc:docMk/>
      </pc:docMkLst>
      <pc:sldChg chg="modSp">
        <pc:chgData name="Wang Jian-Sheng" userId="7d25d710-0931-49a3-acef-49192cec40f2" providerId="ADAL" clId="{DF33B685-1079-4E0C-9C66-60CCEFB134DC}" dt="2025-12-10T06:20:49.216" v="743" actId="20577"/>
        <pc:sldMkLst>
          <pc:docMk/>
          <pc:sldMk cId="2547401189" sldId="259"/>
        </pc:sldMkLst>
        <pc:spChg chg="mod">
          <ac:chgData name="Wang Jian-Sheng" userId="7d25d710-0931-49a3-acef-49192cec40f2" providerId="ADAL" clId="{DF33B685-1079-4E0C-9C66-60CCEFB134DC}" dt="2025-12-10T06:20:30.928" v="740" actId="20577"/>
          <ac:spMkLst>
            <pc:docMk/>
            <pc:sldMk cId="2547401189" sldId="259"/>
            <ac:spMk id="4" creationId="{CCA68990-A348-3EE8-4294-6CD28B122C49}"/>
          </ac:spMkLst>
        </pc:spChg>
        <pc:spChg chg="mod">
          <ac:chgData name="Wang Jian-Sheng" userId="7d25d710-0931-49a3-acef-49192cec40f2" providerId="ADAL" clId="{DF33B685-1079-4E0C-9C66-60CCEFB134DC}" dt="2025-12-10T06:20:49.216" v="743" actId="20577"/>
          <ac:spMkLst>
            <pc:docMk/>
            <pc:sldMk cId="2547401189" sldId="259"/>
            <ac:spMk id="5" creationId="{DF367911-3065-DA81-69A1-0638CC14A6F2}"/>
          </ac:spMkLst>
        </pc:spChg>
      </pc:sldChg>
      <pc:sldChg chg="addSp modSp">
        <pc:chgData name="Wang Jian-Sheng" userId="7d25d710-0931-49a3-acef-49192cec40f2" providerId="ADAL" clId="{DF33B685-1079-4E0C-9C66-60CCEFB134DC}" dt="2025-12-09T03:56:20.968" v="183" actId="1076"/>
        <pc:sldMkLst>
          <pc:docMk/>
          <pc:sldMk cId="1219142098" sldId="260"/>
        </pc:sldMkLst>
        <pc:spChg chg="mod">
          <ac:chgData name="Wang Jian-Sheng" userId="7d25d710-0931-49a3-acef-49192cec40f2" providerId="ADAL" clId="{DF33B685-1079-4E0C-9C66-60CCEFB134DC}" dt="2025-12-09T03:53:35.488" v="160" actId="20577"/>
          <ac:spMkLst>
            <pc:docMk/>
            <pc:sldMk cId="1219142098" sldId="260"/>
            <ac:spMk id="2" creationId="{0E369119-F023-0833-23F0-06AE4E5F0E8A}"/>
          </ac:spMkLst>
        </pc:spChg>
        <pc:spChg chg="mod">
          <ac:chgData name="Wang Jian-Sheng" userId="7d25d710-0931-49a3-acef-49192cec40f2" providerId="ADAL" clId="{DF33B685-1079-4E0C-9C66-60CCEFB134DC}" dt="2025-12-09T03:53:48.119" v="162" actId="27636"/>
          <ac:spMkLst>
            <pc:docMk/>
            <pc:sldMk cId="1219142098" sldId="260"/>
            <ac:spMk id="3" creationId="{6E23E693-9CE9-E4F1-4A87-8833E2F3B58A}"/>
          </ac:spMkLst>
        </pc:spChg>
        <pc:spChg chg="add mod">
          <ac:chgData name="Wang Jian-Sheng" userId="7d25d710-0931-49a3-acef-49192cec40f2" providerId="ADAL" clId="{DF33B685-1079-4E0C-9C66-60CCEFB134DC}" dt="2025-12-09T03:56:20.968" v="183" actId="1076"/>
          <ac:spMkLst>
            <pc:docMk/>
            <pc:sldMk cId="1219142098" sldId="260"/>
            <ac:spMk id="4" creationId="{4968D67B-0B63-4875-8874-31E42AB7C688}"/>
          </ac:spMkLst>
        </pc:spChg>
      </pc:sldChg>
      <pc:sldChg chg="modSp">
        <pc:chgData name="Wang Jian-Sheng" userId="7d25d710-0931-49a3-acef-49192cec40f2" providerId="ADAL" clId="{DF33B685-1079-4E0C-9C66-60CCEFB134DC}" dt="2025-12-09T03:19:49.822" v="94" actId="20577"/>
        <pc:sldMkLst>
          <pc:docMk/>
          <pc:sldMk cId="1278161595" sldId="261"/>
        </pc:sldMkLst>
        <pc:spChg chg="mod">
          <ac:chgData name="Wang Jian-Sheng" userId="7d25d710-0931-49a3-acef-49192cec40f2" providerId="ADAL" clId="{DF33B685-1079-4E0C-9C66-60CCEFB134DC}" dt="2025-12-09T03:19:49.822" v="94" actId="20577"/>
          <ac:spMkLst>
            <pc:docMk/>
            <pc:sldMk cId="1278161595" sldId="261"/>
            <ac:spMk id="3" creationId="{4418E551-542E-A1E1-56AA-504279AA9A12}"/>
          </ac:spMkLst>
        </pc:spChg>
      </pc:sldChg>
      <pc:sldChg chg="addSp modSp">
        <pc:chgData name="Wang Jian-Sheng" userId="7d25d710-0931-49a3-acef-49192cec40f2" providerId="ADAL" clId="{DF33B685-1079-4E0C-9C66-60CCEFB134DC}" dt="2025-12-09T03:26:51.969" v="141" actId="1076"/>
        <pc:sldMkLst>
          <pc:docMk/>
          <pc:sldMk cId="3457584456" sldId="267"/>
        </pc:sldMkLst>
        <pc:spChg chg="add mod">
          <ac:chgData name="Wang Jian-Sheng" userId="7d25d710-0931-49a3-acef-49192cec40f2" providerId="ADAL" clId="{DF33B685-1079-4E0C-9C66-60CCEFB134DC}" dt="2025-12-09T03:26:51.969" v="141" actId="1076"/>
          <ac:spMkLst>
            <pc:docMk/>
            <pc:sldMk cId="3457584456" sldId="267"/>
            <ac:spMk id="4" creationId="{85DEFA84-D683-4CCE-84C2-2BC2C48614A0}"/>
          </ac:spMkLst>
        </pc:spChg>
      </pc:sldChg>
      <pc:sldChg chg="addSp delSp modSp">
        <pc:chgData name="Wang Jian-Sheng" userId="7d25d710-0931-49a3-acef-49192cec40f2" providerId="ADAL" clId="{DF33B685-1079-4E0C-9C66-60CCEFB134DC}" dt="2025-12-10T06:17:41.635" v="654" actId="1036"/>
        <pc:sldMkLst>
          <pc:docMk/>
          <pc:sldMk cId="145267991" sldId="274"/>
        </pc:sldMkLst>
        <pc:spChg chg="mod">
          <ac:chgData name="Wang Jian-Sheng" userId="7d25d710-0931-49a3-acef-49192cec40f2" providerId="ADAL" clId="{DF33B685-1079-4E0C-9C66-60CCEFB134DC}" dt="2025-12-10T05:57:18.148" v="203" actId="20577"/>
          <ac:spMkLst>
            <pc:docMk/>
            <pc:sldMk cId="145267991" sldId="274"/>
            <ac:spMk id="2" creationId="{CA8042FC-E54A-4BB2-ABC4-48449F129948}"/>
          </ac:spMkLst>
        </pc:spChg>
        <pc:spChg chg="del">
          <ac:chgData name="Wang Jian-Sheng" userId="7d25d710-0931-49a3-acef-49192cec40f2" providerId="ADAL" clId="{DF33B685-1079-4E0C-9C66-60CCEFB134DC}" dt="2025-12-10T05:57:50.405" v="204" actId="478"/>
          <ac:spMkLst>
            <pc:docMk/>
            <pc:sldMk cId="145267991" sldId="274"/>
            <ac:spMk id="3" creationId="{CD0AC316-ADD6-4122-B4AF-552854CD5BCA}"/>
          </ac:spMkLst>
        </pc:spChg>
        <pc:spChg chg="add mod">
          <ac:chgData name="Wang Jian-Sheng" userId="7d25d710-0931-49a3-acef-49192cec40f2" providerId="ADAL" clId="{DF33B685-1079-4E0C-9C66-60CCEFB134DC}" dt="2025-12-10T06:03:29.900" v="255" actId="1076"/>
          <ac:spMkLst>
            <pc:docMk/>
            <pc:sldMk cId="145267991" sldId="274"/>
            <ac:spMk id="5" creationId="{FE3C1CF9-74EF-4A91-9A59-58B5EE266997}"/>
          </ac:spMkLst>
        </pc:spChg>
        <pc:spChg chg="add mod">
          <ac:chgData name="Wang Jian-Sheng" userId="7d25d710-0931-49a3-acef-49192cec40f2" providerId="ADAL" clId="{DF33B685-1079-4E0C-9C66-60CCEFB134DC}" dt="2025-12-10T06:16:37.261" v="569" actId="1076"/>
          <ac:spMkLst>
            <pc:docMk/>
            <pc:sldMk cId="145267991" sldId="274"/>
            <ac:spMk id="6" creationId="{444B07E9-3E62-46F8-8510-4647C177637E}"/>
          </ac:spMkLst>
        </pc:spChg>
        <pc:spChg chg="add mod">
          <ac:chgData name="Wang Jian-Sheng" userId="7d25d710-0931-49a3-acef-49192cec40f2" providerId="ADAL" clId="{DF33B685-1079-4E0C-9C66-60CCEFB134DC}" dt="2025-12-10T06:17:41.635" v="654" actId="1036"/>
          <ac:spMkLst>
            <pc:docMk/>
            <pc:sldMk cId="145267991" sldId="274"/>
            <ac:spMk id="11" creationId="{566E0CBB-854B-45F6-9471-FC2A961D2A0A}"/>
          </ac:spMkLst>
        </pc:spChg>
        <pc:spChg chg="add mod">
          <ac:chgData name="Wang Jian-Sheng" userId="7d25d710-0931-49a3-acef-49192cec40f2" providerId="ADAL" clId="{DF33B685-1079-4E0C-9C66-60CCEFB134DC}" dt="2025-12-10T06:09:42.122" v="414" actId="1038"/>
          <ac:spMkLst>
            <pc:docMk/>
            <pc:sldMk cId="145267991" sldId="274"/>
            <ac:spMk id="12" creationId="{17845A48-0100-4DBC-B942-F74E2096BE93}"/>
          </ac:spMkLst>
        </pc:spChg>
        <pc:spChg chg="add mod">
          <ac:chgData name="Wang Jian-Sheng" userId="7d25d710-0931-49a3-acef-49192cec40f2" providerId="ADAL" clId="{DF33B685-1079-4E0C-9C66-60CCEFB134DC}" dt="2025-12-10T06:12:24.931" v="541" actId="20577"/>
          <ac:spMkLst>
            <pc:docMk/>
            <pc:sldMk cId="145267991" sldId="274"/>
            <ac:spMk id="13" creationId="{0E098722-5A43-4F43-B829-378D05ECF70C}"/>
          </ac:spMkLst>
        </pc:spChg>
        <pc:picChg chg="add mod">
          <ac:chgData name="Wang Jian-Sheng" userId="7d25d710-0931-49a3-acef-49192cec40f2" providerId="ADAL" clId="{DF33B685-1079-4E0C-9C66-60CCEFB134DC}" dt="2025-12-10T06:17:19.820" v="590" actId="1038"/>
          <ac:picMkLst>
            <pc:docMk/>
            <pc:sldMk cId="145267991" sldId="274"/>
            <ac:picMk id="4" creationId="{2734179C-9F3E-48A2-BEB2-697A499E9FB1}"/>
          </ac:picMkLst>
        </pc:picChg>
        <pc:cxnChg chg="add mod">
          <ac:chgData name="Wang Jian-Sheng" userId="7d25d710-0931-49a3-acef-49192cec40f2" providerId="ADAL" clId="{DF33B685-1079-4E0C-9C66-60CCEFB134DC}" dt="2025-12-10T06:17:41.635" v="654" actId="1036"/>
          <ac:cxnSpMkLst>
            <pc:docMk/>
            <pc:sldMk cId="145267991" sldId="274"/>
            <ac:cxnSpMk id="8" creationId="{913F0D27-741A-464B-8033-6710F27F7B33}"/>
          </ac:cxnSpMkLst>
        </pc:cxnChg>
        <pc:cxnChg chg="add mod">
          <ac:chgData name="Wang Jian-Sheng" userId="7d25d710-0931-49a3-acef-49192cec40f2" providerId="ADAL" clId="{DF33B685-1079-4E0C-9C66-60CCEFB134DC}" dt="2025-12-10T06:08:54.085" v="384" actId="11529"/>
          <ac:cxnSpMkLst>
            <pc:docMk/>
            <pc:sldMk cId="145267991" sldId="274"/>
            <ac:cxnSpMk id="10" creationId="{BC1B180B-7323-4EA9-A0EE-E69DCCED647B}"/>
          </ac:cxnSpMkLst>
        </pc:cxnChg>
      </pc:sldChg>
    </pc:docChg>
  </pc:docChgLst>
  <pc:docChgLst>
    <pc:chgData name="Wang Jian-Sheng" userId="7d25d710-0931-49a3-acef-49192cec40f2" providerId="ADAL" clId="{04AE4290-DFF2-47FD-9D23-0A96AEB70789}"/>
    <pc:docChg chg="modSld">
      <pc:chgData name="Wang Jian-Sheng" userId="7d25d710-0931-49a3-acef-49192cec40f2" providerId="ADAL" clId="{04AE4290-DFF2-47FD-9D23-0A96AEB70789}" dt="2025-09-19T03:30:03.329" v="65" actId="14100"/>
      <pc:docMkLst>
        <pc:docMk/>
      </pc:docMkLst>
      <pc:sldChg chg="modSp">
        <pc:chgData name="Wang Jian-Sheng" userId="7d25d710-0931-49a3-acef-49192cec40f2" providerId="ADAL" clId="{04AE4290-DFF2-47FD-9D23-0A96AEB70789}" dt="2025-09-19T03:26:49.863" v="0" actId="20577"/>
        <pc:sldMkLst>
          <pc:docMk/>
          <pc:sldMk cId="1278161595" sldId="261"/>
        </pc:sldMkLst>
        <pc:spChg chg="mod">
          <ac:chgData name="Wang Jian-Sheng" userId="7d25d710-0931-49a3-acef-49192cec40f2" providerId="ADAL" clId="{04AE4290-DFF2-47FD-9D23-0A96AEB70789}" dt="2025-09-19T03:26:49.863" v="0" actId="20577"/>
          <ac:spMkLst>
            <pc:docMk/>
            <pc:sldMk cId="1278161595" sldId="261"/>
            <ac:spMk id="3" creationId="{4418E551-542E-A1E1-56AA-504279AA9A12}"/>
          </ac:spMkLst>
        </pc:spChg>
      </pc:sldChg>
      <pc:sldChg chg="addSp modSp">
        <pc:chgData name="Wang Jian-Sheng" userId="7d25d710-0931-49a3-acef-49192cec40f2" providerId="ADAL" clId="{04AE4290-DFF2-47FD-9D23-0A96AEB70789}" dt="2025-09-19T03:30:03.329" v="65" actId="14100"/>
        <pc:sldMkLst>
          <pc:docMk/>
          <pc:sldMk cId="4172025638" sldId="262"/>
        </pc:sldMkLst>
        <pc:spChg chg="add mod">
          <ac:chgData name="Wang Jian-Sheng" userId="7d25d710-0931-49a3-acef-49192cec40f2" providerId="ADAL" clId="{04AE4290-DFF2-47FD-9D23-0A96AEB70789}" dt="2025-09-19T03:30:03.329" v="65" actId="14100"/>
          <ac:spMkLst>
            <pc:docMk/>
            <pc:sldMk cId="4172025638" sldId="262"/>
            <ac:spMk id="4" creationId="{685D1680-4291-45ED-8E64-9725532EFE9A}"/>
          </ac:spMkLst>
        </pc:spChg>
      </pc:sldChg>
      <pc:sldChg chg="addSp modSp">
        <pc:chgData name="Wang Jian-Sheng" userId="7d25d710-0931-49a3-acef-49192cec40f2" providerId="ADAL" clId="{04AE4290-DFF2-47FD-9D23-0A96AEB70789}" dt="2025-09-19T03:28:51.764" v="57" actId="207"/>
        <pc:sldMkLst>
          <pc:docMk/>
          <pc:sldMk cId="2226880061" sldId="264"/>
        </pc:sldMkLst>
        <pc:spChg chg="add mod">
          <ac:chgData name="Wang Jian-Sheng" userId="7d25d710-0931-49a3-acef-49192cec40f2" providerId="ADAL" clId="{04AE4290-DFF2-47FD-9D23-0A96AEB70789}" dt="2025-09-19T03:28:51.764" v="57" actId="207"/>
          <ac:spMkLst>
            <pc:docMk/>
            <pc:sldMk cId="2226880061" sldId="264"/>
            <ac:spMk id="3" creationId="{FFF6F089-5809-4C0E-9232-1DC8BE4D48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5323C-DA4A-438F-B55F-27209206FB23}" type="datetimeFigureOut">
              <a:rPr lang="en-SG" smtClean="0"/>
              <a:t>10/12/2025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6A136-CBA9-41BE-B678-BB635CF2BB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556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F94C-8A6A-45FE-82A9-DD9AF81D1A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ZDiGooFs5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F1026-AD94-4412-BD4F-59BB80E5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114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Week 7,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Convolutional neural network (CNN)</a:t>
            </a:r>
          </a:p>
        </p:txBody>
      </p:sp>
    </p:spTree>
    <p:extLst>
      <p:ext uri="{BB962C8B-B14F-4D97-AF65-F5344CB8AC3E}">
        <p14:creationId xmlns:p14="http://schemas.microsoft.com/office/powerpoint/2010/main" val="215318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A971-3FEE-0667-11D5-D1B01D60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C0D6-932D-A409-721C-A3FF21876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228126"/>
          </a:xfrm>
        </p:spPr>
        <p:txBody>
          <a:bodyPr/>
          <a:lstStyle/>
          <a:p>
            <a:r>
              <a:rPr lang="en-US" dirty="0"/>
              <a:t>Purpose: make output invariant with respect to small translation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CA254-49F3-B507-6042-48E7C044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37" y="3804250"/>
            <a:ext cx="5210475" cy="2475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D6BD85-F575-B39D-21A3-89A9B7148059}"/>
              </a:ext>
            </a:extLst>
          </p:cNvPr>
          <p:cNvSpPr txBox="1"/>
          <p:nvPr/>
        </p:nvSpPr>
        <p:spPr>
          <a:xfrm>
            <a:off x="2967485" y="2838094"/>
            <a:ext cx="243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max pool</a:t>
            </a:r>
            <a:endParaRPr lang="en-SG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5FFC0-CA6C-4234-62F0-17B23C7D4949}"/>
              </a:ext>
            </a:extLst>
          </p:cNvPr>
          <p:cNvSpPr txBox="1"/>
          <p:nvPr/>
        </p:nvSpPr>
        <p:spPr>
          <a:xfrm>
            <a:off x="7289321" y="3942272"/>
            <a:ext cx="13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: 2</a:t>
            </a:r>
          </a:p>
          <a:p>
            <a:r>
              <a:rPr lang="en-US" dirty="0"/>
              <a:t>Stride: 2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EFA84-D683-4CCE-84C2-2BC2C48614A0}"/>
              </a:ext>
            </a:extLst>
          </p:cNvPr>
          <p:cNvSpPr txBox="1"/>
          <p:nvPr/>
        </p:nvSpPr>
        <p:spPr>
          <a:xfrm>
            <a:off x="6816900" y="5739362"/>
            <a:ext cx="208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Compare: renormalization group transform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5758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6504-89A0-AAE7-F301-559AF66D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Multiple-layer convolution to increase range of locality 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099C7-25F8-7F98-E919-A225D816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69" y="2201515"/>
            <a:ext cx="3825501" cy="4060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6E4DE-9EC8-2E67-D67B-323F8EFB6D00}"/>
              </a:ext>
            </a:extLst>
          </p:cNvPr>
          <p:cNvSpPr txBox="1"/>
          <p:nvPr/>
        </p:nvSpPr>
        <p:spPr>
          <a:xfrm>
            <a:off x="6021238" y="2225615"/>
            <a:ext cx="2173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receptive field grows with depth in a multilayer convolutional network.  Increase by 2 each time we do deeper by 1 layer.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1399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5017-A159-470B-EC60-A4E39174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CNN architecture, VGG-16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6C845-DD61-D2D0-471E-36D3A023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9" y="1975692"/>
            <a:ext cx="8420289" cy="4312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9627A-89EF-807C-CA9D-E213972CCFED}"/>
              </a:ext>
            </a:extLst>
          </p:cNvPr>
          <p:cNvSpPr txBox="1"/>
          <p:nvPr/>
        </p:nvSpPr>
        <p:spPr>
          <a:xfrm>
            <a:off x="2441275" y="2191109"/>
            <a:ext cx="144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H    W   C</a:t>
            </a:r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A1930-9C55-92ED-EE42-467B6F7BEE0B}"/>
              </a:ext>
            </a:extLst>
          </p:cNvPr>
          <p:cNvSpPr txBox="1"/>
          <p:nvPr/>
        </p:nvSpPr>
        <p:spPr>
          <a:xfrm>
            <a:off x="6487064" y="1570008"/>
            <a:ext cx="202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H: height</a:t>
            </a:r>
          </a:p>
          <a:p>
            <a:r>
              <a:rPr lang="en-US" dirty="0"/>
              <a:t>W: width</a:t>
            </a:r>
          </a:p>
          <a:p>
            <a:r>
              <a:rPr lang="en-US" dirty="0"/>
              <a:t>C: channel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3812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104C-C27E-47F8-9A1A-0A3F5093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r>
              <a:rPr lang="en-US" dirty="0"/>
              <a:t> and </a:t>
            </a:r>
            <a:r>
              <a:rPr lang="en-US" dirty="0" err="1"/>
              <a:t>chatGPT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011D2-38CD-4FC4-90C1-C8ACEC6B5429}"/>
              </a:ext>
            </a:extLst>
          </p:cNvPr>
          <p:cNvSpPr txBox="1"/>
          <p:nvPr/>
        </p:nvSpPr>
        <p:spPr>
          <a:xfrm>
            <a:off x="1965958" y="3729451"/>
            <a:ext cx="516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hlinkClick r:id="rId2"/>
              </a:rPr>
              <a:t>https://youtu.be/UZDiGooFs54</a:t>
            </a:r>
            <a:r>
              <a:rPr lang="en-SG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09FD6-12C7-415D-8ED3-F34B85ED910C}"/>
              </a:ext>
            </a:extLst>
          </p:cNvPr>
          <p:cNvSpPr/>
          <p:nvPr/>
        </p:nvSpPr>
        <p:spPr>
          <a:xfrm>
            <a:off x="2050870" y="1890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moment we stopped understanding AI [</a:t>
            </a:r>
            <a:r>
              <a:rPr lang="en-US" dirty="0" err="1"/>
              <a:t>AlexNet</a:t>
            </a:r>
            <a:r>
              <a:rPr lang="en-US" dirty="0"/>
              <a:t>]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273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4C1E-22B0-4744-9911-0CC195F7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deep network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FCF0B-C740-4D26-BC94-18E04734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shattered gradients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2) vanishing or exploding gradients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05E0C-2499-4EC3-99BE-7474FADE8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9" y="2473529"/>
            <a:ext cx="5832566" cy="2377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E20E84-89B5-4AD4-81A1-3891BEFF3468}"/>
              </a:ext>
            </a:extLst>
          </p:cNvPr>
          <p:cNvSpPr txBox="1"/>
          <p:nvPr/>
        </p:nvSpPr>
        <p:spPr>
          <a:xfrm>
            <a:off x="7602583" y="2473529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Bishop, “Deep Learning”, p. 274.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7939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82C9-A44C-4614-AA0C-19DBB1A0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39B1B-13D8-4E80-84D1-46CBA9F4E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388"/>
            <a:ext cx="9144000" cy="1695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BE232-A7FF-42DE-946A-7E0C87C2EB89}"/>
                  </a:ext>
                </a:extLst>
              </p:cNvPr>
              <p:cNvSpPr txBox="1"/>
              <p:nvPr/>
            </p:nvSpPr>
            <p:spPr>
              <a:xfrm>
                <a:off x="803366" y="3716383"/>
                <a:ext cx="77919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BE232-A7FF-42DE-946A-7E0C87C2E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6" y="3716383"/>
                <a:ext cx="7791994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44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42FC-E54A-4BB2-ABC4-48449F12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normalization/Layer normalization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4179C-9F3E-48A2-BEB2-697A499E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44" y="1847444"/>
            <a:ext cx="5721529" cy="29841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3C1CF9-74EF-4A91-9A59-58B5EE266997}"/>
                  </a:ext>
                </a:extLst>
              </p:cNvPr>
              <p:cNvSpPr txBox="1"/>
              <p:nvPr/>
            </p:nvSpPr>
            <p:spPr>
              <a:xfrm>
                <a:off x="1805939" y="3940590"/>
                <a:ext cx="2553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SG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3C1CF9-74EF-4A91-9A59-58B5EE266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39" y="3940590"/>
                <a:ext cx="2553789" cy="369332"/>
              </a:xfrm>
              <a:prstGeom prst="rect">
                <a:avLst/>
              </a:prstGeom>
              <a:blipFill>
                <a:blip r:embed="rId3"/>
                <a:stretch>
                  <a:fillRect t="-3279" b="-163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B07E9-3E62-46F8-8510-4647C177637E}"/>
                  </a:ext>
                </a:extLst>
              </p:cNvPr>
              <p:cNvSpPr txBox="1"/>
              <p:nvPr/>
            </p:nvSpPr>
            <p:spPr>
              <a:xfrm>
                <a:off x="437608" y="4887461"/>
                <a:ext cx="4846320" cy="197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(a) Batch normalization: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SG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SG" dirty="0"/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SG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SG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B07E9-3E62-46F8-8510-4647C1776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8" y="4887461"/>
                <a:ext cx="4846320" cy="1970539"/>
              </a:xfrm>
              <a:prstGeom prst="rect">
                <a:avLst/>
              </a:prstGeom>
              <a:blipFill>
                <a:blip r:embed="rId4"/>
                <a:stretch>
                  <a:fillRect l="-1132" t="-19505" r="-50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3F0D27-741A-464B-8033-6710F27F7B33}"/>
              </a:ext>
            </a:extLst>
          </p:cNvPr>
          <p:cNvCxnSpPr/>
          <p:nvPr/>
        </p:nvCxnSpPr>
        <p:spPr>
          <a:xfrm>
            <a:off x="1392826" y="2475410"/>
            <a:ext cx="0" cy="907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1B180B-7323-4EA9-A0EE-E69DCCED647B}"/>
              </a:ext>
            </a:extLst>
          </p:cNvPr>
          <p:cNvCxnSpPr/>
          <p:nvPr/>
        </p:nvCxnSpPr>
        <p:spPr>
          <a:xfrm>
            <a:off x="2410097" y="3664131"/>
            <a:ext cx="822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6E0CBB-854B-45F6-9471-FC2A961D2A0A}"/>
                  </a:ext>
                </a:extLst>
              </p:cNvPr>
              <p:cNvSpPr txBox="1"/>
              <p:nvPr/>
            </p:nvSpPr>
            <p:spPr>
              <a:xfrm>
                <a:off x="1534885" y="2717073"/>
                <a:ext cx="2285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6E0CBB-854B-45F6-9471-FC2A961D2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885" y="2717073"/>
                <a:ext cx="228597" cy="369332"/>
              </a:xfrm>
              <a:prstGeom prst="rect">
                <a:avLst/>
              </a:prstGeom>
              <a:blipFill>
                <a:blip r:embed="rId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845A48-0100-4DBC-B942-F74E2096BE93}"/>
                  </a:ext>
                </a:extLst>
              </p:cNvPr>
              <p:cNvSpPr txBox="1"/>
              <p:nvPr/>
            </p:nvSpPr>
            <p:spPr>
              <a:xfrm>
                <a:off x="2645230" y="3357156"/>
                <a:ext cx="215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845A48-0100-4DBC-B942-F74E2096B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30" y="3357156"/>
                <a:ext cx="215538" cy="369332"/>
              </a:xfrm>
              <a:prstGeom prst="rect">
                <a:avLst/>
              </a:prstGeom>
              <a:blipFill>
                <a:blip r:embed="rId6"/>
                <a:stretch>
                  <a:fillRect r="-3428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098722-5A43-4F43-B829-378D05ECF70C}"/>
                  </a:ext>
                </a:extLst>
              </p:cNvPr>
              <p:cNvSpPr txBox="1"/>
              <p:nvPr/>
            </p:nvSpPr>
            <p:spPr>
              <a:xfrm>
                <a:off x="6480808" y="4831615"/>
                <a:ext cx="2225584" cy="1821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(b) For layer normalization, we sum over hidden units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dirty="0"/>
                  <a:t> for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dirty="0"/>
                  <a:t> and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SG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SG" dirty="0"/>
                  <a:t>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098722-5A43-4F43-B829-378D05ECF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808" y="4831615"/>
                <a:ext cx="2225584" cy="1821140"/>
              </a:xfrm>
              <a:prstGeom prst="rect">
                <a:avLst/>
              </a:prstGeom>
              <a:blipFill>
                <a:blip r:embed="rId7"/>
                <a:stretch>
                  <a:fillRect l="-2192" t="-2013" r="-3014" b="-10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6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2EDF-B002-75EC-5711-5C660C6F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deep network can do?</a:t>
            </a:r>
            <a:endParaRPr lang="en-S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68990-A348-3EE8-4294-6CD28B122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Computer Vision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Detection</a:t>
            </a:r>
          </a:p>
          <a:p>
            <a:pPr lvl="1"/>
            <a:r>
              <a:rPr lang="en-US" dirty="0"/>
              <a:t>Segmentation</a:t>
            </a:r>
          </a:p>
          <a:p>
            <a:pPr lvl="1"/>
            <a:r>
              <a:rPr lang="en-US" dirty="0"/>
              <a:t>Caption generation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67911-3065-DA81-69A1-0638CC14A6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  <a:p>
            <a:endParaRPr lang="en-US" dirty="0"/>
          </a:p>
          <a:p>
            <a:r>
              <a:rPr lang="en-US" dirty="0"/>
              <a:t>Protein folding</a:t>
            </a:r>
          </a:p>
          <a:p>
            <a:endParaRPr lang="en-US" dirty="0"/>
          </a:p>
          <a:p>
            <a:r>
              <a:rPr lang="en-US" dirty="0"/>
              <a:t>ML-based force field, </a:t>
            </a:r>
            <a:r>
              <a:rPr lang="en-US" dirty="0" err="1"/>
              <a:t>etc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4740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9119-F023-0833-23F0-06AE4E5F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biases for image processing in CNN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E693-9CE9-E4F1-4A87-8833E2F3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7033"/>
            <a:ext cx="7886700" cy="37799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Translation equivariance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Locality (sparseness)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Parameter sharing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68D67B-0B63-4875-8874-31E42AB7C688}"/>
                  </a:ext>
                </a:extLst>
              </p:cNvPr>
              <p:cNvSpPr txBox="1"/>
              <p:nvPr/>
            </p:nvSpPr>
            <p:spPr>
              <a:xfrm>
                <a:off x="5989320" y="2397033"/>
                <a:ext cx="216835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68D67B-0B63-4875-8874-31E42AB7C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20" y="2397033"/>
                <a:ext cx="2168351" cy="404983"/>
              </a:xfrm>
              <a:prstGeom prst="rect">
                <a:avLst/>
              </a:prstGeom>
              <a:blipFill>
                <a:blip r:embed="rId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14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47DE-6A3C-9ADA-0F59-236E1D24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in 1D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18E551-542E-A1E1-56AA-504279AA9A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two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SG" dirty="0"/>
                  <a:t>.   The convolution is defined as</a:t>
                </a:r>
              </a:p>
              <a:p>
                <a:endParaRPr lang="en-S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SG" dirty="0"/>
              </a:p>
              <a:p>
                <a:r>
                  <a:rPr lang="en-SG" dirty="0"/>
                  <a:t>Convolution theorem: convolution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G" dirty="0"/>
                  <a:t> is multiplication in the Fourier space: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SG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SG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SG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18E551-542E-A1E1-56AA-504279AA9A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501" r="-464" b="-28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16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45CD-C9B4-8F32-A53F-A761A32A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in 2D images</a:t>
            </a:r>
            <a:endParaRPr lang="en-SG" dirty="0"/>
          </a:p>
        </p:txBody>
      </p:sp>
      <p:pic>
        <p:nvPicPr>
          <p:cNvPr id="6" name="Picture 5" descr="A screenshot of a grid&#10;&#10;AI-generated content may be incorrect.">
            <a:extLst>
              <a:ext uri="{FF2B5EF4-FFF2-40B4-BE49-F238E27FC236}">
                <a16:creationId xmlns:a16="http://schemas.microsoft.com/office/drawing/2014/main" id="{F0275379-6CE0-47D8-7B93-2928965B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61" y="3023559"/>
            <a:ext cx="5010150" cy="36576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7677EB-DC2E-58DD-A49E-9310FF957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56400"/>
              </p:ext>
            </p:extLst>
          </p:nvPr>
        </p:nvGraphicFramePr>
        <p:xfrm>
          <a:off x="6147750" y="1957720"/>
          <a:ext cx="1279593" cy="132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25">
                  <a:extLst>
                    <a:ext uri="{9D8B030D-6E8A-4147-A177-3AD203B41FA5}">
                      <a16:colId xmlns:a16="http://schemas.microsoft.com/office/drawing/2014/main" val="606702927"/>
                    </a:ext>
                  </a:extLst>
                </a:gridCol>
                <a:gridCol w="439948">
                  <a:extLst>
                    <a:ext uri="{9D8B030D-6E8A-4147-A177-3AD203B41FA5}">
                      <a16:colId xmlns:a16="http://schemas.microsoft.com/office/drawing/2014/main" val="2611180688"/>
                    </a:ext>
                  </a:extLst>
                </a:gridCol>
                <a:gridCol w="431320">
                  <a:extLst>
                    <a:ext uri="{9D8B030D-6E8A-4147-A177-3AD203B41FA5}">
                      <a16:colId xmlns:a16="http://schemas.microsoft.com/office/drawing/2014/main" val="1523534418"/>
                    </a:ext>
                  </a:extLst>
                </a:gridCol>
              </a:tblGrid>
              <a:tr h="44185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70330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SG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SG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SG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479280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SG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SG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SG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285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EC0A9D-748D-336D-8C0D-BB798456FEFE}"/>
                  </a:ext>
                </a:extLst>
              </p:cNvPr>
              <p:cNvSpPr txBox="1"/>
              <p:nvPr/>
            </p:nvSpPr>
            <p:spPr>
              <a:xfrm>
                <a:off x="4572000" y="2078966"/>
                <a:ext cx="1279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EC0A9D-748D-336D-8C0D-BB798456F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78966"/>
                <a:ext cx="1279593" cy="369332"/>
              </a:xfrm>
              <a:prstGeom prst="rect">
                <a:avLst/>
              </a:prstGeom>
              <a:blipFill>
                <a:blip r:embed="rId3"/>
                <a:stretch>
                  <a:fillRect l="-3810"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EF1412-30B5-05D3-78B1-03B1BDD23D74}"/>
                  </a:ext>
                </a:extLst>
              </p:cNvPr>
              <p:cNvSpPr txBox="1"/>
              <p:nvPr/>
            </p:nvSpPr>
            <p:spPr>
              <a:xfrm>
                <a:off x="3648974" y="5969482"/>
                <a:ext cx="284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EF1412-30B5-05D3-78B1-03B1BDD23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974" y="5969482"/>
                <a:ext cx="284672" cy="461665"/>
              </a:xfrm>
              <a:prstGeom prst="rect">
                <a:avLst/>
              </a:prstGeom>
              <a:blipFill>
                <a:blip r:embed="rId4"/>
                <a:stretch>
                  <a:fillRect l="-6522" r="-108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2A2EE7-F5E3-08E1-3B06-26122FD57A30}"/>
                  </a:ext>
                </a:extLst>
              </p:cNvPr>
              <p:cNvSpPr txBox="1"/>
              <p:nvPr/>
            </p:nvSpPr>
            <p:spPr>
              <a:xfrm>
                <a:off x="5776818" y="6147760"/>
                <a:ext cx="425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2A2EE7-F5E3-08E1-3B06-26122FD57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818" y="6147760"/>
                <a:ext cx="42557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A7A783-01D4-C1C1-11EE-27F6DB060214}"/>
                  </a:ext>
                </a:extLst>
              </p:cNvPr>
              <p:cNvSpPr txBox="1"/>
              <p:nvPr/>
            </p:nvSpPr>
            <p:spPr>
              <a:xfrm>
                <a:off x="1250830" y="1957720"/>
                <a:ext cx="2398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𝐾𝐼</m:t>
                      </m:r>
                    </m:oMath>
                  </m:oMathPara>
                </a14:m>
                <a:endParaRPr lang="en-SG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A7A783-01D4-C1C1-11EE-27F6DB060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30" y="1957720"/>
                <a:ext cx="239814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1B1C5A1-6695-A107-70A2-CAF266D6D59D}"/>
              </a:ext>
            </a:extLst>
          </p:cNvPr>
          <p:cNvSpPr txBox="1"/>
          <p:nvPr/>
        </p:nvSpPr>
        <p:spPr>
          <a:xfrm>
            <a:off x="7254815" y="4253856"/>
            <a:ext cx="175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kernel size 3, stride 1, channel 1</a:t>
            </a:r>
            <a:endParaRPr lang="en-S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6F089-5809-4C0E-9232-1DC8BE4D48AB}"/>
              </a:ext>
            </a:extLst>
          </p:cNvPr>
          <p:cNvSpPr txBox="1"/>
          <p:nvPr/>
        </p:nvSpPr>
        <p:spPr>
          <a:xfrm>
            <a:off x="6977677" y="5480830"/>
            <a:ext cx="2135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point of CNN is to learn the kernel by training.</a:t>
            </a:r>
            <a:endParaRPr lang="en-S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8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1646-23E3-5689-1756-CA23BAD3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in neural network (cross correlation)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C167C8-17A7-8A12-22EE-338A59806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groupCh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input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image</m:t>
                                  </m:r>
                                </m:lim>
                              </m:limLow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groupCh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kernel</m:t>
                                  </m:r>
                                </m:lim>
                              </m:limLow>
                            </m:e>
                          </m:nary>
                        </m:e>
                      </m:nary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C167C8-17A7-8A12-22EE-338A59806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A492BEF-8B4A-1824-64C8-3A9184F2E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0" y="2907430"/>
            <a:ext cx="2911146" cy="3404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9E59D-81C1-2A24-079E-DC09068EAFE1}"/>
                  </a:ext>
                </a:extLst>
              </p:cNvPr>
              <p:cNvSpPr txBox="1"/>
              <p:nvPr/>
            </p:nvSpPr>
            <p:spPr>
              <a:xfrm>
                <a:off x="628650" y="6176963"/>
                <a:ext cx="2511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SG" dirty="0"/>
                  <a:t> spans only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SG" dirty="0"/>
                  <a:t> receptive field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9E59D-81C1-2A24-079E-DC09068E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176963"/>
                <a:ext cx="2511366" cy="646331"/>
              </a:xfrm>
              <a:prstGeom prst="rect">
                <a:avLst/>
              </a:prstGeom>
              <a:blipFill>
                <a:blip r:embed="rId4"/>
                <a:stretch>
                  <a:fillRect l="-1942" t="-4717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BBA7F14-8CC7-2376-9FD8-6DD4E000D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076" y="3746380"/>
            <a:ext cx="4930720" cy="2102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D1680-4291-45ED-8E64-9725532EFE9A}"/>
              </a:ext>
            </a:extLst>
          </p:cNvPr>
          <p:cNvSpPr txBox="1"/>
          <p:nvPr/>
        </p:nvSpPr>
        <p:spPr>
          <a:xfrm>
            <a:off x="1443446" y="267135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7202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20E2-A63D-83EF-92C7-6DA73D51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Convolution as discrete derivatives – edge detection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BAC5A-CED8-2156-6A40-CF44ABA77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9398"/>
            <a:ext cx="9144000" cy="2313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D0222-0609-DEED-CF7B-CE735254D174}"/>
              </a:ext>
            </a:extLst>
          </p:cNvPr>
          <p:cNvSpPr txBox="1"/>
          <p:nvPr/>
        </p:nvSpPr>
        <p:spPr>
          <a:xfrm>
            <a:off x="465826" y="2889849"/>
            <a:ext cx="194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image</a:t>
            </a:r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FFE41-1CC8-4E2D-5436-AB2C25B19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089" y="2101456"/>
            <a:ext cx="1175485" cy="1195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4DF90A-839D-75E9-DA0B-FBFE22018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679" y="2101455"/>
            <a:ext cx="1247384" cy="1195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095A1-9E71-B3CA-8851-BBD32EC4FAAF}"/>
                  </a:ext>
                </a:extLst>
              </p:cNvPr>
              <p:cNvSpPr txBox="1"/>
              <p:nvPr/>
            </p:nvSpPr>
            <p:spPr>
              <a:xfrm>
                <a:off x="5555411" y="1690689"/>
                <a:ext cx="1846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SG" dirty="0"/>
                  <a:t> kernels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095A1-9E71-B3CA-8851-BBD32EC4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411" y="1690689"/>
                <a:ext cx="184605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73F1B40-2138-3FD3-7C6C-753EE2E1C377}"/>
              </a:ext>
            </a:extLst>
          </p:cNvPr>
          <p:cNvSpPr txBox="1"/>
          <p:nvPr/>
        </p:nvSpPr>
        <p:spPr>
          <a:xfrm>
            <a:off x="1733909" y="605574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point of CNN: Kernels are “learned”.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2268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37AE-71D4-2C15-2C9E-BC8D3BCF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 and Stride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1EB23-62C2-A8B8-9F8B-BED3AF98C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8" y="2025500"/>
            <a:ext cx="2226245" cy="2280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066841-6436-A01F-E409-9D28F21A8264}"/>
                  </a:ext>
                </a:extLst>
              </p:cNvPr>
              <p:cNvSpPr txBox="1"/>
              <p:nvPr/>
            </p:nvSpPr>
            <p:spPr>
              <a:xfrm>
                <a:off x="3976777" y="2096219"/>
                <a:ext cx="402916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Add sufficient pixels with value 0 so that input and output image has the same size (same padding)</a:t>
                </a:r>
              </a:p>
              <a:p>
                <a:endParaRPr lang="en-US" dirty="0"/>
              </a:p>
              <a:p>
                <a:r>
                  <a:rPr lang="en-US" dirty="0"/>
                  <a:t>If the image dimension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SG" dirty="0"/>
                  <a:t> and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SG" dirty="0"/>
                  <a:t>, padding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SG" dirty="0"/>
                  <a:t> on all sides, the out put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SG" dirty="0"/>
                  <a:t>.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r>
                  <a:rPr lang="en-SG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SG" dirty="0"/>
                  <a:t> odd).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066841-6436-A01F-E409-9D28F21A8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77" y="2096219"/>
                <a:ext cx="4029165" cy="2862322"/>
              </a:xfrm>
              <a:prstGeom prst="rect">
                <a:avLst/>
              </a:prstGeom>
              <a:blipFill>
                <a:blip r:embed="rId3"/>
                <a:stretch>
                  <a:fillRect l="-1210" t="-1279" r="-2874" b="-25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0B631-54FE-B3F9-97B8-42DA9BD778A1}"/>
                  </a:ext>
                </a:extLst>
              </p:cNvPr>
              <p:cNvSpPr txBox="1"/>
              <p:nvPr/>
            </p:nvSpPr>
            <p:spPr>
              <a:xfrm>
                <a:off x="966158" y="5236234"/>
                <a:ext cx="38991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Stride: move in steps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SG" sz="2800" dirty="0"/>
                  <a:t> for next output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0B631-54FE-B3F9-97B8-42DA9BD77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58" y="5236234"/>
                <a:ext cx="3899140" cy="1384995"/>
              </a:xfrm>
              <a:prstGeom prst="rect">
                <a:avLst/>
              </a:prstGeom>
              <a:blipFill>
                <a:blip r:embed="rId4"/>
                <a:stretch>
                  <a:fillRect l="-3125" t="-4846" b="-114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6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7D2E-5C35-B92A-1E55-B69DE04D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28EA8-52D7-C445-2FDB-200662E3C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193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28EA8-52D7-C445-2FDB-200662E3C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1936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872118A-827F-9677-96FB-CC8BE7280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92" y="3154181"/>
            <a:ext cx="4015498" cy="3528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0BE78E-6E9A-0EA2-5BE4-7E3956B874A9}"/>
                  </a:ext>
                </a:extLst>
              </p:cNvPr>
              <p:cNvSpPr txBox="1"/>
              <p:nvPr/>
            </p:nvSpPr>
            <p:spPr>
              <a:xfrm>
                <a:off x="6254151" y="3269411"/>
                <a:ext cx="247578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SG" dirty="0"/>
                  <a:t>: output,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dirty="0"/>
                  <a:t>: input channel index.</a:t>
                </a:r>
              </a:p>
              <a:p>
                <a:endParaRPr lang="en-SG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SG" dirty="0"/>
                  <a:t> height and width of output image indices.</a:t>
                </a:r>
              </a:p>
              <a:p>
                <a:endParaRPr lang="en-SG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SG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SG" dirty="0"/>
                  <a:t> input image indices.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0BE78E-6E9A-0EA2-5BE4-7E3956B87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51" y="3269411"/>
                <a:ext cx="2475781" cy="2585323"/>
              </a:xfrm>
              <a:prstGeom prst="rect">
                <a:avLst/>
              </a:prstGeom>
              <a:blipFill>
                <a:blip r:embed="rId4"/>
                <a:stretch>
                  <a:fillRect l="-2217" t="-1179" b="-28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E71F0C-9D9E-97CD-11E4-1E1A47346937}"/>
                  </a:ext>
                </a:extLst>
              </p:cNvPr>
              <p:cNvSpPr txBox="1"/>
              <p:nvPr/>
            </p:nvSpPr>
            <p:spPr>
              <a:xfrm>
                <a:off x="6055743" y="353684"/>
                <a:ext cx="29761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may also add a bias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SG" dirty="0"/>
                  <a:t>, as well as pass to a nonlinear activation function.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E71F0C-9D9E-97CD-11E4-1E1A47346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743" y="353684"/>
                <a:ext cx="2976114" cy="1200329"/>
              </a:xfrm>
              <a:prstGeom prst="rect">
                <a:avLst/>
              </a:prstGeom>
              <a:blipFill>
                <a:blip r:embed="rId5"/>
                <a:stretch>
                  <a:fillRect l="-1636" t="-2538" r="-2045" b="-71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76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</TotalTime>
  <Words>526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Verdana</vt:lpstr>
      <vt:lpstr>Office Theme</vt:lpstr>
      <vt:lpstr>Week 7,   Convolutional neural network (CNN)</vt:lpstr>
      <vt:lpstr>What deep network can do?</vt:lpstr>
      <vt:lpstr>Inductive biases for image processing in CNN</vt:lpstr>
      <vt:lpstr>Convolution in 1D</vt:lpstr>
      <vt:lpstr>Convolution in 2D images</vt:lpstr>
      <vt:lpstr>Convolution in neural network (cross correlation)</vt:lpstr>
      <vt:lpstr>Convolution as discrete derivatives – edge detection</vt:lpstr>
      <vt:lpstr>Padding and Stride</vt:lpstr>
      <vt:lpstr>Channels </vt:lpstr>
      <vt:lpstr>Pooling </vt:lpstr>
      <vt:lpstr>Multiple-layer convolution to increase range of locality </vt:lpstr>
      <vt:lpstr>Typical CNN architecture, VGG-16</vt:lpstr>
      <vt:lpstr>AlexNet and chatGPT</vt:lpstr>
      <vt:lpstr>Problem with deep network</vt:lpstr>
      <vt:lpstr>Residual connections</vt:lpstr>
      <vt:lpstr>Batch normalization/Layer normalization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AIS5203 Foundations of Deep Learning</dc:title>
  <dc:creator>Wang Jian-Sheng</dc:creator>
  <cp:lastModifiedBy>Wang Jian-Sheng</cp:lastModifiedBy>
  <cp:revision>112</cp:revision>
  <dcterms:created xsi:type="dcterms:W3CDTF">2021-10-08T06:30:06Z</dcterms:created>
  <dcterms:modified xsi:type="dcterms:W3CDTF">2025-12-10T06:21:10Z</dcterms:modified>
</cp:coreProperties>
</file>