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304" r:id="rId3"/>
    <p:sldId id="305" r:id="rId4"/>
    <p:sldId id="306" r:id="rId5"/>
    <p:sldId id="307" r:id="rId6"/>
    <p:sldId id="308" r:id="rId7"/>
    <p:sldId id="311" r:id="rId8"/>
    <p:sldId id="310" r:id="rId9"/>
    <p:sldId id="314" r:id="rId10"/>
    <p:sldId id="315" r:id="rId11"/>
    <p:sldId id="309" r:id="rId12"/>
    <p:sldId id="312" r:id="rId13"/>
    <p:sldId id="31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 Jian-Sheng" userId="7d25d710-0931-49a3-acef-49192cec40f2" providerId="ADAL" clId="{37693551-588D-4783-B511-13D1AB85E800}"/>
    <pc:docChg chg="custSel addSld modSld">
      <pc:chgData name="Wang Jian-Sheng" userId="7d25d710-0931-49a3-acef-49192cec40f2" providerId="ADAL" clId="{37693551-588D-4783-B511-13D1AB85E800}" dt="2025-12-16T06:11:26.787" v="158" actId="1076"/>
      <pc:docMkLst>
        <pc:docMk/>
      </pc:docMkLst>
      <pc:sldChg chg="addSp delSp modSp add">
        <pc:chgData name="Wang Jian-Sheng" userId="7d25d710-0931-49a3-acef-49192cec40f2" providerId="ADAL" clId="{37693551-588D-4783-B511-13D1AB85E800}" dt="2025-12-16T06:11:26.787" v="158" actId="1076"/>
        <pc:sldMkLst>
          <pc:docMk/>
          <pc:sldMk cId="1676436862" sldId="315"/>
        </pc:sldMkLst>
        <pc:spChg chg="mod">
          <ac:chgData name="Wang Jian-Sheng" userId="7d25d710-0931-49a3-acef-49192cec40f2" providerId="ADAL" clId="{37693551-588D-4783-B511-13D1AB85E800}" dt="2025-12-16T05:52:38.517" v="31" actId="20577"/>
          <ac:spMkLst>
            <pc:docMk/>
            <pc:sldMk cId="1676436862" sldId="315"/>
            <ac:spMk id="2" creationId="{277BC2E9-E668-4733-AEA9-2D6F3823E939}"/>
          </ac:spMkLst>
        </pc:spChg>
        <pc:spChg chg="del">
          <ac:chgData name="Wang Jian-Sheng" userId="7d25d710-0931-49a3-acef-49192cec40f2" providerId="ADAL" clId="{37693551-588D-4783-B511-13D1AB85E800}" dt="2025-12-16T05:52:43.654" v="32" actId="478"/>
          <ac:spMkLst>
            <pc:docMk/>
            <pc:sldMk cId="1676436862" sldId="315"/>
            <ac:spMk id="3" creationId="{1E38BD0A-B898-4538-9F81-3EEDBB7332BF}"/>
          </ac:spMkLst>
        </pc:spChg>
        <pc:spChg chg="add mod">
          <ac:chgData name="Wang Jian-Sheng" userId="7d25d710-0931-49a3-acef-49192cec40f2" providerId="ADAL" clId="{37693551-588D-4783-B511-13D1AB85E800}" dt="2025-12-16T05:57:53.683" v="107" actId="20577"/>
          <ac:spMkLst>
            <pc:docMk/>
            <pc:sldMk cId="1676436862" sldId="315"/>
            <ac:spMk id="5" creationId="{FF6C227D-5395-4659-90FA-F298FCAF9668}"/>
          </ac:spMkLst>
        </pc:spChg>
        <pc:spChg chg="add mod">
          <ac:chgData name="Wang Jian-Sheng" userId="7d25d710-0931-49a3-acef-49192cec40f2" providerId="ADAL" clId="{37693551-588D-4783-B511-13D1AB85E800}" dt="2025-12-16T06:11:26.787" v="158" actId="1076"/>
          <ac:spMkLst>
            <pc:docMk/>
            <pc:sldMk cId="1676436862" sldId="315"/>
            <ac:spMk id="6" creationId="{7F00A7DB-639F-4C9C-A5C3-21A32A4DE819}"/>
          </ac:spMkLst>
        </pc:spChg>
        <pc:picChg chg="add mod">
          <ac:chgData name="Wang Jian-Sheng" userId="7d25d710-0931-49a3-acef-49192cec40f2" providerId="ADAL" clId="{37693551-588D-4783-B511-13D1AB85E800}" dt="2025-12-16T05:56:01.114" v="35" actId="1076"/>
          <ac:picMkLst>
            <pc:docMk/>
            <pc:sldMk cId="1676436862" sldId="315"/>
            <ac:picMk id="4" creationId="{7172BB41-EDC2-4845-9E0E-FEE579FFCA27}"/>
          </ac:picMkLst>
        </pc:picChg>
      </pc:sldChg>
    </pc:docChg>
  </pc:docChgLst>
  <pc:docChgLst>
    <pc:chgData name="Wang Jian-Sheng" userId="7d25d710-0931-49a3-acef-49192cec40f2" providerId="ADAL" clId="{ED9133B5-258E-481A-9CF8-D2D60EA6BD2C}"/>
  </pc:docChgLst>
  <pc:docChgLst>
    <pc:chgData name="Wang Jian-Sheng" userId="7d25d710-0931-49a3-acef-49192cec40f2" providerId="ADAL" clId="{2D97280F-2870-40B7-96AE-B2E28D0225FE}"/>
  </pc:docChgLst>
  <pc:docChgLst>
    <pc:chgData name="Wang Jian-Sheng" userId="7d25d710-0931-49a3-acef-49192cec40f2" providerId="ADAL" clId="{981EBA6D-C2C3-4E51-80FF-F75F82D6B787}"/>
  </pc:docChgLst>
  <pc:docChgLst>
    <pc:chgData name="Wang Jian-Sheng" userId="7d25d710-0931-49a3-acef-49192cec40f2" providerId="ADAL" clId="{EDB7426E-5932-4564-A93A-389E99A4CF14}"/>
  </pc:docChgLst>
  <pc:docChgLst>
    <pc:chgData name="Wang Jian-Sheng" userId="7d25d710-0931-49a3-acef-49192cec40f2" providerId="ADAL" clId="{2A1A8BC9-A7CD-4616-9EBF-870F14EEDAD0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5323C-DA4A-438F-B55F-27209206FB23}" type="datetimeFigureOut">
              <a:rPr lang="en-SG" smtClean="0"/>
              <a:t>16/12/2025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6A136-CBA9-41BE-B678-BB635CF2BB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556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7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2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9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8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3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3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9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6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9F94C-8A6A-45FE-82A9-DD9AF81D1AD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8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0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2F1026-AD94-4412-BD4F-59BB80E51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811463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Week 8,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Recurrent Neural Network</a:t>
            </a:r>
          </a:p>
        </p:txBody>
      </p:sp>
    </p:spTree>
    <p:extLst>
      <p:ext uri="{BB962C8B-B14F-4D97-AF65-F5344CB8AC3E}">
        <p14:creationId xmlns:p14="http://schemas.microsoft.com/office/powerpoint/2010/main" val="2153188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BC2E9-E668-4733-AEA9-2D6F3823E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translation using RNN</a:t>
            </a:r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72BB41-EDC2-4845-9E0E-FEE579FFC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2541447"/>
            <a:ext cx="8307746" cy="29776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6C227D-5395-4659-90FA-F298FCAF9668}"/>
                  </a:ext>
                </a:extLst>
              </p:cNvPr>
              <p:cNvSpPr txBox="1"/>
              <p:nvPr/>
            </p:nvSpPr>
            <p:spPr>
              <a:xfrm>
                <a:off x="973181" y="5989320"/>
                <a:ext cx="40168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neural network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is shared between different time steps.</a:t>
                </a:r>
                <a:endParaRPr lang="en-SG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6C227D-5395-4659-90FA-F298FCAF9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181" y="5989320"/>
                <a:ext cx="4016829" cy="646331"/>
              </a:xfrm>
              <a:prstGeom prst="rect">
                <a:avLst/>
              </a:prstGeom>
              <a:blipFill>
                <a:blip r:embed="rId3"/>
                <a:stretch>
                  <a:fillRect l="-1366" t="-5660" b="-1320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F00A7DB-639F-4C9C-A5C3-21A32A4DE819}"/>
              </a:ext>
            </a:extLst>
          </p:cNvPr>
          <p:cNvSpPr txBox="1"/>
          <p:nvPr/>
        </p:nvSpPr>
        <p:spPr>
          <a:xfrm>
            <a:off x="7212099" y="5685749"/>
            <a:ext cx="1415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Fig. 12.14 from Bishop, “Deep learning.”</a:t>
            </a:r>
            <a:endParaRPr lang="en-SG" sz="1200" dirty="0"/>
          </a:p>
        </p:txBody>
      </p:sp>
    </p:spTree>
    <p:extLst>
      <p:ext uri="{BB962C8B-B14F-4D97-AF65-F5344CB8AC3E}">
        <p14:creationId xmlns:p14="http://schemas.microsoft.com/office/powerpoint/2010/main" val="1676436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9F4B2-5B83-4CE4-9F64-C6B1F008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Vanishing or diverging gradient problem in RNN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F39299-424B-4D7D-85E2-40D52E8266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Ignore the input and consider only the evolution of hidden state and nonlinearity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Iterate we get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Using eigen spectrum decomposition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is orthogonal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F39299-424B-4D7D-85E2-40D52E8266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 r="-131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9578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D411C-9E0F-4A87-A680-65E35F732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Long-short-term memory (LSTM)</a:t>
            </a:r>
            <a:endParaRPr lang="en-SG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DBD35D-E131-4745-9D12-4702C957C70A}"/>
              </a:ext>
            </a:extLst>
          </p:cNvPr>
          <p:cNvCxnSpPr>
            <a:cxnSpLocks/>
          </p:cNvCxnSpPr>
          <p:nvPr/>
        </p:nvCxnSpPr>
        <p:spPr>
          <a:xfrm>
            <a:off x="999306" y="4976949"/>
            <a:ext cx="39732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693D1E2-DFED-4385-B1B2-FA2B86F49EAA}"/>
              </a:ext>
            </a:extLst>
          </p:cNvPr>
          <p:cNvCxnSpPr/>
          <p:nvPr/>
        </p:nvCxnSpPr>
        <p:spPr>
          <a:xfrm flipV="1">
            <a:off x="2168434" y="4598126"/>
            <a:ext cx="0" cy="378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9F19C6-8596-40D7-BD1E-2F6F0093CAAD}"/>
              </a:ext>
            </a:extLst>
          </p:cNvPr>
          <p:cNvCxnSpPr/>
          <p:nvPr/>
        </p:nvCxnSpPr>
        <p:spPr>
          <a:xfrm flipV="1">
            <a:off x="3078478" y="4606839"/>
            <a:ext cx="0" cy="378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E1A872-7D79-48B2-8D63-ED288C307604}"/>
              </a:ext>
            </a:extLst>
          </p:cNvPr>
          <p:cNvCxnSpPr/>
          <p:nvPr/>
        </p:nvCxnSpPr>
        <p:spPr>
          <a:xfrm flipV="1">
            <a:off x="4005939" y="4600305"/>
            <a:ext cx="0" cy="378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7E6A80-58F3-4E84-AFD0-0FAC4CF893BF}"/>
              </a:ext>
            </a:extLst>
          </p:cNvPr>
          <p:cNvCxnSpPr/>
          <p:nvPr/>
        </p:nvCxnSpPr>
        <p:spPr>
          <a:xfrm flipV="1">
            <a:off x="4972585" y="4606838"/>
            <a:ext cx="0" cy="378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24D55D8-0286-48A2-9AD3-09944211A157}"/>
              </a:ext>
            </a:extLst>
          </p:cNvPr>
          <p:cNvCxnSpPr/>
          <p:nvPr/>
        </p:nvCxnSpPr>
        <p:spPr>
          <a:xfrm flipV="1">
            <a:off x="1685109" y="4992192"/>
            <a:ext cx="0" cy="474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C3B29D5-9BCB-4DAA-A82B-C21955150CCB}"/>
                  </a:ext>
                </a:extLst>
              </p:cNvPr>
              <p:cNvSpPr/>
              <p:nvPr/>
            </p:nvSpPr>
            <p:spPr>
              <a:xfrm>
                <a:off x="1985554" y="4206240"/>
                <a:ext cx="404944" cy="3331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C3B29D5-9BCB-4DAA-A82B-C21955150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54" y="4206240"/>
                <a:ext cx="404944" cy="3331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55DC859-25CD-48D6-9992-9BEB02260DF0}"/>
                  </a:ext>
                </a:extLst>
              </p:cNvPr>
              <p:cNvSpPr/>
              <p:nvPr/>
            </p:nvSpPr>
            <p:spPr>
              <a:xfrm>
                <a:off x="2889067" y="4201888"/>
                <a:ext cx="404944" cy="3331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55DC859-25CD-48D6-9992-9BEB02260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067" y="4201888"/>
                <a:ext cx="404944" cy="3331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EDC9F01-13D5-43B8-9596-00B309BAFCAE}"/>
                  </a:ext>
                </a:extLst>
              </p:cNvPr>
              <p:cNvSpPr/>
              <p:nvPr/>
            </p:nvSpPr>
            <p:spPr>
              <a:xfrm>
                <a:off x="3690259" y="4195352"/>
                <a:ext cx="679267" cy="3331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tanh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EDC9F01-13D5-43B8-9596-00B309BAFC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259" y="4195352"/>
                <a:ext cx="679267" cy="3331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57A997E-44EA-41D2-9557-83CFB5FC9CCB}"/>
              </a:ext>
            </a:extLst>
          </p:cNvPr>
          <p:cNvCxnSpPr/>
          <p:nvPr/>
        </p:nvCxnSpPr>
        <p:spPr>
          <a:xfrm>
            <a:off x="1077686" y="3233057"/>
            <a:ext cx="4722223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84F036A-A258-44D5-AEBC-E301799AF0B2}"/>
              </a:ext>
            </a:extLst>
          </p:cNvPr>
          <p:cNvCxnSpPr/>
          <p:nvPr/>
        </p:nvCxnSpPr>
        <p:spPr>
          <a:xfrm flipV="1">
            <a:off x="2168434" y="3317966"/>
            <a:ext cx="0" cy="829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78995A1-F1DD-4E26-B848-459BEA357F1B}"/>
              </a:ext>
            </a:extLst>
          </p:cNvPr>
          <p:cNvCxnSpPr>
            <a:cxnSpLocks/>
          </p:cNvCxnSpPr>
          <p:nvPr/>
        </p:nvCxnSpPr>
        <p:spPr>
          <a:xfrm flipH="1" flipV="1">
            <a:off x="4014644" y="3942799"/>
            <a:ext cx="1" cy="361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BE06B29-6BF8-468E-A21D-D9C2756BAFAC}"/>
              </a:ext>
            </a:extLst>
          </p:cNvPr>
          <p:cNvCxnSpPr>
            <a:cxnSpLocks/>
          </p:cNvCxnSpPr>
          <p:nvPr/>
        </p:nvCxnSpPr>
        <p:spPr>
          <a:xfrm flipV="1">
            <a:off x="3091539" y="3892732"/>
            <a:ext cx="0" cy="302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3C3C8E8-DA84-40C6-9922-5258FC390267}"/>
              </a:ext>
            </a:extLst>
          </p:cNvPr>
          <p:cNvCxnSpPr>
            <a:cxnSpLocks/>
          </p:cNvCxnSpPr>
          <p:nvPr/>
        </p:nvCxnSpPr>
        <p:spPr>
          <a:xfrm>
            <a:off x="3091539" y="3892732"/>
            <a:ext cx="8088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191B214-2233-4C2C-AB60-93C869FBDF49}"/>
              </a:ext>
            </a:extLst>
          </p:cNvPr>
          <p:cNvCxnSpPr/>
          <p:nvPr/>
        </p:nvCxnSpPr>
        <p:spPr>
          <a:xfrm>
            <a:off x="4972585" y="3233057"/>
            <a:ext cx="0" cy="646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B553FA7-9458-4F63-9B07-9069D184AD81}"/>
                  </a:ext>
                </a:extLst>
              </p:cNvPr>
              <p:cNvSpPr/>
              <p:nvPr/>
            </p:nvSpPr>
            <p:spPr>
              <a:xfrm>
                <a:off x="4757046" y="4175760"/>
                <a:ext cx="404944" cy="3331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B553FA7-9458-4F63-9B07-9069D184A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046" y="4175760"/>
                <a:ext cx="404944" cy="3331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9BC8232F-DD8D-460E-BA97-BCB50B023298}"/>
              </a:ext>
            </a:extLst>
          </p:cNvPr>
          <p:cNvSpPr/>
          <p:nvPr/>
        </p:nvSpPr>
        <p:spPr>
          <a:xfrm>
            <a:off x="2074481" y="3129558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*</a:t>
            </a:r>
            <a:endParaRPr lang="en-SG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997EFC2-8906-47B2-B940-1773D25FA2E9}"/>
              </a:ext>
            </a:extLst>
          </p:cNvPr>
          <p:cNvSpPr/>
          <p:nvPr/>
        </p:nvSpPr>
        <p:spPr>
          <a:xfrm>
            <a:off x="3943136" y="376729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*</a:t>
            </a:r>
            <a:endParaRPr lang="en-SG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9F24983-7C23-49B6-AF22-903CA0D5B057}"/>
              </a:ext>
            </a:extLst>
          </p:cNvPr>
          <p:cNvSpPr/>
          <p:nvPr/>
        </p:nvSpPr>
        <p:spPr>
          <a:xfrm>
            <a:off x="3936101" y="3162380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  <a:endParaRPr lang="en-SG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054D522-E048-469D-B936-94A27FCBF954}"/>
              </a:ext>
            </a:extLst>
          </p:cNvPr>
          <p:cNvCxnSpPr/>
          <p:nvPr/>
        </p:nvCxnSpPr>
        <p:spPr>
          <a:xfrm flipV="1">
            <a:off x="4014644" y="3400864"/>
            <a:ext cx="0" cy="303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B256132-6465-4BF8-AC3D-574329C7FF96}"/>
                  </a:ext>
                </a:extLst>
              </p:cNvPr>
              <p:cNvSpPr/>
              <p:nvPr/>
            </p:nvSpPr>
            <p:spPr>
              <a:xfrm>
                <a:off x="4644518" y="3363009"/>
                <a:ext cx="679267" cy="3331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tanh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B256132-6465-4BF8-AC3D-574329C7FF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518" y="3363009"/>
                <a:ext cx="679267" cy="333102"/>
              </a:xfrm>
              <a:prstGeom prst="rect">
                <a:avLst/>
              </a:prstGeom>
              <a:blipFill>
                <a:blip r:embed="rId6"/>
                <a:stretch>
                  <a:fillRect l="-88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3F7E8059-B010-4397-8B13-1A33E4A2BFFA}"/>
              </a:ext>
            </a:extLst>
          </p:cNvPr>
          <p:cNvSpPr/>
          <p:nvPr/>
        </p:nvSpPr>
        <p:spPr>
          <a:xfrm>
            <a:off x="4885669" y="3879836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*</a:t>
            </a:r>
            <a:endParaRPr lang="en-SG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E9441A1-B68A-4674-BDCD-69E18295E602}"/>
              </a:ext>
            </a:extLst>
          </p:cNvPr>
          <p:cNvCxnSpPr/>
          <p:nvPr/>
        </p:nvCxnSpPr>
        <p:spPr>
          <a:xfrm flipV="1">
            <a:off x="4965901" y="4075276"/>
            <a:ext cx="0" cy="166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12404FD-6298-4B1D-A9CA-3DA0C6A42B44}"/>
              </a:ext>
            </a:extLst>
          </p:cNvPr>
          <p:cNvCxnSpPr>
            <a:stCxn id="49" idx="6"/>
          </p:cNvCxnSpPr>
          <p:nvPr/>
        </p:nvCxnSpPr>
        <p:spPr>
          <a:xfrm>
            <a:off x="5065669" y="3969836"/>
            <a:ext cx="3433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667948C-9FB4-4347-950C-866F3A8024D3}"/>
              </a:ext>
            </a:extLst>
          </p:cNvPr>
          <p:cNvCxnSpPr/>
          <p:nvPr/>
        </p:nvCxnSpPr>
        <p:spPr>
          <a:xfrm>
            <a:off x="5409028" y="3969836"/>
            <a:ext cx="0" cy="1007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377D2E5-0B37-45E9-994C-7F375B1D46BD}"/>
              </a:ext>
            </a:extLst>
          </p:cNvPr>
          <p:cNvCxnSpPr/>
          <p:nvPr/>
        </p:nvCxnSpPr>
        <p:spPr>
          <a:xfrm>
            <a:off x="5409028" y="4985158"/>
            <a:ext cx="4712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42DAA87-200A-45CA-9CAF-D312B021F76F}"/>
                  </a:ext>
                </a:extLst>
              </p:cNvPr>
              <p:cNvSpPr txBox="1"/>
              <p:nvPr/>
            </p:nvSpPr>
            <p:spPr>
              <a:xfrm>
                <a:off x="1399734" y="5549705"/>
                <a:ext cx="8547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42DAA87-200A-45CA-9CAF-D312B021F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734" y="5549705"/>
                <a:ext cx="854741" cy="646331"/>
              </a:xfrm>
              <a:prstGeom prst="rect">
                <a:avLst/>
              </a:prstGeom>
              <a:blipFill>
                <a:blip r:embed="rId7"/>
                <a:stretch>
                  <a:fillRect l="-6429" t="-4717" r="-5000" b="-188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5FE3975-C41D-45E6-8DFB-CFBD806E0D6C}"/>
                  </a:ext>
                </a:extLst>
              </p:cNvPr>
              <p:cNvSpPr txBox="1"/>
              <p:nvPr/>
            </p:nvSpPr>
            <p:spPr>
              <a:xfrm>
                <a:off x="105506" y="4579032"/>
                <a:ext cx="10962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Hidden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5FE3975-C41D-45E6-8DFB-CFBD806E0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06" y="4579032"/>
                <a:ext cx="1096281" cy="646331"/>
              </a:xfrm>
              <a:prstGeom prst="rect">
                <a:avLst/>
              </a:prstGeom>
              <a:blipFill>
                <a:blip r:embed="rId8"/>
                <a:stretch>
                  <a:fillRect l="-4444" t="-4717" r="-2222" b="-188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D8D4A6C-18E4-4479-8FAF-85886F4FDC0C}"/>
                  </a:ext>
                </a:extLst>
              </p:cNvPr>
              <p:cNvSpPr txBox="1"/>
              <p:nvPr/>
            </p:nvSpPr>
            <p:spPr>
              <a:xfrm>
                <a:off x="6025628" y="4618888"/>
                <a:ext cx="10962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Hidden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D8D4A6C-18E4-4479-8FAF-85886F4FD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628" y="4618888"/>
                <a:ext cx="1096281" cy="646331"/>
              </a:xfrm>
              <a:prstGeom prst="rect">
                <a:avLst/>
              </a:prstGeom>
              <a:blipFill>
                <a:blip r:embed="rId9"/>
                <a:stretch>
                  <a:fillRect l="-4444" t="-5660" r="-2222" b="-188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F28FA8E-0C05-4816-924D-377BCA631F4E}"/>
                  </a:ext>
                </a:extLst>
              </p:cNvPr>
              <p:cNvSpPr txBox="1"/>
              <p:nvPr/>
            </p:nvSpPr>
            <p:spPr>
              <a:xfrm>
                <a:off x="189913" y="2848708"/>
                <a:ext cx="11697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memory cell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F28FA8E-0C05-4816-924D-377BCA631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13" y="2848708"/>
                <a:ext cx="1169715" cy="646331"/>
              </a:xfrm>
              <a:prstGeom prst="rect">
                <a:avLst/>
              </a:prstGeom>
              <a:blipFill>
                <a:blip r:embed="rId10"/>
                <a:stretch>
                  <a:fillRect l="-4167" t="-4717" r="-8333" b="-1415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636F4F3-FAA3-44B9-9668-FCE1D6E89B0E}"/>
                  </a:ext>
                </a:extLst>
              </p:cNvPr>
              <p:cNvSpPr txBox="1"/>
              <p:nvPr/>
            </p:nvSpPr>
            <p:spPr>
              <a:xfrm>
                <a:off x="6081903" y="2818226"/>
                <a:ext cx="11697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memory cell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636F4F3-FAA3-44B9-9668-FCE1D6E89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903" y="2818226"/>
                <a:ext cx="1169715" cy="646331"/>
              </a:xfrm>
              <a:prstGeom prst="rect">
                <a:avLst/>
              </a:prstGeom>
              <a:blipFill>
                <a:blip r:embed="rId11"/>
                <a:stretch>
                  <a:fillRect l="-4688" t="-4717" r="-7813" b="-1415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7C78BC5-A04B-4FA0-969B-39A7EB4BEB8A}"/>
                  </a:ext>
                </a:extLst>
              </p:cNvPr>
              <p:cNvSpPr txBox="1"/>
              <p:nvPr/>
            </p:nvSpPr>
            <p:spPr>
              <a:xfrm>
                <a:off x="3495942" y="5971880"/>
                <a:ext cx="1975647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7C78BC5-A04B-4FA0-969B-39A7EB4BE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942" y="5971880"/>
                <a:ext cx="1975647" cy="6173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E15FB0D-E355-4AD7-B8FD-F7733D4DFD10}"/>
                  </a:ext>
                </a:extLst>
              </p:cNvPr>
              <p:cNvSpPr txBox="1"/>
              <p:nvPr/>
            </p:nvSpPr>
            <p:spPr>
              <a:xfrm>
                <a:off x="1077686" y="3857295"/>
                <a:ext cx="10341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forget gate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E15FB0D-E355-4AD7-B8FD-F7733D4DF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686" y="3857295"/>
                <a:ext cx="1034144" cy="646331"/>
              </a:xfrm>
              <a:prstGeom prst="rect">
                <a:avLst/>
              </a:prstGeom>
              <a:blipFill>
                <a:blip r:embed="rId13"/>
                <a:stretch>
                  <a:fillRect l="-5325" t="-5660" b="-1415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29B1BC1-1D63-49D4-8D19-0CE1309A5E11}"/>
                  </a:ext>
                </a:extLst>
              </p:cNvPr>
              <p:cNvSpPr txBox="1"/>
              <p:nvPr/>
            </p:nvSpPr>
            <p:spPr>
              <a:xfrm>
                <a:off x="2439912" y="3594698"/>
                <a:ext cx="10341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input gate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29B1BC1-1D63-49D4-8D19-0CE1309A5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912" y="3594698"/>
                <a:ext cx="1034144" cy="646331"/>
              </a:xfrm>
              <a:prstGeom prst="rect">
                <a:avLst/>
              </a:prstGeom>
              <a:blipFill>
                <a:blip r:embed="rId14"/>
                <a:stretch>
                  <a:fillRect l="-4706" t="-5660" b="-1415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9FE413C-00A7-411F-A244-6F6FFA22604E}"/>
                  </a:ext>
                </a:extLst>
              </p:cNvPr>
              <p:cNvSpPr txBox="1"/>
              <p:nvPr/>
            </p:nvSpPr>
            <p:spPr>
              <a:xfrm>
                <a:off x="4528943" y="5001469"/>
                <a:ext cx="10341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output gate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9FE413C-00A7-411F-A244-6F6FFA226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943" y="5001469"/>
                <a:ext cx="1034144" cy="646331"/>
              </a:xfrm>
              <a:prstGeom prst="rect">
                <a:avLst/>
              </a:prstGeom>
              <a:blipFill>
                <a:blip r:embed="rId15"/>
                <a:stretch>
                  <a:fillRect l="-5294" t="-4717" r="-2353" b="-1415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646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AC57E-6158-4441-9CDF-2BC98AA30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Formulas corresponding the LSTM diagram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986C4-66D6-4E08-9A48-C557E43FB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83189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41597-BE87-4FFC-BF41-FF7271A1F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Handle sequence of data 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C924D-4654-4B6C-8AF8-EF6508255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Time series such as music or stock market</a:t>
            </a:r>
          </a:p>
          <a:p>
            <a:pPr lvl="1"/>
            <a:r>
              <a:rPr lang="en-US" dirty="0"/>
              <a:t>Video</a:t>
            </a:r>
          </a:p>
          <a:p>
            <a:pPr lvl="1"/>
            <a:r>
              <a:rPr lang="en-US" dirty="0"/>
              <a:t>Natural language processing</a:t>
            </a:r>
          </a:p>
          <a:p>
            <a:pPr lvl="1"/>
            <a:r>
              <a:rPr lang="en-US" dirty="0" err="1"/>
              <a:t>etc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84601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5800563-2C3B-498C-BBE0-843B0B9DB345}"/>
              </a:ext>
            </a:extLst>
          </p:cNvPr>
          <p:cNvCxnSpPr/>
          <p:nvPr/>
        </p:nvCxnSpPr>
        <p:spPr>
          <a:xfrm flipV="1">
            <a:off x="1822267" y="2952206"/>
            <a:ext cx="0" cy="18222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87F1D1B-674A-46BA-91B5-B93B51610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 (RNN)</a:t>
            </a:r>
            <a:endParaRPr lang="en-SG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584934-63E7-489A-9AE2-3950F5D18C47}"/>
              </a:ext>
            </a:extLst>
          </p:cNvPr>
          <p:cNvSpPr/>
          <p:nvPr/>
        </p:nvSpPr>
        <p:spPr>
          <a:xfrm>
            <a:off x="1456509" y="3513909"/>
            <a:ext cx="744582" cy="744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Hidden layers</a:t>
            </a:r>
            <a:endParaRPr lang="en-SG" sz="11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F8F5AD-CE6B-4B25-9D4F-E39F6F423FEA}"/>
              </a:ext>
            </a:extLst>
          </p:cNvPr>
          <p:cNvSpPr/>
          <p:nvPr/>
        </p:nvSpPr>
        <p:spPr>
          <a:xfrm>
            <a:off x="855617" y="3827415"/>
            <a:ext cx="150223" cy="15675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7AF46C7-6C16-4EFE-86F6-7C065DBE2E06}"/>
              </a:ext>
            </a:extLst>
          </p:cNvPr>
          <p:cNvSpPr/>
          <p:nvPr/>
        </p:nvSpPr>
        <p:spPr>
          <a:xfrm>
            <a:off x="907869" y="3331029"/>
            <a:ext cx="796834" cy="476794"/>
          </a:xfrm>
          <a:custGeom>
            <a:avLst/>
            <a:gdLst>
              <a:gd name="connsiteX0" fmla="*/ 796834 w 796834"/>
              <a:gd name="connsiteY0" fmla="*/ 143691 h 476794"/>
              <a:gd name="connsiteX1" fmla="*/ 764177 w 796834"/>
              <a:gd name="connsiteY1" fmla="*/ 84908 h 476794"/>
              <a:gd name="connsiteX2" fmla="*/ 744582 w 796834"/>
              <a:gd name="connsiteY2" fmla="*/ 71845 h 476794"/>
              <a:gd name="connsiteX3" fmla="*/ 705394 w 796834"/>
              <a:gd name="connsiteY3" fmla="*/ 32657 h 476794"/>
              <a:gd name="connsiteX4" fmla="*/ 666205 w 796834"/>
              <a:gd name="connsiteY4" fmla="*/ 26125 h 476794"/>
              <a:gd name="connsiteX5" fmla="*/ 633548 w 796834"/>
              <a:gd name="connsiteY5" fmla="*/ 13062 h 476794"/>
              <a:gd name="connsiteX6" fmla="*/ 568234 w 796834"/>
              <a:gd name="connsiteY6" fmla="*/ 6531 h 476794"/>
              <a:gd name="connsiteX7" fmla="*/ 515982 w 796834"/>
              <a:gd name="connsiteY7" fmla="*/ 0 h 476794"/>
              <a:gd name="connsiteX8" fmla="*/ 326571 w 796834"/>
              <a:gd name="connsiteY8" fmla="*/ 6531 h 476794"/>
              <a:gd name="connsiteX9" fmla="*/ 306977 w 796834"/>
              <a:gd name="connsiteY9" fmla="*/ 13062 h 476794"/>
              <a:gd name="connsiteX10" fmla="*/ 248194 w 796834"/>
              <a:gd name="connsiteY10" fmla="*/ 26125 h 476794"/>
              <a:gd name="connsiteX11" fmla="*/ 209005 w 796834"/>
              <a:gd name="connsiteY11" fmla="*/ 58782 h 476794"/>
              <a:gd name="connsiteX12" fmla="*/ 169817 w 796834"/>
              <a:gd name="connsiteY12" fmla="*/ 84908 h 476794"/>
              <a:gd name="connsiteX13" fmla="*/ 163285 w 796834"/>
              <a:gd name="connsiteY13" fmla="*/ 104502 h 476794"/>
              <a:gd name="connsiteX14" fmla="*/ 130628 w 796834"/>
              <a:gd name="connsiteY14" fmla="*/ 143691 h 476794"/>
              <a:gd name="connsiteX15" fmla="*/ 111034 w 796834"/>
              <a:gd name="connsiteY15" fmla="*/ 156754 h 476794"/>
              <a:gd name="connsiteX16" fmla="*/ 97971 w 796834"/>
              <a:gd name="connsiteY16" fmla="*/ 176348 h 476794"/>
              <a:gd name="connsiteX17" fmla="*/ 78377 w 796834"/>
              <a:gd name="connsiteY17" fmla="*/ 195942 h 476794"/>
              <a:gd name="connsiteX18" fmla="*/ 52251 w 796834"/>
              <a:gd name="connsiteY18" fmla="*/ 235131 h 476794"/>
              <a:gd name="connsiteX19" fmla="*/ 45720 w 796834"/>
              <a:gd name="connsiteY19" fmla="*/ 254725 h 476794"/>
              <a:gd name="connsiteX20" fmla="*/ 19594 w 796834"/>
              <a:gd name="connsiteY20" fmla="*/ 313508 h 476794"/>
              <a:gd name="connsiteX21" fmla="*/ 0 w 796834"/>
              <a:gd name="connsiteY21" fmla="*/ 444137 h 476794"/>
              <a:gd name="connsiteX22" fmla="*/ 0 w 796834"/>
              <a:gd name="connsiteY22" fmla="*/ 476794 h 47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96834" h="476794">
                <a:moveTo>
                  <a:pt x="796834" y="143691"/>
                </a:moveTo>
                <a:cubicBezTo>
                  <a:pt x="786102" y="116862"/>
                  <a:pt x="784887" y="105618"/>
                  <a:pt x="764177" y="84908"/>
                </a:cubicBezTo>
                <a:cubicBezTo>
                  <a:pt x="758626" y="79357"/>
                  <a:pt x="751114" y="76199"/>
                  <a:pt x="744582" y="71845"/>
                </a:cubicBezTo>
                <a:cubicBezTo>
                  <a:pt x="732916" y="54345"/>
                  <a:pt x="727490" y="41495"/>
                  <a:pt x="705394" y="32657"/>
                </a:cubicBezTo>
                <a:cubicBezTo>
                  <a:pt x="693098" y="27739"/>
                  <a:pt x="679268" y="28302"/>
                  <a:pt x="666205" y="26125"/>
                </a:cubicBezTo>
                <a:cubicBezTo>
                  <a:pt x="655319" y="21771"/>
                  <a:pt x="645045" y="15361"/>
                  <a:pt x="633548" y="13062"/>
                </a:cubicBezTo>
                <a:cubicBezTo>
                  <a:pt x="612093" y="8771"/>
                  <a:pt x="589980" y="8947"/>
                  <a:pt x="568234" y="6531"/>
                </a:cubicBezTo>
                <a:cubicBezTo>
                  <a:pt x="550788" y="4593"/>
                  <a:pt x="533399" y="2177"/>
                  <a:pt x="515982" y="0"/>
                </a:cubicBezTo>
                <a:cubicBezTo>
                  <a:pt x="452845" y="2177"/>
                  <a:pt x="389623" y="2591"/>
                  <a:pt x="326571" y="6531"/>
                </a:cubicBezTo>
                <a:cubicBezTo>
                  <a:pt x="319700" y="6960"/>
                  <a:pt x="313597" y="11171"/>
                  <a:pt x="306977" y="13062"/>
                </a:cubicBezTo>
                <a:cubicBezTo>
                  <a:pt x="285445" y="19214"/>
                  <a:pt x="270654" y="21633"/>
                  <a:pt x="248194" y="26125"/>
                </a:cubicBezTo>
                <a:cubicBezTo>
                  <a:pt x="178178" y="72804"/>
                  <a:pt x="284440" y="111"/>
                  <a:pt x="209005" y="58782"/>
                </a:cubicBezTo>
                <a:cubicBezTo>
                  <a:pt x="196613" y="68421"/>
                  <a:pt x="169817" y="84908"/>
                  <a:pt x="169817" y="84908"/>
                </a:cubicBezTo>
                <a:cubicBezTo>
                  <a:pt x="167640" y="91439"/>
                  <a:pt x="166364" y="98344"/>
                  <a:pt x="163285" y="104502"/>
                </a:cubicBezTo>
                <a:cubicBezTo>
                  <a:pt x="155945" y="119183"/>
                  <a:pt x="143011" y="133372"/>
                  <a:pt x="130628" y="143691"/>
                </a:cubicBezTo>
                <a:cubicBezTo>
                  <a:pt x="124598" y="148716"/>
                  <a:pt x="117565" y="152400"/>
                  <a:pt x="111034" y="156754"/>
                </a:cubicBezTo>
                <a:cubicBezTo>
                  <a:pt x="106680" y="163285"/>
                  <a:pt x="102996" y="170318"/>
                  <a:pt x="97971" y="176348"/>
                </a:cubicBezTo>
                <a:cubicBezTo>
                  <a:pt x="92058" y="183444"/>
                  <a:pt x="83501" y="188257"/>
                  <a:pt x="78377" y="195942"/>
                </a:cubicBezTo>
                <a:cubicBezTo>
                  <a:pt x="40568" y="252656"/>
                  <a:pt x="114755" y="172627"/>
                  <a:pt x="52251" y="235131"/>
                </a:cubicBezTo>
                <a:cubicBezTo>
                  <a:pt x="50074" y="241662"/>
                  <a:pt x="48799" y="248567"/>
                  <a:pt x="45720" y="254725"/>
                </a:cubicBezTo>
                <a:cubicBezTo>
                  <a:pt x="29078" y="288009"/>
                  <a:pt x="28020" y="262957"/>
                  <a:pt x="19594" y="313508"/>
                </a:cubicBezTo>
                <a:cubicBezTo>
                  <a:pt x="14424" y="344528"/>
                  <a:pt x="0" y="429189"/>
                  <a:pt x="0" y="444137"/>
                </a:cubicBezTo>
                <a:lnTo>
                  <a:pt x="0" y="476794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DC23D02-E0A4-49A6-95D9-D41C3A730864}"/>
              </a:ext>
            </a:extLst>
          </p:cNvPr>
          <p:cNvSpPr/>
          <p:nvPr/>
        </p:nvSpPr>
        <p:spPr>
          <a:xfrm>
            <a:off x="914400" y="4056017"/>
            <a:ext cx="783771" cy="470263"/>
          </a:xfrm>
          <a:custGeom>
            <a:avLst/>
            <a:gdLst>
              <a:gd name="connsiteX0" fmla="*/ 0 w 783771"/>
              <a:gd name="connsiteY0" fmla="*/ 0 h 470263"/>
              <a:gd name="connsiteX1" fmla="*/ 6531 w 783771"/>
              <a:gd name="connsiteY1" fmla="*/ 32657 h 470263"/>
              <a:gd name="connsiteX2" fmla="*/ 19594 w 783771"/>
              <a:gd name="connsiteY2" fmla="*/ 163286 h 470263"/>
              <a:gd name="connsiteX3" fmla="*/ 32657 w 783771"/>
              <a:gd name="connsiteY3" fmla="*/ 202474 h 470263"/>
              <a:gd name="connsiteX4" fmla="*/ 58783 w 783771"/>
              <a:gd name="connsiteY4" fmla="*/ 241663 h 470263"/>
              <a:gd name="connsiteX5" fmla="*/ 71846 w 783771"/>
              <a:gd name="connsiteY5" fmla="*/ 280852 h 470263"/>
              <a:gd name="connsiteX6" fmla="*/ 111034 w 783771"/>
              <a:gd name="connsiteY6" fmla="*/ 320040 h 470263"/>
              <a:gd name="connsiteX7" fmla="*/ 130629 w 783771"/>
              <a:gd name="connsiteY7" fmla="*/ 339634 h 470263"/>
              <a:gd name="connsiteX8" fmla="*/ 156754 w 783771"/>
              <a:gd name="connsiteY8" fmla="*/ 352697 h 470263"/>
              <a:gd name="connsiteX9" fmla="*/ 176349 w 783771"/>
              <a:gd name="connsiteY9" fmla="*/ 372292 h 470263"/>
              <a:gd name="connsiteX10" fmla="*/ 222069 w 783771"/>
              <a:gd name="connsiteY10" fmla="*/ 391886 h 470263"/>
              <a:gd name="connsiteX11" fmla="*/ 241663 w 783771"/>
              <a:gd name="connsiteY11" fmla="*/ 411480 h 470263"/>
              <a:gd name="connsiteX12" fmla="*/ 293914 w 783771"/>
              <a:gd name="connsiteY12" fmla="*/ 424543 h 470263"/>
              <a:gd name="connsiteX13" fmla="*/ 339634 w 783771"/>
              <a:gd name="connsiteY13" fmla="*/ 450669 h 470263"/>
              <a:gd name="connsiteX14" fmla="*/ 372291 w 783771"/>
              <a:gd name="connsiteY14" fmla="*/ 457200 h 470263"/>
              <a:gd name="connsiteX15" fmla="*/ 391886 w 783771"/>
              <a:gd name="connsiteY15" fmla="*/ 463732 h 470263"/>
              <a:gd name="connsiteX16" fmla="*/ 424543 w 783771"/>
              <a:gd name="connsiteY16" fmla="*/ 470263 h 470263"/>
              <a:gd name="connsiteX17" fmla="*/ 548640 w 783771"/>
              <a:gd name="connsiteY17" fmla="*/ 457200 h 470263"/>
              <a:gd name="connsiteX18" fmla="*/ 568234 w 783771"/>
              <a:gd name="connsiteY18" fmla="*/ 450669 h 470263"/>
              <a:gd name="connsiteX19" fmla="*/ 607423 w 783771"/>
              <a:gd name="connsiteY19" fmla="*/ 431074 h 470263"/>
              <a:gd name="connsiteX20" fmla="*/ 627017 w 783771"/>
              <a:gd name="connsiteY20" fmla="*/ 418012 h 470263"/>
              <a:gd name="connsiteX21" fmla="*/ 646611 w 783771"/>
              <a:gd name="connsiteY21" fmla="*/ 411480 h 470263"/>
              <a:gd name="connsiteX22" fmla="*/ 685800 w 783771"/>
              <a:gd name="connsiteY22" fmla="*/ 391886 h 470263"/>
              <a:gd name="connsiteX23" fmla="*/ 744583 w 783771"/>
              <a:gd name="connsiteY23" fmla="*/ 346166 h 470263"/>
              <a:gd name="connsiteX24" fmla="*/ 757646 w 783771"/>
              <a:gd name="connsiteY24" fmla="*/ 326572 h 470263"/>
              <a:gd name="connsiteX25" fmla="*/ 764177 w 783771"/>
              <a:gd name="connsiteY25" fmla="*/ 306977 h 470263"/>
              <a:gd name="connsiteX26" fmla="*/ 770709 w 783771"/>
              <a:gd name="connsiteY26" fmla="*/ 280852 h 470263"/>
              <a:gd name="connsiteX27" fmla="*/ 783771 w 783771"/>
              <a:gd name="connsiteY27" fmla="*/ 261257 h 47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83771" h="470263">
                <a:moveTo>
                  <a:pt x="0" y="0"/>
                </a:moveTo>
                <a:cubicBezTo>
                  <a:pt x="2177" y="10886"/>
                  <a:pt x="5234" y="21632"/>
                  <a:pt x="6531" y="32657"/>
                </a:cubicBezTo>
                <a:cubicBezTo>
                  <a:pt x="9107" y="54549"/>
                  <a:pt x="13437" y="134551"/>
                  <a:pt x="19594" y="163286"/>
                </a:cubicBezTo>
                <a:cubicBezTo>
                  <a:pt x="22479" y="176750"/>
                  <a:pt x="25019" y="191017"/>
                  <a:pt x="32657" y="202474"/>
                </a:cubicBezTo>
                <a:lnTo>
                  <a:pt x="58783" y="241663"/>
                </a:lnTo>
                <a:cubicBezTo>
                  <a:pt x="63137" y="254726"/>
                  <a:pt x="62109" y="271115"/>
                  <a:pt x="71846" y="280852"/>
                </a:cubicBezTo>
                <a:lnTo>
                  <a:pt x="111034" y="320040"/>
                </a:lnTo>
                <a:cubicBezTo>
                  <a:pt x="117566" y="326571"/>
                  <a:pt x="122367" y="335503"/>
                  <a:pt x="130629" y="339634"/>
                </a:cubicBezTo>
                <a:cubicBezTo>
                  <a:pt x="139337" y="343988"/>
                  <a:pt x="148831" y="347038"/>
                  <a:pt x="156754" y="352697"/>
                </a:cubicBezTo>
                <a:cubicBezTo>
                  <a:pt x="164271" y="358066"/>
                  <a:pt x="168832" y="366923"/>
                  <a:pt x="176349" y="372292"/>
                </a:cubicBezTo>
                <a:cubicBezTo>
                  <a:pt x="190471" y="382379"/>
                  <a:pt x="206081" y="386556"/>
                  <a:pt x="222069" y="391886"/>
                </a:cubicBezTo>
                <a:cubicBezTo>
                  <a:pt x="228600" y="398417"/>
                  <a:pt x="233978" y="406356"/>
                  <a:pt x="241663" y="411480"/>
                </a:cubicBezTo>
                <a:cubicBezTo>
                  <a:pt x="250273" y="417220"/>
                  <a:pt x="289199" y="423600"/>
                  <a:pt x="293914" y="424543"/>
                </a:cubicBezTo>
                <a:cubicBezTo>
                  <a:pt x="308246" y="434097"/>
                  <a:pt x="323064" y="445146"/>
                  <a:pt x="339634" y="450669"/>
                </a:cubicBezTo>
                <a:cubicBezTo>
                  <a:pt x="350166" y="454180"/>
                  <a:pt x="361521" y="454508"/>
                  <a:pt x="372291" y="457200"/>
                </a:cubicBezTo>
                <a:cubicBezTo>
                  <a:pt x="378970" y="458870"/>
                  <a:pt x="385207" y="462062"/>
                  <a:pt x="391886" y="463732"/>
                </a:cubicBezTo>
                <a:cubicBezTo>
                  <a:pt x="402656" y="466424"/>
                  <a:pt x="413657" y="468086"/>
                  <a:pt x="424543" y="470263"/>
                </a:cubicBezTo>
                <a:cubicBezTo>
                  <a:pt x="478807" y="466387"/>
                  <a:pt x="503547" y="468473"/>
                  <a:pt x="548640" y="457200"/>
                </a:cubicBezTo>
                <a:cubicBezTo>
                  <a:pt x="555319" y="455530"/>
                  <a:pt x="561703" y="452846"/>
                  <a:pt x="568234" y="450669"/>
                </a:cubicBezTo>
                <a:cubicBezTo>
                  <a:pt x="624387" y="413235"/>
                  <a:pt x="553344" y="458114"/>
                  <a:pt x="607423" y="431074"/>
                </a:cubicBezTo>
                <a:cubicBezTo>
                  <a:pt x="614444" y="427564"/>
                  <a:pt x="619996" y="421522"/>
                  <a:pt x="627017" y="418012"/>
                </a:cubicBezTo>
                <a:cubicBezTo>
                  <a:pt x="633175" y="414933"/>
                  <a:pt x="640453" y="414559"/>
                  <a:pt x="646611" y="411480"/>
                </a:cubicBezTo>
                <a:cubicBezTo>
                  <a:pt x="697249" y="386161"/>
                  <a:pt x="636558" y="408299"/>
                  <a:pt x="685800" y="391886"/>
                </a:cubicBezTo>
                <a:cubicBezTo>
                  <a:pt x="713110" y="373679"/>
                  <a:pt x="725398" y="369188"/>
                  <a:pt x="744583" y="346166"/>
                </a:cubicBezTo>
                <a:cubicBezTo>
                  <a:pt x="749608" y="340136"/>
                  <a:pt x="753292" y="333103"/>
                  <a:pt x="757646" y="326572"/>
                </a:cubicBezTo>
                <a:cubicBezTo>
                  <a:pt x="759823" y="320040"/>
                  <a:pt x="762286" y="313597"/>
                  <a:pt x="764177" y="306977"/>
                </a:cubicBezTo>
                <a:cubicBezTo>
                  <a:pt x="766643" y="298346"/>
                  <a:pt x="767173" y="289103"/>
                  <a:pt x="770709" y="280852"/>
                </a:cubicBezTo>
                <a:cubicBezTo>
                  <a:pt x="773801" y="273637"/>
                  <a:pt x="783771" y="261257"/>
                  <a:pt x="783771" y="26125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E9051E-5AB7-4701-A6B9-6D3508D03789}"/>
              </a:ext>
            </a:extLst>
          </p:cNvPr>
          <p:cNvSpPr/>
          <p:nvPr/>
        </p:nvSpPr>
        <p:spPr>
          <a:xfrm>
            <a:off x="1574074" y="4330337"/>
            <a:ext cx="143692" cy="124097"/>
          </a:xfrm>
          <a:custGeom>
            <a:avLst/>
            <a:gdLst>
              <a:gd name="connsiteX0" fmla="*/ 0 w 143692"/>
              <a:gd name="connsiteY0" fmla="*/ 32657 h 124097"/>
              <a:gd name="connsiteX1" fmla="*/ 65315 w 143692"/>
              <a:gd name="connsiteY1" fmla="*/ 19594 h 124097"/>
              <a:gd name="connsiteX2" fmla="*/ 104503 w 143692"/>
              <a:gd name="connsiteY2" fmla="*/ 0 h 124097"/>
              <a:gd name="connsiteX3" fmla="*/ 117566 w 143692"/>
              <a:gd name="connsiteY3" fmla="*/ 26126 h 124097"/>
              <a:gd name="connsiteX4" fmla="*/ 124097 w 143692"/>
              <a:gd name="connsiteY4" fmla="*/ 65314 h 124097"/>
              <a:gd name="connsiteX5" fmla="*/ 130629 w 143692"/>
              <a:gd name="connsiteY5" fmla="*/ 84909 h 124097"/>
              <a:gd name="connsiteX6" fmla="*/ 143692 w 143692"/>
              <a:gd name="connsiteY6" fmla="*/ 124097 h 12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692" h="124097">
                <a:moveTo>
                  <a:pt x="0" y="32657"/>
                </a:moveTo>
                <a:cubicBezTo>
                  <a:pt x="16856" y="30249"/>
                  <a:pt x="47073" y="28715"/>
                  <a:pt x="65315" y="19594"/>
                </a:cubicBezTo>
                <a:cubicBezTo>
                  <a:pt x="115964" y="-5730"/>
                  <a:pt x="55249" y="16420"/>
                  <a:pt x="104503" y="0"/>
                </a:cubicBezTo>
                <a:cubicBezTo>
                  <a:pt x="108857" y="8709"/>
                  <a:pt x="114768" y="16800"/>
                  <a:pt x="117566" y="26126"/>
                </a:cubicBezTo>
                <a:cubicBezTo>
                  <a:pt x="121371" y="38810"/>
                  <a:pt x="121224" y="52387"/>
                  <a:pt x="124097" y="65314"/>
                </a:cubicBezTo>
                <a:cubicBezTo>
                  <a:pt x="125591" y="72035"/>
                  <a:pt x="128738" y="78289"/>
                  <a:pt x="130629" y="84909"/>
                </a:cubicBezTo>
                <a:cubicBezTo>
                  <a:pt x="140912" y="120899"/>
                  <a:pt x="131751" y="100216"/>
                  <a:pt x="143692" y="12409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87D6893-1B2F-47A5-ACFF-021553E625FA}"/>
              </a:ext>
            </a:extLst>
          </p:cNvPr>
          <p:cNvSpPr/>
          <p:nvPr/>
        </p:nvSpPr>
        <p:spPr>
          <a:xfrm>
            <a:off x="2625634" y="3827415"/>
            <a:ext cx="476795" cy="156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C25331-953D-4613-932A-141F49A72024}"/>
              </a:ext>
            </a:extLst>
          </p:cNvPr>
          <p:cNvSpPr txBox="1"/>
          <p:nvPr/>
        </p:nvSpPr>
        <p:spPr>
          <a:xfrm>
            <a:off x="2521131" y="3278777"/>
            <a:ext cx="95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unfold</a:t>
            </a:r>
            <a:endParaRPr lang="en-SG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9C8A00B-1BDE-49D6-A747-5B43CC1E9C6C}"/>
              </a:ext>
            </a:extLst>
          </p:cNvPr>
          <p:cNvCxnSpPr/>
          <p:nvPr/>
        </p:nvCxnSpPr>
        <p:spPr>
          <a:xfrm flipV="1">
            <a:off x="4149628" y="2954388"/>
            <a:ext cx="0" cy="18222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D3631AE-53B2-4B00-BAF1-C6AB438474C5}"/>
              </a:ext>
            </a:extLst>
          </p:cNvPr>
          <p:cNvSpPr/>
          <p:nvPr/>
        </p:nvSpPr>
        <p:spPr>
          <a:xfrm>
            <a:off x="3783870" y="3516091"/>
            <a:ext cx="744582" cy="744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Hidden layers</a:t>
            </a:r>
            <a:endParaRPr lang="en-SG" sz="11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CEBDA59-00BE-421B-8478-00C11784068D}"/>
              </a:ext>
            </a:extLst>
          </p:cNvPr>
          <p:cNvCxnSpPr/>
          <p:nvPr/>
        </p:nvCxnSpPr>
        <p:spPr>
          <a:xfrm flipV="1">
            <a:off x="5286088" y="2947854"/>
            <a:ext cx="0" cy="18222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5373E82-8968-4F0F-A91D-27FEFA7D8EF4}"/>
              </a:ext>
            </a:extLst>
          </p:cNvPr>
          <p:cNvSpPr/>
          <p:nvPr/>
        </p:nvSpPr>
        <p:spPr>
          <a:xfrm>
            <a:off x="4920330" y="3509557"/>
            <a:ext cx="744582" cy="744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Hidden layers</a:t>
            </a:r>
            <a:endParaRPr lang="en-SG" sz="11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1381A3E-DFCD-448E-B68E-474746D9D465}"/>
              </a:ext>
            </a:extLst>
          </p:cNvPr>
          <p:cNvCxnSpPr/>
          <p:nvPr/>
        </p:nvCxnSpPr>
        <p:spPr>
          <a:xfrm flipV="1">
            <a:off x="6455209" y="2947852"/>
            <a:ext cx="0" cy="18222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B600760-91F5-44FA-B308-049C498F45E7}"/>
              </a:ext>
            </a:extLst>
          </p:cNvPr>
          <p:cNvSpPr/>
          <p:nvPr/>
        </p:nvSpPr>
        <p:spPr>
          <a:xfrm>
            <a:off x="6089451" y="3509555"/>
            <a:ext cx="744582" cy="744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Hidden layers</a:t>
            </a:r>
            <a:endParaRPr lang="en-SG" sz="11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A4144CC-4911-4C03-84F9-E1FDFADD9D20}"/>
              </a:ext>
            </a:extLst>
          </p:cNvPr>
          <p:cNvCxnSpPr/>
          <p:nvPr/>
        </p:nvCxnSpPr>
        <p:spPr>
          <a:xfrm flipV="1">
            <a:off x="7578614" y="2947853"/>
            <a:ext cx="0" cy="18222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2F5F3A-E01D-4032-BE7E-E36A0B3622E6}"/>
              </a:ext>
            </a:extLst>
          </p:cNvPr>
          <p:cNvSpPr/>
          <p:nvPr/>
        </p:nvSpPr>
        <p:spPr>
          <a:xfrm>
            <a:off x="7212856" y="3509556"/>
            <a:ext cx="744582" cy="744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Hidden layers</a:t>
            </a:r>
            <a:endParaRPr lang="en-SG" sz="1100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D368BC0-A379-48B3-A258-1E19F3702A96}"/>
              </a:ext>
            </a:extLst>
          </p:cNvPr>
          <p:cNvCxnSpPr>
            <a:stCxn id="27" idx="3"/>
            <a:endCxn id="30" idx="1"/>
          </p:cNvCxnSpPr>
          <p:nvPr/>
        </p:nvCxnSpPr>
        <p:spPr>
          <a:xfrm flipV="1">
            <a:off x="4528452" y="3881848"/>
            <a:ext cx="391878" cy="653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DD73C5-3F0F-456B-B7A0-934BD7E29C80}"/>
              </a:ext>
            </a:extLst>
          </p:cNvPr>
          <p:cNvCxnSpPr/>
          <p:nvPr/>
        </p:nvCxnSpPr>
        <p:spPr>
          <a:xfrm flipV="1">
            <a:off x="5679656" y="3879500"/>
            <a:ext cx="391878" cy="653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81FF63A-07DA-404A-950A-B56519298D8B}"/>
              </a:ext>
            </a:extLst>
          </p:cNvPr>
          <p:cNvCxnSpPr/>
          <p:nvPr/>
        </p:nvCxnSpPr>
        <p:spPr>
          <a:xfrm flipV="1">
            <a:off x="6847267" y="3865432"/>
            <a:ext cx="391878" cy="653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846AA65-BFE2-4E84-83FB-644F6E200D98}"/>
              </a:ext>
            </a:extLst>
          </p:cNvPr>
          <p:cNvCxnSpPr/>
          <p:nvPr/>
        </p:nvCxnSpPr>
        <p:spPr>
          <a:xfrm flipV="1">
            <a:off x="7986746" y="3879500"/>
            <a:ext cx="391878" cy="653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E91A67C-72E5-4BFD-B489-911E33905EDB}"/>
              </a:ext>
            </a:extLst>
          </p:cNvPr>
          <p:cNvSpPr txBox="1"/>
          <p:nvPr/>
        </p:nvSpPr>
        <p:spPr>
          <a:xfrm>
            <a:off x="8515350" y="3648109"/>
            <a:ext cx="64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 . .</a:t>
            </a:r>
            <a:endParaRPr lang="en-SG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71799B7-11CB-4733-A0A7-8BB5B2C00BAF}"/>
              </a:ext>
            </a:extLst>
          </p:cNvPr>
          <p:cNvSpPr txBox="1"/>
          <p:nvPr/>
        </p:nvSpPr>
        <p:spPr>
          <a:xfrm>
            <a:off x="1374364" y="4999338"/>
            <a:ext cx="6465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                    input 1    input 2   input 3        …</a:t>
            </a:r>
            <a:endParaRPr lang="en-SG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DECE6F1-D46B-4B22-A378-E51F91548821}"/>
              </a:ext>
            </a:extLst>
          </p:cNvPr>
          <p:cNvSpPr txBox="1"/>
          <p:nvPr/>
        </p:nvSpPr>
        <p:spPr>
          <a:xfrm>
            <a:off x="1512696" y="2274906"/>
            <a:ext cx="646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                 </a:t>
            </a:r>
            <a:r>
              <a:rPr lang="en-US" dirty="0" err="1"/>
              <a:t>output</a:t>
            </a:r>
            <a:r>
              <a:rPr lang="en-US" dirty="0"/>
              <a:t> 1    output 2   output 3        …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39273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FAD49-3376-4AA1-9B14-A415C3B88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concrete RNN and unfolding </a:t>
            </a:r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38C529-1421-4956-8B9E-2E3C5EB3B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2100915"/>
            <a:ext cx="4387889" cy="30765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4F306E-DC1A-4E10-AFAE-E7D8F2DABA5B}"/>
                  </a:ext>
                </a:extLst>
              </p:cNvPr>
              <p:cNvSpPr txBox="1"/>
              <p:nvPr/>
            </p:nvSpPr>
            <p:spPr>
              <a:xfrm>
                <a:off x="628649" y="5579076"/>
                <a:ext cx="39433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Figure 10.3 on page 369 from Goodfellow, et al.  Loss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SG" sz="1200" dirty="0"/>
                  <a:t> measures how far each output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SG" sz="1200" dirty="0"/>
                  <a:t> is from the training target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SG" sz="1200" dirty="0"/>
                  <a:t>.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SG" sz="1200" dirty="0"/>
                  <a:t> connect input to hidden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SG" sz="1200" dirty="0"/>
                  <a:t>, recurrent connection by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SG" sz="1200" dirty="0"/>
                  <a:t>, to output by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SG" sz="12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4F306E-DC1A-4E10-AFAE-E7D8F2DAB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5579076"/>
                <a:ext cx="3943351" cy="830997"/>
              </a:xfrm>
              <a:prstGeom prst="rect">
                <a:avLst/>
              </a:prstGeom>
              <a:blipFill>
                <a:blip r:embed="rId3"/>
                <a:stretch>
                  <a:fillRect r="-1236" b="-438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6BB822-264F-477F-BC88-477A57265429}"/>
                  </a:ext>
                </a:extLst>
              </p:cNvPr>
              <p:cNvSpPr txBox="1"/>
              <p:nvPr/>
            </p:nvSpPr>
            <p:spPr>
              <a:xfrm>
                <a:off x="5097162" y="2045044"/>
                <a:ext cx="3540211" cy="3884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SG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softmax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SG" dirty="0"/>
              </a:p>
              <a:p>
                <a:endParaRPr lang="en-S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,⋯,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,⋯,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SG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model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,⋯,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6BB822-264F-477F-BC88-477A57265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162" y="2045044"/>
                <a:ext cx="3540211" cy="3884718"/>
              </a:xfrm>
              <a:prstGeom prst="rect">
                <a:avLst/>
              </a:prstGeom>
              <a:blipFill>
                <a:blip r:embed="rId4"/>
                <a:stretch>
                  <a:fillRect r="-757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03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63AF8-2FFE-4BDF-A33D-4C29660FD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neural network models represent joint probabilities of sequences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9F30B1-CC42-4324-9012-3C34DBC10D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324128"/>
                <a:ext cx="7886700" cy="4377117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SG" dirty="0"/>
              </a:p>
              <a:p>
                <a:endParaRPr lang="en-US" dirty="0"/>
              </a:p>
              <a:p>
                <a:r>
                  <a:rPr lang="en-US" dirty="0"/>
                  <a:t>This equation can be applied recursively until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dirty="0"/>
                  <a:t>, i.e.,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SG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2,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 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,⋯,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S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9F30B1-CC42-4324-9012-3C34DBC10D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324128"/>
                <a:ext cx="7886700" cy="4377117"/>
              </a:xfrm>
              <a:blipFill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69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58635-B35E-4055-B431-A0492766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process 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9BBC25-EEB3-4AB0-96E2-BCD45FB4BB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Assuming the conditional probability only depends on the immediate past: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,⋯,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9BBC25-EEB3-4AB0-96E2-BCD45FB4BB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 r="-200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1D9EED7-4A55-4216-846F-894665FBEAAC}"/>
                  </a:ext>
                </a:extLst>
              </p:cNvPr>
              <p:cNvSpPr/>
              <p:nvPr/>
            </p:nvSpPr>
            <p:spPr>
              <a:xfrm>
                <a:off x="1554480" y="4467497"/>
                <a:ext cx="463732" cy="4637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1D9EED7-4A55-4216-846F-894665FBEA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80" y="4467497"/>
                <a:ext cx="463732" cy="46373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Right 4">
            <a:extLst>
              <a:ext uri="{FF2B5EF4-FFF2-40B4-BE49-F238E27FC236}">
                <a16:creationId xmlns:a16="http://schemas.microsoft.com/office/drawing/2014/main" id="{D59CD457-8409-44E8-A384-6D04D1D66C9E}"/>
              </a:ext>
            </a:extLst>
          </p:cNvPr>
          <p:cNvSpPr/>
          <p:nvPr/>
        </p:nvSpPr>
        <p:spPr>
          <a:xfrm>
            <a:off x="2083526" y="4683035"/>
            <a:ext cx="300445" cy="58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02FDC32-723A-45A9-81E3-F93F5EC7DC23}"/>
                  </a:ext>
                </a:extLst>
              </p:cNvPr>
              <p:cNvSpPr/>
              <p:nvPr/>
            </p:nvSpPr>
            <p:spPr>
              <a:xfrm>
                <a:off x="2536370" y="4476209"/>
                <a:ext cx="463732" cy="4637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02FDC32-723A-45A9-81E3-F93F5EC7DC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370" y="4476209"/>
                <a:ext cx="463732" cy="46373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B99E5576-5A01-497A-8DB9-40305341EC28}"/>
              </a:ext>
            </a:extLst>
          </p:cNvPr>
          <p:cNvSpPr/>
          <p:nvPr/>
        </p:nvSpPr>
        <p:spPr>
          <a:xfrm>
            <a:off x="3065416" y="4691747"/>
            <a:ext cx="300445" cy="58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161BBA7-7BC1-47BE-AB84-2A27985FE3B6}"/>
                  </a:ext>
                </a:extLst>
              </p:cNvPr>
              <p:cNvSpPr/>
              <p:nvPr/>
            </p:nvSpPr>
            <p:spPr>
              <a:xfrm>
                <a:off x="3509550" y="4489272"/>
                <a:ext cx="463732" cy="4637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161BBA7-7BC1-47BE-AB84-2A27985FE3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550" y="4489272"/>
                <a:ext cx="463732" cy="46373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775FDDD4-FF2B-442E-B9A3-65FAA548D4C6}"/>
              </a:ext>
            </a:extLst>
          </p:cNvPr>
          <p:cNvSpPr/>
          <p:nvPr/>
        </p:nvSpPr>
        <p:spPr>
          <a:xfrm>
            <a:off x="4038596" y="4704810"/>
            <a:ext cx="300445" cy="58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424E53-A090-4989-ADE0-91D4C27E2BBB}"/>
                  </a:ext>
                </a:extLst>
              </p:cNvPr>
              <p:cNvSpPr/>
              <p:nvPr/>
            </p:nvSpPr>
            <p:spPr>
              <a:xfrm>
                <a:off x="4463132" y="4489272"/>
                <a:ext cx="463732" cy="4637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424E53-A090-4989-ADE0-91D4C27E2B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132" y="4489272"/>
                <a:ext cx="463732" cy="46373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Right 10">
            <a:extLst>
              <a:ext uri="{FF2B5EF4-FFF2-40B4-BE49-F238E27FC236}">
                <a16:creationId xmlns:a16="http://schemas.microsoft.com/office/drawing/2014/main" id="{FAA00568-3BAC-42BB-8E87-35D5A48BF277}"/>
              </a:ext>
            </a:extLst>
          </p:cNvPr>
          <p:cNvSpPr/>
          <p:nvPr/>
        </p:nvSpPr>
        <p:spPr>
          <a:xfrm>
            <a:off x="4992178" y="4704810"/>
            <a:ext cx="300445" cy="58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7F22EDC-EAEE-46CF-A3DF-5ACD498737D4}"/>
              </a:ext>
            </a:extLst>
          </p:cNvPr>
          <p:cNvSpPr/>
          <p:nvPr/>
        </p:nvSpPr>
        <p:spPr>
          <a:xfrm>
            <a:off x="5423248" y="4482741"/>
            <a:ext cx="463732" cy="463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208573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0BCA0-1550-45B1-ADFE-730867398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model vs hidden Markov chain</a:t>
            </a:r>
            <a:endParaRPr lang="en-S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B62C48-45C2-46F0-A177-074E57C99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1" y="1827568"/>
            <a:ext cx="4767943" cy="2625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7D246A-C198-4FA4-869D-17D04F66B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1" y="4832937"/>
            <a:ext cx="4767943" cy="15101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879C6A-81D0-4F22-A8A8-F13CC039F629}"/>
              </a:ext>
            </a:extLst>
          </p:cNvPr>
          <p:cNvSpPr txBox="1"/>
          <p:nvPr/>
        </p:nvSpPr>
        <p:spPr>
          <a:xfrm>
            <a:off x="6054634" y="1874520"/>
            <a:ext cx="23186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all connections are represented, it is very efficient due to exponentially growing parameters.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RNN obtains the same functionality efficiently with hidden states.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Figures 10.7 &amp; 10.8 of Goodfellow et al.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847271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07596-A587-4579-BE78-4105E8136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gradient in RNN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29F24-D127-497D-A2F7-01136AC46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29292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C1B18-6EF7-43D4-8119-89388B460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Encode-decoder sequence-to-sequence architecture</a:t>
            </a:r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4084C-B0F0-43C3-A6C5-8096672C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41" y="2031011"/>
            <a:ext cx="4034760" cy="4461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E3A315-B45E-48BF-B009-A934AF3EE65D}"/>
                  </a:ext>
                </a:extLst>
              </p:cNvPr>
              <p:cNvSpPr txBox="1"/>
              <p:nvPr/>
            </p:nvSpPr>
            <p:spPr>
              <a:xfrm>
                <a:off x="5839097" y="2893423"/>
                <a:ext cx="2181497" cy="2633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Figure 10.12 on page 386 in Goodfellow.   This architecture generate the conditional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,⋯,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|</m:t>
                    </m:r>
                  </m:oMath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…,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E3A315-B45E-48BF-B009-A934AF3EE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097" y="2893423"/>
                <a:ext cx="2181497" cy="2633606"/>
              </a:xfrm>
              <a:prstGeom prst="rect">
                <a:avLst/>
              </a:prstGeom>
              <a:blipFill>
                <a:blip r:embed="rId3"/>
                <a:stretch>
                  <a:fillRect l="-2514" t="-1389" r="-7263" b="-208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225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963</TotalTime>
  <Words>433</Words>
  <Application>Microsoft Office PowerPoint</Application>
  <PresentationFormat>On-screen Show (4:3)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Verdana</vt:lpstr>
      <vt:lpstr>Office Theme</vt:lpstr>
      <vt:lpstr>Week 8,   Recurrent Neural Network</vt:lpstr>
      <vt:lpstr>Handle sequence of data </vt:lpstr>
      <vt:lpstr>Recurrent neural network (RNN)</vt:lpstr>
      <vt:lpstr>More concrete RNN and unfolding </vt:lpstr>
      <vt:lpstr>Using neural network models represent joint probabilities of sequences</vt:lpstr>
      <vt:lpstr>Markov process </vt:lpstr>
      <vt:lpstr>Fully connected model vs hidden Markov chain</vt:lpstr>
      <vt:lpstr>Compute gradient in RNN</vt:lpstr>
      <vt:lpstr>Encode-decoder sequence-to-sequence architecture</vt:lpstr>
      <vt:lpstr>Machine translation using RNN</vt:lpstr>
      <vt:lpstr>Vanishing or diverging gradient problem in RNN</vt:lpstr>
      <vt:lpstr>Long-short-term memory (LSTM)</vt:lpstr>
      <vt:lpstr>Formulas corresponding the LSTM diagram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AIS5203 Foundations of Deep Learning</dc:title>
  <dc:creator>Wang Jian-Sheng</dc:creator>
  <cp:lastModifiedBy>Wang Jian-Sheng</cp:lastModifiedBy>
  <cp:revision>88</cp:revision>
  <dcterms:created xsi:type="dcterms:W3CDTF">2021-10-08T06:30:06Z</dcterms:created>
  <dcterms:modified xsi:type="dcterms:W3CDTF">2025-12-16T06:11:49Z</dcterms:modified>
</cp:coreProperties>
</file>