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4" saveSubsetFonts="1">
  <p:sldMasterIdLst>
    <p:sldMasterId id="2147483719" r:id="rId4"/>
  </p:sldMasterIdLst>
  <p:notesMasterIdLst>
    <p:notesMasterId r:id="rId19"/>
  </p:notesMasterIdLst>
  <p:sldIdLst>
    <p:sldId id="256" r:id="rId5"/>
    <p:sldId id="257" r:id="rId6"/>
    <p:sldId id="268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0289" autoAdjust="0"/>
  </p:normalViewPr>
  <p:slideViewPr>
    <p:cSldViewPr>
      <p:cViewPr varScale="1">
        <p:scale>
          <a:sx n="105" d="100"/>
          <a:sy n="105" d="100"/>
        </p:scale>
        <p:origin x="101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191B0DB2-25D4-45DB-BC2A-FFEEBBD7A0A4}"/>
    <pc:docChg chg="modSld">
      <pc:chgData name="Wang Jian-Sheng" userId="7d25d710-0931-49a3-acef-49192cec40f2" providerId="ADAL" clId="{191B0DB2-25D4-45DB-BC2A-FFEEBBD7A0A4}" dt="2025-09-16T07:31:30.200" v="75" actId="20577"/>
      <pc:docMkLst>
        <pc:docMk/>
      </pc:docMkLst>
      <pc:sldChg chg="modNotesTx">
        <pc:chgData name="Wang Jian-Sheng" userId="7d25d710-0931-49a3-acef-49192cec40f2" providerId="ADAL" clId="{191B0DB2-25D4-45DB-BC2A-FFEEBBD7A0A4}" dt="2025-09-16T07:31:30.200" v="75" actId="20577"/>
        <pc:sldMkLst>
          <pc:docMk/>
          <pc:sldMk cId="0" sldId="267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47BB7EF4-BF6A-428D-9225-0FB0BA73C44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225D348D-6BB8-4915-8D2B-1813BEE129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4128EEF-0C44-416C-9362-438B9968E3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E4FF98DC-0E58-474F-92DE-F395C36150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6502" name="Rectangle 6">
            <a:extLst>
              <a:ext uri="{FF2B5EF4-FFF2-40B4-BE49-F238E27FC236}">
                <a16:creationId xmlns:a16="http://schemas.microsoft.com/office/drawing/2014/main" id="{D1732108-90FD-49B5-9F10-2C7A10D91D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503" name="Rectangle 7">
            <a:extLst>
              <a:ext uri="{FF2B5EF4-FFF2-40B4-BE49-F238E27FC236}">
                <a16:creationId xmlns:a16="http://schemas.microsoft.com/office/drawing/2014/main" id="{9A75285B-A99C-4C0A-9264-C6D5B3BA5E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9B5B4599-2A80-435F-8EC6-A4A81279D1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an excellent introduction to probability and statistics, see G. Casella and R. L. Berger, “Statistical Inference”.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5B4599-2A80-435F-8EC6-A4A81279D133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8351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B92419C5-5F14-4714-A569-815FB96907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EFF4021-BE33-45BA-BC6B-AAE5FF991F1B}" type="slidenum">
              <a:rPr lang="en-US" altLang="en-US">
                <a:latin typeface="Arial" panose="020B0604020202020204" pitchFamily="34" charset="0"/>
              </a:rPr>
              <a:pPr/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E026317-85B9-4ADE-A8DE-B428712391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E8CE898-2356-47D0-8A80-6CDD7E97AE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What does the distribution function F(x) look like for a discrete distribution?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F(x) is monotone increase from 0 to 1 with x and continuous from the right.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62FBC6B-A055-48BB-B319-C92CB04B3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9748FDD-211F-48EC-88AE-F2AA4D158F86}" type="slidenum">
              <a:rPr lang="en-US" altLang="en-US">
                <a:latin typeface="Arial" panose="020B0604020202020204" pitchFamily="34" charset="0"/>
              </a:rPr>
              <a:pPr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9B96417-1B76-44AB-BD35-D0F48BE26F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D4A33C4-0355-4C38-B1CD-F66027639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Other higher moments are also useful:  skewness  &lt;(x -&lt;x&gt;)</a:t>
            </a:r>
            <a:r>
              <a:rPr lang="en-US" altLang="en-US" baseline="30000" dirty="0"/>
              <a:t>3</a:t>
            </a:r>
            <a:r>
              <a:rPr lang="en-US" altLang="en-US" dirty="0"/>
              <a:t>&gt;/</a:t>
            </a:r>
            <a:r>
              <a:rPr lang="el-GR" altLang="en-US" dirty="0">
                <a:cs typeface="Arial" panose="020B0604020202020204" pitchFamily="34" charset="0"/>
              </a:rPr>
              <a:t>σ</a:t>
            </a:r>
            <a:r>
              <a:rPr lang="en-US" altLang="en-US" baseline="30000" dirty="0">
                <a:cs typeface="Arial" panose="020B0604020202020204" pitchFamily="34" charset="0"/>
              </a:rPr>
              <a:t>3</a:t>
            </a:r>
            <a:r>
              <a:rPr lang="en-US" altLang="en-US" dirty="0">
                <a:cs typeface="Arial" panose="020B0604020202020204" pitchFamily="34" charset="0"/>
              </a:rPr>
              <a:t>,  kurtosis </a:t>
            </a:r>
            <a:r>
              <a:rPr lang="en-US" altLang="en-US" dirty="0"/>
              <a:t>&lt;(x -&lt;x&gt;)</a:t>
            </a:r>
            <a:r>
              <a:rPr lang="en-US" altLang="en-US" baseline="30000" dirty="0"/>
              <a:t>4</a:t>
            </a:r>
            <a:r>
              <a:rPr lang="en-US" altLang="en-US" dirty="0"/>
              <a:t>&gt;/</a:t>
            </a:r>
            <a:r>
              <a:rPr lang="el-GR" altLang="en-US" dirty="0">
                <a:cs typeface="Arial" panose="020B0604020202020204" pitchFamily="34" charset="0"/>
              </a:rPr>
              <a:t>σ</a:t>
            </a:r>
            <a:r>
              <a:rPr lang="en-US" altLang="en-US" baseline="30000" dirty="0">
                <a:cs typeface="Arial" panose="020B0604020202020204" pitchFamily="34" charset="0"/>
              </a:rPr>
              <a:t>4</a:t>
            </a:r>
            <a:r>
              <a:rPr lang="en-US" altLang="en-US" dirty="0">
                <a:cs typeface="Arial" panose="020B0604020202020204" pitchFamily="34" charset="0"/>
              </a:rPr>
              <a:t> – 3.  What is skewness and kurtosis for a Gaussian distribution?   The concept of a sufficient statistic is important in parameter estimation. </a:t>
            </a:r>
            <a:endParaRPr lang="el-GR" alt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045A81F-3609-40BA-AEDD-678D6941D3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88E93904-EADF-4F05-AFB0-6C4ACF227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Whether it is discrete or continuous variable, we can express the expectation value as a Stieltjes integral, int f dF.</a:t>
            </a:r>
          </a:p>
          <a:p>
            <a:pPr eaLnBrk="1" hangingPunct="1"/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A8FF72CB-B48F-4D1C-B328-F82A780BA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6AE3D2E-6BAB-42C0-9282-223798E69932}" type="slidenum">
              <a:rPr lang="en-US" altLang="en-US">
                <a:latin typeface="Arial" panose="020B0604020202020204" pitchFamily="34" charset="0"/>
              </a:rPr>
              <a:pPr/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EAE9B3B-1D67-4752-A299-A917F14170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76D916F-7849-4F28-A2AE-71E747657561}" type="slidenum">
              <a:rPr lang="en-US" altLang="en-US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B2E7739-35EE-4EF7-8EF8-893E14359A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427499B0-02C1-4D5D-B0F1-D08E3ECE1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Figure from</a:t>
            </a:r>
          </a:p>
          <a:p>
            <a:pPr eaLnBrk="1" hangingPunct="1"/>
            <a:r>
              <a:rPr lang="en-US" altLang="en-US"/>
              <a:t>http://www.usoe.k12.ut.us/curr/science/sciber00/7th/genetics/images/heads.gif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A0C2571-6811-4BBE-90BD-9C71582D62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F7DFE48-326B-474E-BB3A-52DE25C2BE16}" type="slidenum">
              <a:rPr lang="en-US" altLang="en-US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888621A-0370-415E-80F7-4CE9A5F6EE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B42FACD-422C-4F3B-A0CA-0316654DC7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Rev. Thomas Bayes (1702-1761) English mathematician and theologian best known for “an Essay Towards Solving a problem in the Doctrine of Chances,” published posthumously (1763), which included both the uncontroversial Bayes’s theorem and a contentious postulate that is fundamental to Bayesian inference.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From “Dictionary of Mathematics”, ed. J. Daintith and R. D. Nelson (1989).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E63EDE0-1FF6-4A51-9CFE-948A8ADFEB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529D4E5-ACD4-45B4-8258-4FD4E498D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dirty="0"/>
              <a:t>This is known as </a:t>
            </a:r>
            <a:r>
              <a:rPr lang="en-US" altLang="en-US" dirty="0" err="1"/>
              <a:t>Komogorov</a:t>
            </a:r>
            <a:r>
              <a:rPr lang="en-US" altLang="en-US" dirty="0"/>
              <a:t> axiomatic formulation of probability theory.   We need Lebesgue measure theory to make this rigorous.  The collection of the subset needs to be in the sigma algebra.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E4BA04D-984B-44A3-AA56-4581E12960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E241C85-044C-445A-94F2-B227C7439EC9}" type="slidenum">
              <a:rPr lang="en-US" altLang="en-US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8469AFEE-73F8-4107-B838-F626B0914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6CA308B-B0FC-4D25-B5F8-01C5ECE6F292}" type="slidenum">
              <a:rPr lang="en-US" altLang="en-US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5EE79E5-9D30-4548-91D6-5AA45A2BE4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442755D-E264-4662-B849-174CB3A229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Set-theoretic Questions: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(1) What is the yellow part  (complement of A or B),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(2) The red part ( A – B),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(3) brown part (A and B).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695EAD71-F004-413D-93BF-25E3741BE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6262C0E-5B0E-4FBA-8305-0DD9F68AEBA1}" type="slidenum">
              <a:rPr lang="en-US" altLang="en-US">
                <a:latin typeface="Arial" panose="020B0604020202020204" pitchFamily="34" charset="0"/>
              </a:rPr>
              <a:pPr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789AD2E-8577-4E66-BC61-B7FAF5DC77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FFF9689D-E3E4-4470-BDB3-4BE92F84B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For example, throwing a dice, the result is either of 1, 2, 3, 4, 5, or 6. They are mutually exclusive.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4430FE8-92E0-426B-87CC-2DFF7ABC43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8DACF7B-3D5E-43E4-BCEF-53A6B944DF39}" type="slidenum">
              <a:rPr lang="en-US" altLang="en-US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4672A96-B09F-4B9C-91EE-17929D6E37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69BC7FE-A632-46AF-AC66-09535971B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If an event happens through several steps, each is independent of the others, then the probability of the event is the product of individual probabilities.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ED4D3C6D-67E0-477A-8D15-6A927995CE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90B65B2-53B3-4DBE-9A76-7495BB91FC2C}" type="slidenum">
              <a:rPr lang="en-US" altLang="en-US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DB3E13B-536A-49D6-82EE-5ABF9ADF5A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FCD9B960-88C2-4B86-8BBD-2404072B1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 statistics, we distinguish a random variable X, and its particular concrete value x.  X can take many different possible values, but x is just a given number.  There are many good books on statistics, e.g., G. Casella and R. L. Berger,  “Statistical Inference”, 2</a:t>
            </a:r>
            <a:r>
              <a:rPr lang="en-US" altLang="en-US" baseline="30000"/>
              <a:t>nd</a:t>
            </a:r>
            <a:r>
              <a:rPr lang="en-US" altLang="en-US"/>
              <a:t> ed, Duxbury (2002).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E1B42EB3-29C0-4711-82A6-A58A86AC64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F778EE45-EF84-4848-B790-F9EBE4A59C11}" type="slidenum">
              <a:rPr lang="en-US" altLang="en-US">
                <a:latin typeface="Arial" panose="020B0604020202020204" pitchFamily="34" charset="0"/>
              </a:rPr>
              <a:pPr/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6B7A507A-6F23-4FD8-B58F-4F28D8B0D8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C36A02CF-D0B9-4FB1-888F-58135C382F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Problem: compute &lt;x</a:t>
            </a:r>
            <a:r>
              <a:rPr lang="en-US" altLang="en-US" i="1" baseline="30000"/>
              <a:t>n</a:t>
            </a:r>
            <a:r>
              <a:rPr lang="en-US" altLang="en-US"/>
              <a:t>&gt; in the Gasussian distribution for any integer </a:t>
            </a:r>
            <a:r>
              <a:rPr lang="en-US" altLang="en-US" i="1"/>
              <a:t>n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173B885A-9F2E-4586-88DA-C304B9C5A94F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62381759-EEA5-46F9-BB93-133F714FDC00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3E9D8EC8-727C-4E2A-9A6A-A7EDABFD1D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6376 w 794"/>
                <a:gd name="T1" fmla="*/ 2383 h 414"/>
                <a:gd name="T2" fmla="*/ 5702 w 794"/>
                <a:gd name="T3" fmla="*/ 1919 h 414"/>
                <a:gd name="T4" fmla="*/ 4466 w 794"/>
                <a:gd name="T5" fmla="*/ 1268 h 414"/>
                <a:gd name="T6" fmla="*/ 570 w 794"/>
                <a:gd name="T7" fmla="*/ 0 h 414"/>
                <a:gd name="T8" fmla="*/ 184 w 794"/>
                <a:gd name="T9" fmla="*/ 120 h 414"/>
                <a:gd name="T10" fmla="*/ 0 w 794"/>
                <a:gd name="T11" fmla="*/ 501 h 414"/>
                <a:gd name="T12" fmla="*/ 224 w 794"/>
                <a:gd name="T13" fmla="*/ 936 h 414"/>
                <a:gd name="T14" fmla="*/ 4577 w 794"/>
                <a:gd name="T15" fmla="*/ 2469 h 414"/>
                <a:gd name="T16" fmla="*/ 5531 w 794"/>
                <a:gd name="T17" fmla="*/ 2371 h 414"/>
                <a:gd name="T18" fmla="*/ 6302 w 794"/>
                <a:gd name="T19" fmla="*/ 2498 h 414"/>
                <a:gd name="T20" fmla="*/ 6376 w 794"/>
                <a:gd name="T21" fmla="*/ 2383 h 414"/>
                <a:gd name="T22" fmla="*/ 6376 w 794"/>
                <a:gd name="T23" fmla="*/ 2383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02EBF83-F22F-448C-A21D-19C98BABBB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274 w 1586"/>
                <a:gd name="T1" fmla="*/ 0 h 821"/>
                <a:gd name="T2" fmla="*/ 2664 w 1586"/>
                <a:gd name="T3" fmla="*/ 781 h 821"/>
                <a:gd name="T4" fmla="*/ 2858 w 1586"/>
                <a:gd name="T5" fmla="*/ 960 h 821"/>
                <a:gd name="T6" fmla="*/ 3175 w 1586"/>
                <a:gd name="T7" fmla="*/ 1191 h 821"/>
                <a:gd name="T8" fmla="*/ 3133 w 1586"/>
                <a:gd name="T9" fmla="*/ 1235 h 821"/>
                <a:gd name="T10" fmla="*/ 2702 w 1586"/>
                <a:gd name="T11" fmla="*/ 1184 h 821"/>
                <a:gd name="T12" fmla="*/ 2292 w 1586"/>
                <a:gd name="T13" fmla="*/ 1220 h 821"/>
                <a:gd name="T14" fmla="*/ 83 w 1586"/>
                <a:gd name="T15" fmla="*/ 449 h 821"/>
                <a:gd name="T16" fmla="*/ 0 w 1586"/>
                <a:gd name="T17" fmla="*/ 226 h 821"/>
                <a:gd name="T18" fmla="*/ 92 w 1586"/>
                <a:gd name="T19" fmla="*/ 48 h 821"/>
                <a:gd name="T20" fmla="*/ 274 w 1586"/>
                <a:gd name="T21" fmla="*/ 0 h 821"/>
                <a:gd name="T22" fmla="*/ 27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B8347E0D-7C95-4317-99EC-34C1A16EF8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92 h 747"/>
                <a:gd name="T2" fmla="*/ 1855 w 1049"/>
                <a:gd name="T3" fmla="*/ 1131 h 747"/>
                <a:gd name="T4" fmla="*/ 1889 w 1049"/>
                <a:gd name="T5" fmla="*/ 808 h 747"/>
                <a:gd name="T6" fmla="*/ 2111 w 1049"/>
                <a:gd name="T7" fmla="*/ 639 h 747"/>
                <a:gd name="T8" fmla="*/ 157 w 1049"/>
                <a:gd name="T9" fmla="*/ 0 h 747"/>
                <a:gd name="T10" fmla="*/ 0 w 1049"/>
                <a:gd name="T11" fmla="*/ 192 h 747"/>
                <a:gd name="T12" fmla="*/ 0 w 1049"/>
                <a:gd name="T13" fmla="*/ 492 h 747"/>
                <a:gd name="T14" fmla="*/ 0 w 1049"/>
                <a:gd name="T15" fmla="*/ 49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E508FF02-4690-4786-8FE6-2E393A46944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C21E7B30-7C17-46FB-B0DF-AF13F032F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219 w 150"/>
                  <a:gd name="T1" fmla="*/ 0 h 173"/>
                  <a:gd name="T2" fmla="*/ 81 w 150"/>
                  <a:gd name="T3" fmla="*/ 101 h 173"/>
                  <a:gd name="T4" fmla="*/ 0 w 150"/>
                  <a:gd name="T5" fmla="*/ 265 h 173"/>
                  <a:gd name="T6" fmla="*/ 160 w 150"/>
                  <a:gd name="T7" fmla="*/ 245 h 173"/>
                  <a:gd name="T8" fmla="*/ 206 w 150"/>
                  <a:gd name="T9" fmla="*/ 129 h 173"/>
                  <a:gd name="T10" fmla="*/ 300 w 150"/>
                  <a:gd name="T11" fmla="*/ 41 h 173"/>
                  <a:gd name="T12" fmla="*/ 219 w 150"/>
                  <a:gd name="T13" fmla="*/ 0 h 173"/>
                  <a:gd name="T14" fmla="*/ 2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6098ACFA-512E-4905-A5E7-5F7039FEEA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313 w 1684"/>
                  <a:gd name="T1" fmla="*/ 0 h 880"/>
                  <a:gd name="T2" fmla="*/ 126 w 1684"/>
                  <a:gd name="T3" fmla="*/ 79 h 880"/>
                  <a:gd name="T4" fmla="*/ 0 w 1684"/>
                  <a:gd name="T5" fmla="*/ 314 h 880"/>
                  <a:gd name="T6" fmla="*/ 135 w 1684"/>
                  <a:gd name="T7" fmla="*/ 541 h 880"/>
                  <a:gd name="T8" fmla="*/ 2373 w 1684"/>
                  <a:gd name="T9" fmla="*/ 1308 h 880"/>
                  <a:gd name="T10" fmla="*/ 2855 w 1684"/>
                  <a:gd name="T11" fmla="*/ 1260 h 880"/>
                  <a:gd name="T12" fmla="*/ 3245 w 1684"/>
                  <a:gd name="T13" fmla="*/ 1328 h 880"/>
                  <a:gd name="T14" fmla="*/ 3381 w 1684"/>
                  <a:gd name="T15" fmla="*/ 1220 h 880"/>
                  <a:gd name="T16" fmla="*/ 3015 w 1684"/>
                  <a:gd name="T17" fmla="*/ 1002 h 880"/>
                  <a:gd name="T18" fmla="*/ 2866 w 1684"/>
                  <a:gd name="T19" fmla="*/ 773 h 880"/>
                  <a:gd name="T20" fmla="*/ 2749 w 1684"/>
                  <a:gd name="T21" fmla="*/ 795 h 880"/>
                  <a:gd name="T22" fmla="*/ 2889 w 1684"/>
                  <a:gd name="T23" fmla="*/ 1002 h 880"/>
                  <a:gd name="T24" fmla="*/ 3168 w 1684"/>
                  <a:gd name="T25" fmla="*/ 1222 h 880"/>
                  <a:gd name="T26" fmla="*/ 2837 w 1684"/>
                  <a:gd name="T27" fmla="*/ 1188 h 880"/>
                  <a:gd name="T28" fmla="*/ 2447 w 1684"/>
                  <a:gd name="T29" fmla="*/ 1228 h 880"/>
                  <a:gd name="T30" fmla="*/ 2519 w 1684"/>
                  <a:gd name="T31" fmla="*/ 980 h 880"/>
                  <a:gd name="T32" fmla="*/ 2686 w 1684"/>
                  <a:gd name="T33" fmla="*/ 812 h 880"/>
                  <a:gd name="T34" fmla="*/ 2491 w 1684"/>
                  <a:gd name="T35" fmla="*/ 833 h 880"/>
                  <a:gd name="T36" fmla="*/ 2339 w 1684"/>
                  <a:gd name="T37" fmla="*/ 993 h 880"/>
                  <a:gd name="T38" fmla="*/ 2287 w 1684"/>
                  <a:gd name="T39" fmla="*/ 1194 h 880"/>
                  <a:gd name="T40" fmla="*/ 215 w 1684"/>
                  <a:gd name="T41" fmla="*/ 468 h 880"/>
                  <a:gd name="T42" fmla="*/ 160 w 1684"/>
                  <a:gd name="T43" fmla="*/ 324 h 880"/>
                  <a:gd name="T44" fmla="*/ 207 w 1684"/>
                  <a:gd name="T45" fmla="*/ 144 h 880"/>
                  <a:gd name="T46" fmla="*/ 435 w 1684"/>
                  <a:gd name="T47" fmla="*/ 0 h 880"/>
                  <a:gd name="T48" fmla="*/ 313 w 1684"/>
                  <a:gd name="T49" fmla="*/ 0 h 880"/>
                  <a:gd name="T50" fmla="*/ 31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8793F01C-F3DC-4978-8D05-D9BDD125098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01 w 1190"/>
                  <a:gd name="T1" fmla="*/ 0 h 500"/>
                  <a:gd name="T2" fmla="*/ 2389 w 1190"/>
                  <a:gd name="T3" fmla="*/ 739 h 500"/>
                  <a:gd name="T4" fmla="*/ 2159 w 1190"/>
                  <a:gd name="T5" fmla="*/ 754 h 500"/>
                  <a:gd name="T6" fmla="*/ 0 w 1190"/>
                  <a:gd name="T7" fmla="*/ 41 h 500"/>
                  <a:gd name="T8" fmla="*/ 201 w 1190"/>
                  <a:gd name="T9" fmla="*/ 0 h 500"/>
                  <a:gd name="T10" fmla="*/ 20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BC379F84-593E-4096-93DC-4FB7005D8BA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234 w 160"/>
                  <a:gd name="T1" fmla="*/ 0 h 335"/>
                  <a:gd name="T2" fmla="*/ 38 w 160"/>
                  <a:gd name="T3" fmla="*/ 159 h 335"/>
                  <a:gd name="T4" fmla="*/ 0 w 160"/>
                  <a:gd name="T5" fmla="*/ 344 h 335"/>
                  <a:gd name="T6" fmla="*/ 67 w 160"/>
                  <a:gd name="T7" fmla="*/ 470 h 335"/>
                  <a:gd name="T8" fmla="*/ 189 w 160"/>
                  <a:gd name="T9" fmla="*/ 502 h 335"/>
                  <a:gd name="T10" fmla="*/ 153 w 160"/>
                  <a:gd name="T11" fmla="*/ 230 h 335"/>
                  <a:gd name="T12" fmla="*/ 322 w 160"/>
                  <a:gd name="T13" fmla="*/ 26 h 335"/>
                  <a:gd name="T14" fmla="*/ 234 w 160"/>
                  <a:gd name="T15" fmla="*/ 0 h 335"/>
                  <a:gd name="T16" fmla="*/ 234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91E55D5A-C34D-49B5-88DB-9D60A3A0191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8 w 489"/>
                  <a:gd name="T1" fmla="*/ 52 h 296"/>
                  <a:gd name="T2" fmla="*/ 319 w 489"/>
                  <a:gd name="T3" fmla="*/ 100 h 296"/>
                  <a:gd name="T4" fmla="*/ 647 w 489"/>
                  <a:gd name="T5" fmla="*/ 207 h 296"/>
                  <a:gd name="T6" fmla="*/ 879 w 489"/>
                  <a:gd name="T7" fmla="*/ 368 h 296"/>
                  <a:gd name="T8" fmla="*/ 651 w 489"/>
                  <a:gd name="T9" fmla="*/ 348 h 296"/>
                  <a:gd name="T10" fmla="*/ 277 w 489"/>
                  <a:gd name="T11" fmla="*/ 221 h 296"/>
                  <a:gd name="T12" fmla="*/ 100 w 489"/>
                  <a:gd name="T13" fmla="*/ 121 h 296"/>
                  <a:gd name="T14" fmla="*/ 213 w 489"/>
                  <a:gd name="T15" fmla="*/ 246 h 296"/>
                  <a:gd name="T16" fmla="*/ 543 w 489"/>
                  <a:gd name="T17" fmla="*/ 408 h 296"/>
                  <a:gd name="T18" fmla="*/ 930 w 489"/>
                  <a:gd name="T19" fmla="*/ 448 h 296"/>
                  <a:gd name="T20" fmla="*/ 976 w 489"/>
                  <a:gd name="T21" fmla="*/ 338 h 296"/>
                  <a:gd name="T22" fmla="*/ 787 w 489"/>
                  <a:gd name="T23" fmla="*/ 182 h 296"/>
                  <a:gd name="T24" fmla="*/ 339 w 489"/>
                  <a:gd name="T25" fmla="*/ 26 h 296"/>
                  <a:gd name="T26" fmla="*/ 0 w 489"/>
                  <a:gd name="T27" fmla="*/ 0 h 296"/>
                  <a:gd name="T28" fmla="*/ 28 w 489"/>
                  <a:gd name="T29" fmla="*/ 52 h 296"/>
                  <a:gd name="T30" fmla="*/ 28 w 489"/>
                  <a:gd name="T31" fmla="*/ 5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4B5C5080-A464-45FB-B8B5-908C9E0A4180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8C4C3BB9-C82C-42B6-8813-F8A5576362F4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498 w 794"/>
                <a:gd name="T1" fmla="*/ 198 h 414"/>
                <a:gd name="T2" fmla="*/ 445 w 794"/>
                <a:gd name="T3" fmla="*/ 159 h 414"/>
                <a:gd name="T4" fmla="*/ 349 w 794"/>
                <a:gd name="T5" fmla="*/ 105 h 414"/>
                <a:gd name="T6" fmla="*/ 44 w 794"/>
                <a:gd name="T7" fmla="*/ 0 h 414"/>
                <a:gd name="T8" fmla="*/ 14 w 794"/>
                <a:gd name="T9" fmla="*/ 10 h 414"/>
                <a:gd name="T10" fmla="*/ 0 w 794"/>
                <a:gd name="T11" fmla="*/ 42 h 414"/>
                <a:gd name="T12" fmla="*/ 17 w 794"/>
                <a:gd name="T13" fmla="*/ 78 h 414"/>
                <a:gd name="T14" fmla="*/ 358 w 794"/>
                <a:gd name="T15" fmla="*/ 205 h 414"/>
                <a:gd name="T16" fmla="*/ 433 w 794"/>
                <a:gd name="T17" fmla="*/ 197 h 414"/>
                <a:gd name="T18" fmla="*/ 493 w 794"/>
                <a:gd name="T19" fmla="*/ 207 h 414"/>
                <a:gd name="T20" fmla="*/ 498 w 794"/>
                <a:gd name="T21" fmla="*/ 198 h 414"/>
                <a:gd name="T22" fmla="*/ 498 w 794"/>
                <a:gd name="T23" fmla="*/ 198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7DF57577-D081-41E3-94BB-6574F19CF6E8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21 w 1586"/>
                <a:gd name="T1" fmla="*/ 0 h 821"/>
                <a:gd name="T2" fmla="*/ 208 w 1586"/>
                <a:gd name="T3" fmla="*/ 65 h 821"/>
                <a:gd name="T4" fmla="*/ 223 w 1586"/>
                <a:gd name="T5" fmla="*/ 79 h 821"/>
                <a:gd name="T6" fmla="*/ 248 w 1586"/>
                <a:gd name="T7" fmla="*/ 99 h 821"/>
                <a:gd name="T8" fmla="*/ 245 w 1586"/>
                <a:gd name="T9" fmla="*/ 102 h 821"/>
                <a:gd name="T10" fmla="*/ 211 w 1586"/>
                <a:gd name="T11" fmla="*/ 98 h 821"/>
                <a:gd name="T12" fmla="*/ 179 w 1586"/>
                <a:gd name="T13" fmla="*/ 101 h 821"/>
                <a:gd name="T14" fmla="*/ 7 w 1586"/>
                <a:gd name="T15" fmla="*/ 37 h 821"/>
                <a:gd name="T16" fmla="*/ 0 w 1586"/>
                <a:gd name="T17" fmla="*/ 19 h 821"/>
                <a:gd name="T18" fmla="*/ 7 w 1586"/>
                <a:gd name="T19" fmla="*/ 4 h 821"/>
                <a:gd name="T20" fmla="*/ 21 w 1586"/>
                <a:gd name="T21" fmla="*/ 0 h 821"/>
                <a:gd name="T22" fmla="*/ 2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105B9B93-4381-40C1-97DA-D67B2778E0A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41 h 747"/>
                <a:gd name="T2" fmla="*/ 145 w 1049"/>
                <a:gd name="T3" fmla="*/ 94 h 747"/>
                <a:gd name="T4" fmla="*/ 148 w 1049"/>
                <a:gd name="T5" fmla="*/ 67 h 747"/>
                <a:gd name="T6" fmla="*/ 165 w 1049"/>
                <a:gd name="T7" fmla="*/ 53 h 747"/>
                <a:gd name="T8" fmla="*/ 12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210FB510-4269-4B0C-A5E5-DF877A53028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8EAD6004-1C1D-4FE9-8F27-5004C40212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7 w 150"/>
                  <a:gd name="T1" fmla="*/ 0 h 173"/>
                  <a:gd name="T2" fmla="*/ 6 w 150"/>
                  <a:gd name="T3" fmla="*/ 8 h 173"/>
                  <a:gd name="T4" fmla="*/ 0 w 150"/>
                  <a:gd name="T5" fmla="*/ 22 h 173"/>
                  <a:gd name="T6" fmla="*/ 12 w 150"/>
                  <a:gd name="T7" fmla="*/ 20 h 173"/>
                  <a:gd name="T8" fmla="*/ 16 w 150"/>
                  <a:gd name="T9" fmla="*/ 11 h 173"/>
                  <a:gd name="T10" fmla="*/ 23 w 150"/>
                  <a:gd name="T11" fmla="*/ 4 h 173"/>
                  <a:gd name="T12" fmla="*/ 17 w 150"/>
                  <a:gd name="T13" fmla="*/ 0 h 173"/>
                  <a:gd name="T14" fmla="*/ 1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0BD484BB-022D-43EC-898D-013439CBE1C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5 w 1684"/>
                  <a:gd name="T1" fmla="*/ 0 h 880"/>
                  <a:gd name="T2" fmla="*/ 10 w 1684"/>
                  <a:gd name="T3" fmla="*/ 6 h 880"/>
                  <a:gd name="T4" fmla="*/ 0 w 1684"/>
                  <a:gd name="T5" fmla="*/ 26 h 880"/>
                  <a:gd name="T6" fmla="*/ 11 w 1684"/>
                  <a:gd name="T7" fmla="*/ 45 h 880"/>
                  <a:gd name="T8" fmla="*/ 185 w 1684"/>
                  <a:gd name="T9" fmla="*/ 108 h 880"/>
                  <a:gd name="T10" fmla="*/ 223 w 1684"/>
                  <a:gd name="T11" fmla="*/ 104 h 880"/>
                  <a:gd name="T12" fmla="*/ 253 w 1684"/>
                  <a:gd name="T13" fmla="*/ 110 h 880"/>
                  <a:gd name="T14" fmla="*/ 264 w 1684"/>
                  <a:gd name="T15" fmla="*/ 101 h 880"/>
                  <a:gd name="T16" fmla="*/ 236 w 1684"/>
                  <a:gd name="T17" fmla="*/ 83 h 880"/>
                  <a:gd name="T18" fmla="*/ 224 w 1684"/>
                  <a:gd name="T19" fmla="*/ 64 h 880"/>
                  <a:gd name="T20" fmla="*/ 215 w 1684"/>
                  <a:gd name="T21" fmla="*/ 66 h 880"/>
                  <a:gd name="T22" fmla="*/ 226 w 1684"/>
                  <a:gd name="T23" fmla="*/ 83 h 880"/>
                  <a:gd name="T24" fmla="*/ 248 w 1684"/>
                  <a:gd name="T25" fmla="*/ 101 h 880"/>
                  <a:gd name="T26" fmla="*/ 222 w 1684"/>
                  <a:gd name="T27" fmla="*/ 98 h 880"/>
                  <a:gd name="T28" fmla="*/ 191 w 1684"/>
                  <a:gd name="T29" fmla="*/ 102 h 880"/>
                  <a:gd name="T30" fmla="*/ 197 w 1684"/>
                  <a:gd name="T31" fmla="*/ 81 h 880"/>
                  <a:gd name="T32" fmla="*/ 210 w 1684"/>
                  <a:gd name="T33" fmla="*/ 67 h 880"/>
                  <a:gd name="T34" fmla="*/ 195 w 1684"/>
                  <a:gd name="T35" fmla="*/ 69 h 880"/>
                  <a:gd name="T36" fmla="*/ 183 w 1684"/>
                  <a:gd name="T37" fmla="*/ 82 h 880"/>
                  <a:gd name="T38" fmla="*/ 179 w 1684"/>
                  <a:gd name="T39" fmla="*/ 99 h 880"/>
                  <a:gd name="T40" fmla="*/ 17 w 1684"/>
                  <a:gd name="T41" fmla="*/ 39 h 880"/>
                  <a:gd name="T42" fmla="*/ 13 w 1684"/>
                  <a:gd name="T43" fmla="*/ 27 h 880"/>
                  <a:gd name="T44" fmla="*/ 16 w 1684"/>
                  <a:gd name="T45" fmla="*/ 12 h 880"/>
                  <a:gd name="T46" fmla="*/ 34 w 1684"/>
                  <a:gd name="T47" fmla="*/ 0 h 880"/>
                  <a:gd name="T48" fmla="*/ 25 w 1684"/>
                  <a:gd name="T49" fmla="*/ 0 h 880"/>
                  <a:gd name="T50" fmla="*/ 25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3C2E47B6-6FEA-401C-BADB-E6954A7BFF9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6 w 1190"/>
                  <a:gd name="T1" fmla="*/ 0 h 500"/>
                  <a:gd name="T2" fmla="*/ 187 w 1190"/>
                  <a:gd name="T3" fmla="*/ 61 h 500"/>
                  <a:gd name="T4" fmla="*/ 169 w 1190"/>
                  <a:gd name="T5" fmla="*/ 62 h 500"/>
                  <a:gd name="T6" fmla="*/ 0 w 1190"/>
                  <a:gd name="T7" fmla="*/ 4 h 500"/>
                  <a:gd name="T8" fmla="*/ 16 w 1190"/>
                  <a:gd name="T9" fmla="*/ 0 h 500"/>
                  <a:gd name="T10" fmla="*/ 1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6585D8E2-EE9A-4D39-AF45-6281AA4CCDE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8 w 160"/>
                  <a:gd name="T1" fmla="*/ 0 h 335"/>
                  <a:gd name="T2" fmla="*/ 3 w 160"/>
                  <a:gd name="T3" fmla="*/ 13 h 335"/>
                  <a:gd name="T4" fmla="*/ 0 w 160"/>
                  <a:gd name="T5" fmla="*/ 29 h 335"/>
                  <a:gd name="T6" fmla="*/ 5 w 160"/>
                  <a:gd name="T7" fmla="*/ 39 h 335"/>
                  <a:gd name="T8" fmla="*/ 15 w 160"/>
                  <a:gd name="T9" fmla="*/ 42 h 335"/>
                  <a:gd name="T10" fmla="*/ 12 w 160"/>
                  <a:gd name="T11" fmla="*/ 19 h 335"/>
                  <a:gd name="T12" fmla="*/ 25 w 160"/>
                  <a:gd name="T13" fmla="*/ 2 h 335"/>
                  <a:gd name="T14" fmla="*/ 18 w 160"/>
                  <a:gd name="T15" fmla="*/ 0 h 335"/>
                  <a:gd name="T16" fmla="*/ 1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A28166BC-8903-4996-B7BE-5D6F0B71E5C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2 w 489"/>
                  <a:gd name="T1" fmla="*/ 4 h 296"/>
                  <a:gd name="T2" fmla="*/ 25 w 489"/>
                  <a:gd name="T3" fmla="*/ 8 h 296"/>
                  <a:gd name="T4" fmla="*/ 51 w 489"/>
                  <a:gd name="T5" fmla="*/ 17 h 296"/>
                  <a:gd name="T6" fmla="*/ 69 w 489"/>
                  <a:gd name="T7" fmla="*/ 30 h 296"/>
                  <a:gd name="T8" fmla="*/ 51 w 489"/>
                  <a:gd name="T9" fmla="*/ 28 h 296"/>
                  <a:gd name="T10" fmla="*/ 22 w 489"/>
                  <a:gd name="T11" fmla="*/ 18 h 296"/>
                  <a:gd name="T12" fmla="*/ 8 w 489"/>
                  <a:gd name="T13" fmla="*/ 10 h 296"/>
                  <a:gd name="T14" fmla="*/ 17 w 489"/>
                  <a:gd name="T15" fmla="*/ 20 h 296"/>
                  <a:gd name="T16" fmla="*/ 42 w 489"/>
                  <a:gd name="T17" fmla="*/ 33 h 296"/>
                  <a:gd name="T18" fmla="*/ 73 w 489"/>
                  <a:gd name="T19" fmla="*/ 37 h 296"/>
                  <a:gd name="T20" fmla="*/ 76 w 489"/>
                  <a:gd name="T21" fmla="*/ 28 h 296"/>
                  <a:gd name="T22" fmla="*/ 62 w 489"/>
                  <a:gd name="T23" fmla="*/ 15 h 296"/>
                  <a:gd name="T24" fmla="*/ 26 w 489"/>
                  <a:gd name="T25" fmla="*/ 2 h 296"/>
                  <a:gd name="T26" fmla="*/ 0 w 489"/>
                  <a:gd name="T27" fmla="*/ 0 h 296"/>
                  <a:gd name="T28" fmla="*/ 2 w 489"/>
                  <a:gd name="T29" fmla="*/ 4 h 296"/>
                  <a:gd name="T30" fmla="*/ 2 w 489"/>
                  <a:gd name="T31" fmla="*/ 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670DDC60-1EAE-4F73-9895-E480B551D9C5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056447500 w 4288"/>
              <a:gd name="T3" fmla="*/ 645160443 h 459"/>
              <a:gd name="T4" fmla="*/ 2147483646 w 4288"/>
              <a:gd name="T5" fmla="*/ 362902749 h 459"/>
              <a:gd name="T6" fmla="*/ 2147483646 w 4288"/>
              <a:gd name="T7" fmla="*/ 947579400 h 459"/>
              <a:gd name="T8" fmla="*/ 2147483646 w 4288"/>
              <a:gd name="T9" fmla="*/ 383064013 h 459"/>
              <a:gd name="T10" fmla="*/ 2147483646 w 4288"/>
              <a:gd name="T11" fmla="*/ 1149192039 h 459"/>
              <a:gd name="T12" fmla="*/ 2147483646 w 4288"/>
              <a:gd name="T13" fmla="*/ 342741485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B24CEB4E-0A58-43F0-9383-17B34C2A0FF1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80645000 h 240"/>
              <a:gd name="T2" fmla="*/ 705643750 w 560"/>
              <a:gd name="T3" fmla="*/ 362902500 h 240"/>
              <a:gd name="T4" fmla="*/ 1129030000 w 560"/>
              <a:gd name="T5" fmla="*/ 40322500 h 240"/>
              <a:gd name="T6" fmla="*/ 1411287500 w 560"/>
              <a:gd name="T7" fmla="*/ 6048375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75BFC64F-DED2-4418-A766-C593F15BF2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27CD50DF-CF8F-4BAF-B3DE-2DF9C3665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4E7D37BC-4994-4F5D-AA9C-FEC6EBC686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0CD6C2A-4FF6-4ECA-BAC8-E4740584F2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65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A85010-D921-4F8C-BA1A-A2EB28CD70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F54AC1-B0C4-407E-A035-F4A5F9257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997A712-AECF-4CBF-A8E9-ACB7D59A08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A219F-225B-4F33-A270-226F2C7BE5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05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A0DE83-B666-4275-8A47-BEE10EC10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6D5B13-72AE-4818-BADF-356C84AD2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A57E825-8D45-4096-A71D-3FA9A65B49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DE2C8-69B9-487E-A7AE-077CCF2B83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61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66C12F-DD56-4344-9619-084565E347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755321-2705-4E3C-840A-03C4B31AD3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B53333C-DECC-4104-AEBD-4A04478A53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39EFF1-8A3D-4E09-B0A6-F1A63466E6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57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DC721E-7766-41D4-868C-9D6B0EE041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A0E77A-EBD4-43A0-8B48-0B98373C7E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6FC5E9B-65AE-401E-889A-5EDD9D48EC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16D27-3AF9-4FBF-B245-4E915B2445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90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A46B3F-4C8E-4753-92AA-EEA1A6A2A8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680BA8-B401-4B74-B345-9FE3ACD51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7311D5C-AB2F-4DB1-8F0C-7D5ED9EC9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FBA689-6BFE-4C45-B76C-756D636D0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26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E6F3B6D-44C0-4AE0-B850-4CEE656332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7BD94D-6512-41F4-9BE3-D802BB9CE9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3D8907C-9C1D-439A-A6D8-FFC26F3D16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53E159-8566-4D40-85BB-5BA340674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52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4719A59-48A8-4FC9-AB5A-8FDE13B9BA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558D285-50CB-4845-83EA-25A5951A07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1FA9C7-C4F7-41B4-993C-4049B421AD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B931C3-B678-4841-A8C8-9517626B66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34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6EDE88F-ECB3-4252-A816-F854B546A3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5F6F23A-9304-4F1E-8EA3-4B767ED6D7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ABCC801-B755-427A-AF1C-F136797B8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2CD9D-0C63-41E4-89ED-AC09501407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98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C9438B-E7BD-4DAB-8B13-6A85C387BE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A36DB6-4552-4BBB-98B9-5C9D1298BE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3980533-9387-4FCA-AB87-99A0ECBF34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F133B-7A49-44EF-A8D0-504AB87C51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80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11F772-C4D9-40E9-9BE5-8BF04343BC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D3082C-5B4F-4FE2-ADC3-40D69A542B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A77B935-12B9-4C24-AEE1-2846C6C16D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F1E2D-4106-49E3-8D65-5E4EBD0461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B974657B-5BB0-400B-B1D3-8AB8FAA20129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465160249 w 2903"/>
              <a:gd name="T1" fmla="*/ 138463012 h 3686"/>
              <a:gd name="T2" fmla="*/ 411001033 w 2903"/>
              <a:gd name="T3" fmla="*/ 25582090 h 3686"/>
              <a:gd name="T4" fmla="*/ 359085058 w 2903"/>
              <a:gd name="T5" fmla="*/ 0 h 3686"/>
              <a:gd name="T6" fmla="*/ 17625693 w 2903"/>
              <a:gd name="T7" fmla="*/ 898890480 h 3686"/>
              <a:gd name="T8" fmla="*/ 17625693 w 2903"/>
              <a:gd name="T9" fmla="*/ 1032237527 h 3686"/>
              <a:gd name="T10" fmla="*/ 0 w 2903"/>
              <a:gd name="T11" fmla="*/ 1161107043 h 3686"/>
              <a:gd name="T12" fmla="*/ 11536839 w 2903"/>
              <a:gd name="T13" fmla="*/ 1178694836 h 3686"/>
              <a:gd name="T14" fmla="*/ 70663288 w 2903"/>
              <a:gd name="T15" fmla="*/ 1072849144 h 3686"/>
              <a:gd name="T16" fmla="*/ 118573533 w 2903"/>
              <a:gd name="T17" fmla="*/ 1032237527 h 3686"/>
              <a:gd name="T18" fmla="*/ 465160249 w 2903"/>
              <a:gd name="T19" fmla="*/ 138463012 h 3686"/>
              <a:gd name="T20" fmla="*/ 465160249 w 2903"/>
              <a:gd name="T21" fmla="*/ 138463012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CB4655B-A3AF-4DAD-895A-33B809F21D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CA52891-3BB4-43CC-BB14-0098D7411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45624E70-63F5-4338-831C-B0D14087C6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94481C9F-39FD-451C-A784-B41FF0BC77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9335" name="Rectangle 7">
            <a:extLst>
              <a:ext uri="{FF2B5EF4-FFF2-40B4-BE49-F238E27FC236}">
                <a16:creationId xmlns:a16="http://schemas.microsoft.com/office/drawing/2014/main" id="{DF05D26C-9D09-4C7B-B92B-5D556FF0CC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F29A07B-17C8-463A-932E-0630984C30C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53140065-D3A3-4BCD-BA79-F41651E4EFE5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367400126 w 2911"/>
              <a:gd name="T1" fmla="*/ 0 h 3703"/>
              <a:gd name="T2" fmla="*/ 20829548 w 2911"/>
              <a:gd name="T3" fmla="*/ 909239838 h 3703"/>
              <a:gd name="T4" fmla="*/ 20989661 w 2911"/>
              <a:gd name="T5" fmla="*/ 1026623476 h 3703"/>
              <a:gd name="T6" fmla="*/ 0 w 2911"/>
              <a:gd name="T7" fmla="*/ 1165174497 h 3703"/>
              <a:gd name="T8" fmla="*/ 8011272 w 2911"/>
              <a:gd name="T9" fmla="*/ 1187624598 h 3703"/>
              <a:gd name="T10" fmla="*/ 67615873 w 2911"/>
              <a:gd name="T11" fmla="*/ 1075051858 h 3703"/>
              <a:gd name="T12" fmla="*/ 122252957 w 2911"/>
              <a:gd name="T13" fmla="*/ 1032717091 h 3703"/>
              <a:gd name="T14" fmla="*/ 466420234 w 2911"/>
              <a:gd name="T15" fmla="*/ 137267738 h 3703"/>
              <a:gd name="T16" fmla="*/ 414827305 w 2911"/>
              <a:gd name="T17" fmla="*/ 30789179 h 3703"/>
              <a:gd name="T18" fmla="*/ 367400126 w 2911"/>
              <a:gd name="T19" fmla="*/ 0 h 3703"/>
              <a:gd name="T20" fmla="*/ 36740012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7863F505-4BEB-4DCB-B894-703EE95E7020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795925910 h 2777"/>
              <a:gd name="T2" fmla="*/ 69271991 w 2561"/>
              <a:gd name="T3" fmla="*/ 817705678 h 2777"/>
              <a:gd name="T4" fmla="*/ 118018666 w 2561"/>
              <a:gd name="T5" fmla="*/ 889450897 h 2777"/>
              <a:gd name="T6" fmla="*/ 410660494 w 2561"/>
              <a:gd name="T7" fmla="*/ 127796260 h 2777"/>
              <a:gd name="T8" fmla="*/ 339624568 w 2561"/>
              <a:gd name="T9" fmla="*/ 26263738 h 2777"/>
              <a:gd name="T10" fmla="*/ 304347469 w 2561"/>
              <a:gd name="T11" fmla="*/ 0 h 2777"/>
              <a:gd name="T12" fmla="*/ 0 w 2561"/>
              <a:gd name="T13" fmla="*/ 795925910 h 2777"/>
              <a:gd name="T14" fmla="*/ 0 w 2561"/>
              <a:gd name="T15" fmla="*/ 79592591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SG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DBD18AA8-FD9C-431D-9BF5-A6F79B34082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DDAB4966-8F06-40A4-8711-643A9C7CCB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397 w 2177"/>
                <a:gd name="T1" fmla="*/ 315 h 1298"/>
                <a:gd name="T2" fmla="*/ 355 w 2177"/>
                <a:gd name="T3" fmla="*/ 277 h 1298"/>
                <a:gd name="T4" fmla="*/ 333 w 2177"/>
                <a:gd name="T5" fmla="*/ 120 h 1298"/>
                <a:gd name="T6" fmla="*/ 535 w 2177"/>
                <a:gd name="T7" fmla="*/ 83 h 1298"/>
                <a:gd name="T8" fmla="*/ 545 w 2177"/>
                <a:gd name="T9" fmla="*/ 51 h 1298"/>
                <a:gd name="T10" fmla="*/ 525 w 2177"/>
                <a:gd name="T11" fmla="*/ 25 h 1298"/>
                <a:gd name="T12" fmla="*/ 319 w 2177"/>
                <a:gd name="T13" fmla="*/ 53 h 1298"/>
                <a:gd name="T14" fmla="*/ 305 w 2177"/>
                <a:gd name="T15" fmla="*/ 8 h 1298"/>
                <a:gd name="T16" fmla="*/ 272 w 2177"/>
                <a:gd name="T17" fmla="*/ 0 h 1298"/>
                <a:gd name="T18" fmla="*/ 240 w 2177"/>
                <a:gd name="T19" fmla="*/ 7 h 1298"/>
                <a:gd name="T20" fmla="*/ 222 w 2177"/>
                <a:gd name="T21" fmla="*/ 27 h 1298"/>
                <a:gd name="T22" fmla="*/ 235 w 2177"/>
                <a:gd name="T23" fmla="*/ 72 h 1298"/>
                <a:gd name="T24" fmla="*/ 165 w 2177"/>
                <a:gd name="T25" fmla="*/ 111 h 1298"/>
                <a:gd name="T26" fmla="*/ 246 w 2177"/>
                <a:gd name="T27" fmla="*/ 119 h 1298"/>
                <a:gd name="T28" fmla="*/ 278 w 2177"/>
                <a:gd name="T29" fmla="*/ 223 h 1298"/>
                <a:gd name="T30" fmla="*/ 36 w 2177"/>
                <a:gd name="T31" fmla="*/ 118 h 1298"/>
                <a:gd name="T32" fmla="*/ 12 w 2177"/>
                <a:gd name="T33" fmla="*/ 128 h 1298"/>
                <a:gd name="T34" fmla="*/ 0 w 2177"/>
                <a:gd name="T35" fmla="*/ 159 h 1298"/>
                <a:gd name="T36" fmla="*/ 14 w 2177"/>
                <a:gd name="T37" fmla="*/ 195 h 1298"/>
                <a:gd name="T38" fmla="*/ 285 w 2177"/>
                <a:gd name="T39" fmla="*/ 322 h 1298"/>
                <a:gd name="T40" fmla="*/ 345 w 2177"/>
                <a:gd name="T41" fmla="*/ 314 h 1298"/>
                <a:gd name="T42" fmla="*/ 393 w 2177"/>
                <a:gd name="T43" fmla="*/ 325 h 1298"/>
                <a:gd name="T44" fmla="*/ 397 w 2177"/>
                <a:gd name="T45" fmla="*/ 315 h 1298"/>
                <a:gd name="T46" fmla="*/ 397 w 2177"/>
                <a:gd name="T47" fmla="*/ 315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20C65155-98AD-4B3F-9541-FE31D61122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2 h 258"/>
                <a:gd name="T2" fmla="*/ 30 w 143"/>
                <a:gd name="T3" fmla="*/ 0 h 258"/>
                <a:gd name="T4" fmla="*/ 35 w 143"/>
                <a:gd name="T5" fmla="*/ 59 h 258"/>
                <a:gd name="T6" fmla="*/ 2 w 143"/>
                <a:gd name="T7" fmla="*/ 65 h 258"/>
                <a:gd name="T8" fmla="*/ 0 w 143"/>
                <a:gd name="T9" fmla="*/ 2 h 258"/>
                <a:gd name="T10" fmla="*/ 0 w 143"/>
                <a:gd name="T11" fmla="*/ 2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77F3151C-F6F8-4443-9019-E6CD7C26673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34 w 1586"/>
                <a:gd name="T1" fmla="*/ 0 h 821"/>
                <a:gd name="T2" fmla="*/ 332 w 1586"/>
                <a:gd name="T3" fmla="*/ 129 h 821"/>
                <a:gd name="T4" fmla="*/ 356 w 1586"/>
                <a:gd name="T5" fmla="*/ 159 h 821"/>
                <a:gd name="T6" fmla="*/ 396 w 1586"/>
                <a:gd name="T7" fmla="*/ 198 h 821"/>
                <a:gd name="T8" fmla="*/ 391 w 1586"/>
                <a:gd name="T9" fmla="*/ 205 h 821"/>
                <a:gd name="T10" fmla="*/ 337 w 1586"/>
                <a:gd name="T11" fmla="*/ 196 h 821"/>
                <a:gd name="T12" fmla="*/ 286 w 1586"/>
                <a:gd name="T13" fmla="*/ 202 h 821"/>
                <a:gd name="T14" fmla="*/ 10 w 1586"/>
                <a:gd name="T15" fmla="*/ 74 h 821"/>
                <a:gd name="T16" fmla="*/ 0 w 1586"/>
                <a:gd name="T17" fmla="*/ 37 h 821"/>
                <a:gd name="T18" fmla="*/ 11 w 1586"/>
                <a:gd name="T19" fmla="*/ 8 h 821"/>
                <a:gd name="T20" fmla="*/ 34 w 1586"/>
                <a:gd name="T21" fmla="*/ 0 h 821"/>
                <a:gd name="T22" fmla="*/ 3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67504CBB-3556-4D4A-9D95-1354D8855D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82 h 747"/>
                <a:gd name="T2" fmla="*/ 231 w 1049"/>
                <a:gd name="T3" fmla="*/ 187 h 747"/>
                <a:gd name="T4" fmla="*/ 235 w 1049"/>
                <a:gd name="T5" fmla="*/ 134 h 747"/>
                <a:gd name="T6" fmla="*/ 263 w 1049"/>
                <a:gd name="T7" fmla="*/ 106 h 747"/>
                <a:gd name="T8" fmla="*/ 20 w 1049"/>
                <a:gd name="T9" fmla="*/ 0 h 747"/>
                <a:gd name="T10" fmla="*/ 0 w 1049"/>
                <a:gd name="T11" fmla="*/ 32 h 747"/>
                <a:gd name="T12" fmla="*/ 0 w 1049"/>
                <a:gd name="T13" fmla="*/ 82 h 747"/>
                <a:gd name="T14" fmla="*/ 0 w 1049"/>
                <a:gd name="T15" fmla="*/ 8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52704E82-ED07-49AB-9354-747B013C1F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7 h 241"/>
                <a:gd name="T2" fmla="*/ 39 w 272"/>
                <a:gd name="T3" fmla="*/ 0 h 241"/>
                <a:gd name="T4" fmla="*/ 62 w 272"/>
                <a:gd name="T5" fmla="*/ 9 h 241"/>
                <a:gd name="T6" fmla="*/ 67 w 272"/>
                <a:gd name="T7" fmla="*/ 35 h 241"/>
                <a:gd name="T8" fmla="*/ 40 w 272"/>
                <a:gd name="T9" fmla="*/ 37 h 241"/>
                <a:gd name="T10" fmla="*/ 8 w 272"/>
                <a:gd name="T11" fmla="*/ 61 h 241"/>
                <a:gd name="T12" fmla="*/ 0 w 272"/>
                <a:gd name="T13" fmla="*/ 7 h 241"/>
                <a:gd name="T14" fmla="*/ 0 w 272"/>
                <a:gd name="T15" fmla="*/ 7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7CFC3895-372D-44B3-AAD0-CE711F7EC1C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38 w 152"/>
                <a:gd name="T1" fmla="*/ 1 h 224"/>
                <a:gd name="T2" fmla="*/ 38 w 152"/>
                <a:gd name="T3" fmla="*/ 56 h 224"/>
                <a:gd name="T4" fmla="*/ 0 w 152"/>
                <a:gd name="T5" fmla="*/ 2 h 224"/>
                <a:gd name="T6" fmla="*/ 18 w 152"/>
                <a:gd name="T7" fmla="*/ 0 h 224"/>
                <a:gd name="T8" fmla="*/ 38 w 152"/>
                <a:gd name="T9" fmla="*/ 1 h 224"/>
                <a:gd name="T10" fmla="*/ 38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0247C066-A925-4DFD-BDFB-BC40C75D2B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20 h 764"/>
                <a:gd name="T2" fmla="*/ 22 w 386"/>
                <a:gd name="T3" fmla="*/ 0 h 764"/>
                <a:gd name="T4" fmla="*/ 58 w 386"/>
                <a:gd name="T5" fmla="*/ 2 h 764"/>
                <a:gd name="T6" fmla="*/ 97 w 386"/>
                <a:gd name="T7" fmla="*/ 192 h 764"/>
                <a:gd name="T8" fmla="*/ 70 w 386"/>
                <a:gd name="T9" fmla="*/ 181 h 764"/>
                <a:gd name="T10" fmla="*/ 38 w 386"/>
                <a:gd name="T11" fmla="*/ 170 h 764"/>
                <a:gd name="T12" fmla="*/ 0 w 386"/>
                <a:gd name="T13" fmla="*/ 20 h 764"/>
                <a:gd name="T14" fmla="*/ 0 w 386"/>
                <a:gd name="T15" fmla="*/ 2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A129ED9A-99C5-4FE3-9BCC-C8931A9829B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173 w 728"/>
                <a:gd name="T1" fmla="*/ 0 h 348"/>
                <a:gd name="T2" fmla="*/ 0 w 728"/>
                <a:gd name="T3" fmla="*/ 27 h 348"/>
                <a:gd name="T4" fmla="*/ 7 w 728"/>
                <a:gd name="T5" fmla="*/ 87 h 348"/>
                <a:gd name="T6" fmla="*/ 179 w 728"/>
                <a:gd name="T7" fmla="*/ 60 h 348"/>
                <a:gd name="T8" fmla="*/ 182 w 728"/>
                <a:gd name="T9" fmla="*/ 11 h 348"/>
                <a:gd name="T10" fmla="*/ 173 w 728"/>
                <a:gd name="T11" fmla="*/ 0 h 348"/>
                <a:gd name="T12" fmla="*/ 173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1CB347D2-6CD3-4DE0-BBA7-D49ACE249B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68 w 312"/>
                <a:gd name="T1" fmla="*/ 0 h 135"/>
                <a:gd name="T2" fmla="*/ 0 w 312"/>
                <a:gd name="T3" fmla="*/ 19 h 135"/>
                <a:gd name="T4" fmla="*/ 78 w 312"/>
                <a:gd name="T5" fmla="*/ 33 h 135"/>
                <a:gd name="T6" fmla="*/ 68 w 312"/>
                <a:gd name="T7" fmla="*/ 0 h 135"/>
                <a:gd name="T8" fmla="*/ 68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1BB60741-1EFF-4B2C-AF3B-18277D60482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EE921850-1413-4908-8D7E-D423F70F242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FDD2596D-88D7-4380-9F85-B3BCBEBBB4C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26 h 175"/>
                    <a:gd name="T2" fmla="*/ 29 w 313"/>
                    <a:gd name="T3" fmla="*/ 2 h 175"/>
                    <a:gd name="T4" fmla="*/ 54 w 313"/>
                    <a:gd name="T5" fmla="*/ 0 h 175"/>
                    <a:gd name="T6" fmla="*/ 73 w 313"/>
                    <a:gd name="T7" fmla="*/ 6 h 175"/>
                    <a:gd name="T8" fmla="*/ 79 w 313"/>
                    <a:gd name="T9" fmla="*/ 22 h 175"/>
                    <a:gd name="T10" fmla="*/ 42 w 313"/>
                    <a:gd name="T11" fmla="*/ 16 h 175"/>
                    <a:gd name="T12" fmla="*/ 19 w 313"/>
                    <a:gd name="T13" fmla="*/ 25 h 175"/>
                    <a:gd name="T14" fmla="*/ 4 w 313"/>
                    <a:gd name="T15" fmla="*/ 43 h 175"/>
                    <a:gd name="T16" fmla="*/ 0 w 313"/>
                    <a:gd name="T17" fmla="*/ 26 h 175"/>
                    <a:gd name="T18" fmla="*/ 0 w 313"/>
                    <a:gd name="T19" fmla="*/ 26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E75822CC-92BE-46B8-9DDC-AA8BC67B769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0 h 266"/>
                    <a:gd name="T2" fmla="*/ 40 w 230"/>
                    <a:gd name="T3" fmla="*/ 67 h 266"/>
                    <a:gd name="T4" fmla="*/ 58 w 230"/>
                    <a:gd name="T5" fmla="*/ 63 h 266"/>
                    <a:gd name="T6" fmla="*/ 56 w 230"/>
                    <a:gd name="T7" fmla="*/ 5 h 266"/>
                    <a:gd name="T8" fmla="*/ 42 w 230"/>
                    <a:gd name="T9" fmla="*/ 0 h 266"/>
                    <a:gd name="T10" fmla="*/ 45 w 230"/>
                    <a:gd name="T11" fmla="*/ 50 h 266"/>
                    <a:gd name="T12" fmla="*/ 18 w 230"/>
                    <a:gd name="T13" fmla="*/ 1 h 266"/>
                    <a:gd name="T14" fmla="*/ 0 w 230"/>
                    <a:gd name="T15" fmla="*/ 10 h 266"/>
                    <a:gd name="T16" fmla="*/ 0 w 230"/>
                    <a:gd name="T17" fmla="*/ 1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15C08BC8-2B00-46AC-AFEB-85284993B29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5 h 234"/>
                    <a:gd name="T2" fmla="*/ 9 w 87"/>
                    <a:gd name="T3" fmla="*/ 24 h 234"/>
                    <a:gd name="T4" fmla="*/ 11 w 87"/>
                    <a:gd name="T5" fmla="*/ 39 h 234"/>
                    <a:gd name="T6" fmla="*/ 6 w 87"/>
                    <a:gd name="T7" fmla="*/ 59 h 234"/>
                    <a:gd name="T8" fmla="*/ 20 w 87"/>
                    <a:gd name="T9" fmla="*/ 55 h 234"/>
                    <a:gd name="T10" fmla="*/ 21 w 87"/>
                    <a:gd name="T11" fmla="*/ 29 h 234"/>
                    <a:gd name="T12" fmla="*/ 11 w 87"/>
                    <a:gd name="T13" fmla="*/ 0 h 234"/>
                    <a:gd name="T14" fmla="*/ 0 w 87"/>
                    <a:gd name="T15" fmla="*/ 5 h 234"/>
                    <a:gd name="T16" fmla="*/ 0 w 87"/>
                    <a:gd name="T17" fmla="*/ 5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A3AF1B16-E786-46A3-8BA7-897800C48D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25 w 1190"/>
                  <a:gd name="T1" fmla="*/ 0 h 500"/>
                  <a:gd name="T2" fmla="*/ 298 w 1190"/>
                  <a:gd name="T3" fmla="*/ 123 h 500"/>
                  <a:gd name="T4" fmla="*/ 269 w 1190"/>
                  <a:gd name="T5" fmla="*/ 125 h 500"/>
                  <a:gd name="T6" fmla="*/ 0 w 1190"/>
                  <a:gd name="T7" fmla="*/ 7 h 500"/>
                  <a:gd name="T8" fmla="*/ 25 w 1190"/>
                  <a:gd name="T9" fmla="*/ 0 h 500"/>
                  <a:gd name="T10" fmla="*/ 2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D504C0FB-3A47-4E71-B2F5-B5D4B88C862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3 w 489"/>
                  <a:gd name="T1" fmla="*/ 9 h 296"/>
                  <a:gd name="T2" fmla="*/ 40 w 489"/>
                  <a:gd name="T3" fmla="*/ 17 h 296"/>
                  <a:gd name="T4" fmla="*/ 81 w 489"/>
                  <a:gd name="T5" fmla="*/ 35 h 296"/>
                  <a:gd name="T6" fmla="*/ 110 w 489"/>
                  <a:gd name="T7" fmla="*/ 61 h 296"/>
                  <a:gd name="T8" fmla="*/ 81 w 489"/>
                  <a:gd name="T9" fmla="*/ 58 h 296"/>
                  <a:gd name="T10" fmla="*/ 34 w 489"/>
                  <a:gd name="T11" fmla="*/ 37 h 296"/>
                  <a:gd name="T12" fmla="*/ 12 w 489"/>
                  <a:gd name="T13" fmla="*/ 20 h 296"/>
                  <a:gd name="T14" fmla="*/ 26 w 489"/>
                  <a:gd name="T15" fmla="*/ 41 h 296"/>
                  <a:gd name="T16" fmla="*/ 68 w 489"/>
                  <a:gd name="T17" fmla="*/ 68 h 296"/>
                  <a:gd name="T18" fmla="*/ 116 w 489"/>
                  <a:gd name="T19" fmla="*/ 74 h 296"/>
                  <a:gd name="T20" fmla="*/ 122 w 489"/>
                  <a:gd name="T21" fmla="*/ 56 h 296"/>
                  <a:gd name="T22" fmla="*/ 98 w 489"/>
                  <a:gd name="T23" fmla="*/ 30 h 296"/>
                  <a:gd name="T24" fmla="*/ 42 w 489"/>
                  <a:gd name="T25" fmla="*/ 5 h 296"/>
                  <a:gd name="T26" fmla="*/ 0 w 489"/>
                  <a:gd name="T27" fmla="*/ 0 h 296"/>
                  <a:gd name="T28" fmla="*/ 3 w 489"/>
                  <a:gd name="T29" fmla="*/ 9 h 296"/>
                  <a:gd name="T30" fmla="*/ 3 w 489"/>
                  <a:gd name="T31" fmla="*/ 9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C13835E9-9374-4D69-BA7C-1F6D1F45BD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6 w 213"/>
                  <a:gd name="T1" fmla="*/ 0 h 478"/>
                  <a:gd name="T2" fmla="*/ 23 w 213"/>
                  <a:gd name="T3" fmla="*/ 6 h 478"/>
                  <a:gd name="T4" fmla="*/ 20 w 213"/>
                  <a:gd name="T5" fmla="*/ 48 h 478"/>
                  <a:gd name="T6" fmla="*/ 27 w 213"/>
                  <a:gd name="T7" fmla="*/ 81 h 478"/>
                  <a:gd name="T8" fmla="*/ 54 w 213"/>
                  <a:gd name="T9" fmla="*/ 112 h 478"/>
                  <a:gd name="T10" fmla="*/ 25 w 213"/>
                  <a:gd name="T11" fmla="*/ 119 h 478"/>
                  <a:gd name="T12" fmla="*/ 8 w 213"/>
                  <a:gd name="T13" fmla="*/ 85 h 478"/>
                  <a:gd name="T14" fmla="*/ 0 w 213"/>
                  <a:gd name="T15" fmla="*/ 14 h 478"/>
                  <a:gd name="T16" fmla="*/ 6 w 213"/>
                  <a:gd name="T17" fmla="*/ 0 h 478"/>
                  <a:gd name="T18" fmla="*/ 6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03FF7C31-2396-42A0-A560-CC5526B8007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E999275F-C6FF-45D6-8CB6-2045DE16B00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28 w 150"/>
                    <a:gd name="T1" fmla="*/ 0 h 173"/>
                    <a:gd name="T2" fmla="*/ 10 w 150"/>
                    <a:gd name="T3" fmla="*/ 17 h 173"/>
                    <a:gd name="T4" fmla="*/ 0 w 150"/>
                    <a:gd name="T5" fmla="*/ 44 h 173"/>
                    <a:gd name="T6" fmla="*/ 20 w 150"/>
                    <a:gd name="T7" fmla="*/ 40 h 173"/>
                    <a:gd name="T8" fmla="*/ 26 w 150"/>
                    <a:gd name="T9" fmla="*/ 21 h 173"/>
                    <a:gd name="T10" fmla="*/ 38 w 150"/>
                    <a:gd name="T11" fmla="*/ 7 h 173"/>
                    <a:gd name="T12" fmla="*/ 28 w 150"/>
                    <a:gd name="T13" fmla="*/ 0 h 173"/>
                    <a:gd name="T14" fmla="*/ 28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A4ACC7C3-EEA9-41DC-90ED-A77C9FC5909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39 w 1684"/>
                    <a:gd name="T1" fmla="*/ 0 h 880"/>
                    <a:gd name="T2" fmla="*/ 16 w 1684"/>
                    <a:gd name="T3" fmla="*/ 13 h 880"/>
                    <a:gd name="T4" fmla="*/ 0 w 1684"/>
                    <a:gd name="T5" fmla="*/ 52 h 880"/>
                    <a:gd name="T6" fmla="*/ 17 w 1684"/>
                    <a:gd name="T7" fmla="*/ 90 h 880"/>
                    <a:gd name="T8" fmla="*/ 296 w 1684"/>
                    <a:gd name="T9" fmla="*/ 217 h 880"/>
                    <a:gd name="T10" fmla="*/ 356 w 1684"/>
                    <a:gd name="T11" fmla="*/ 209 h 880"/>
                    <a:gd name="T12" fmla="*/ 404 w 1684"/>
                    <a:gd name="T13" fmla="*/ 220 h 880"/>
                    <a:gd name="T14" fmla="*/ 421 w 1684"/>
                    <a:gd name="T15" fmla="*/ 202 h 880"/>
                    <a:gd name="T16" fmla="*/ 376 w 1684"/>
                    <a:gd name="T17" fmla="*/ 166 h 880"/>
                    <a:gd name="T18" fmla="*/ 357 w 1684"/>
                    <a:gd name="T19" fmla="*/ 128 h 880"/>
                    <a:gd name="T20" fmla="*/ 343 w 1684"/>
                    <a:gd name="T21" fmla="*/ 132 h 880"/>
                    <a:gd name="T22" fmla="*/ 360 w 1684"/>
                    <a:gd name="T23" fmla="*/ 166 h 880"/>
                    <a:gd name="T24" fmla="*/ 395 w 1684"/>
                    <a:gd name="T25" fmla="*/ 203 h 880"/>
                    <a:gd name="T26" fmla="*/ 354 w 1684"/>
                    <a:gd name="T27" fmla="*/ 197 h 880"/>
                    <a:gd name="T28" fmla="*/ 305 w 1684"/>
                    <a:gd name="T29" fmla="*/ 204 h 880"/>
                    <a:gd name="T30" fmla="*/ 314 w 1684"/>
                    <a:gd name="T31" fmla="*/ 163 h 880"/>
                    <a:gd name="T32" fmla="*/ 335 w 1684"/>
                    <a:gd name="T33" fmla="*/ 135 h 880"/>
                    <a:gd name="T34" fmla="*/ 311 w 1684"/>
                    <a:gd name="T35" fmla="*/ 138 h 880"/>
                    <a:gd name="T36" fmla="*/ 292 w 1684"/>
                    <a:gd name="T37" fmla="*/ 165 h 880"/>
                    <a:gd name="T38" fmla="*/ 285 w 1684"/>
                    <a:gd name="T39" fmla="*/ 198 h 880"/>
                    <a:gd name="T40" fmla="*/ 27 w 1684"/>
                    <a:gd name="T41" fmla="*/ 78 h 880"/>
                    <a:gd name="T42" fmla="*/ 20 w 1684"/>
                    <a:gd name="T43" fmla="*/ 54 h 880"/>
                    <a:gd name="T44" fmla="*/ 26 w 1684"/>
                    <a:gd name="T45" fmla="*/ 24 h 880"/>
                    <a:gd name="T46" fmla="*/ 55 w 1684"/>
                    <a:gd name="T47" fmla="*/ 0 h 880"/>
                    <a:gd name="T48" fmla="*/ 39 w 1684"/>
                    <a:gd name="T49" fmla="*/ 0 h 880"/>
                    <a:gd name="T50" fmla="*/ 39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911F05C0-DF7B-4B0A-9E11-51A6295EFD2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29 w 160"/>
                    <a:gd name="T1" fmla="*/ 0 h 335"/>
                    <a:gd name="T2" fmla="*/ 5 w 160"/>
                    <a:gd name="T3" fmla="*/ 26 h 335"/>
                    <a:gd name="T4" fmla="*/ 0 w 160"/>
                    <a:gd name="T5" fmla="*/ 57 h 335"/>
                    <a:gd name="T6" fmla="*/ 9 w 160"/>
                    <a:gd name="T7" fmla="*/ 78 h 335"/>
                    <a:gd name="T8" fmla="*/ 24 w 160"/>
                    <a:gd name="T9" fmla="*/ 83 h 335"/>
                    <a:gd name="T10" fmla="*/ 19 w 160"/>
                    <a:gd name="T11" fmla="*/ 38 h 335"/>
                    <a:gd name="T12" fmla="*/ 40 w 160"/>
                    <a:gd name="T13" fmla="*/ 4 h 335"/>
                    <a:gd name="T14" fmla="*/ 29 w 160"/>
                    <a:gd name="T15" fmla="*/ 0 h 335"/>
                    <a:gd name="T16" fmla="*/ 29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5518BCE5-E2C5-4EE3-97BB-2CD54ED0045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55 w 642"/>
                    <a:gd name="T1" fmla="*/ 224 h 1188"/>
                    <a:gd name="T2" fmla="*/ 0 w 642"/>
                    <a:gd name="T3" fmla="*/ 31 h 1188"/>
                    <a:gd name="T4" fmla="*/ 21 w 642"/>
                    <a:gd name="T5" fmla="*/ 10 h 1188"/>
                    <a:gd name="T6" fmla="*/ 65 w 642"/>
                    <a:gd name="T7" fmla="*/ 0 h 1188"/>
                    <a:gd name="T8" fmla="*/ 100 w 642"/>
                    <a:gd name="T9" fmla="*/ 15 h 1188"/>
                    <a:gd name="T10" fmla="*/ 162 w 642"/>
                    <a:gd name="T11" fmla="*/ 297 h 1188"/>
                    <a:gd name="T12" fmla="*/ 139 w 642"/>
                    <a:gd name="T13" fmla="*/ 273 h 1188"/>
                    <a:gd name="T14" fmla="*/ 89 w 642"/>
                    <a:gd name="T15" fmla="*/ 25 h 1188"/>
                    <a:gd name="T16" fmla="*/ 57 w 642"/>
                    <a:gd name="T17" fmla="*/ 16 h 1188"/>
                    <a:gd name="T18" fmla="*/ 30 w 642"/>
                    <a:gd name="T19" fmla="*/ 19 h 1188"/>
                    <a:gd name="T20" fmla="*/ 19 w 642"/>
                    <a:gd name="T21" fmla="*/ 36 h 1188"/>
                    <a:gd name="T22" fmla="*/ 77 w 642"/>
                    <a:gd name="T23" fmla="*/ 231 h 1188"/>
                    <a:gd name="T24" fmla="*/ 55 w 642"/>
                    <a:gd name="T25" fmla="*/ 224 h 1188"/>
                    <a:gd name="T26" fmla="*/ 55 w 642"/>
                    <a:gd name="T27" fmla="*/ 224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57DDD2BE-74C7-4100-BB87-B7C2884B8CA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7 h 504"/>
                    <a:gd name="T2" fmla="*/ 19 w 192"/>
                    <a:gd name="T3" fmla="*/ 49 h 504"/>
                    <a:gd name="T4" fmla="*/ 29 w 192"/>
                    <a:gd name="T5" fmla="*/ 80 h 504"/>
                    <a:gd name="T6" fmla="*/ 29 w 192"/>
                    <a:gd name="T7" fmla="*/ 126 h 504"/>
                    <a:gd name="T8" fmla="*/ 48 w 192"/>
                    <a:gd name="T9" fmla="*/ 126 h 504"/>
                    <a:gd name="T10" fmla="*/ 47 w 192"/>
                    <a:gd name="T11" fmla="*/ 90 h 504"/>
                    <a:gd name="T12" fmla="*/ 41 w 192"/>
                    <a:gd name="T13" fmla="*/ 52 h 504"/>
                    <a:gd name="T14" fmla="*/ 25 w 192"/>
                    <a:gd name="T15" fmla="*/ 15 h 504"/>
                    <a:gd name="T16" fmla="*/ 16 w 192"/>
                    <a:gd name="T17" fmla="*/ 0 h 504"/>
                    <a:gd name="T18" fmla="*/ 0 w 192"/>
                    <a:gd name="T19" fmla="*/ 7 h 504"/>
                    <a:gd name="T20" fmla="*/ 0 w 192"/>
                    <a:gd name="T21" fmla="*/ 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7C5761EB-CF99-4200-AB4B-B3F7227CDEA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75 w 390"/>
                    <a:gd name="T1" fmla="*/ 0 h 269"/>
                    <a:gd name="T2" fmla="*/ 65 w 390"/>
                    <a:gd name="T3" fmla="*/ 5 h 269"/>
                    <a:gd name="T4" fmla="*/ 64 w 390"/>
                    <a:gd name="T5" fmla="*/ 17 h 269"/>
                    <a:gd name="T6" fmla="*/ 0 w 390"/>
                    <a:gd name="T7" fmla="*/ 43 h 269"/>
                    <a:gd name="T8" fmla="*/ 0 w 390"/>
                    <a:gd name="T9" fmla="*/ 56 h 269"/>
                    <a:gd name="T10" fmla="*/ 71 w 390"/>
                    <a:gd name="T11" fmla="*/ 57 h 269"/>
                    <a:gd name="T12" fmla="*/ 80 w 390"/>
                    <a:gd name="T13" fmla="*/ 68 h 269"/>
                    <a:gd name="T14" fmla="*/ 98 w 390"/>
                    <a:gd name="T15" fmla="*/ 67 h 269"/>
                    <a:gd name="T16" fmla="*/ 96 w 390"/>
                    <a:gd name="T17" fmla="*/ 48 h 269"/>
                    <a:gd name="T18" fmla="*/ 29 w 390"/>
                    <a:gd name="T19" fmla="*/ 44 h 269"/>
                    <a:gd name="T20" fmla="*/ 84 w 390"/>
                    <a:gd name="T21" fmla="*/ 23 h 269"/>
                    <a:gd name="T22" fmla="*/ 75 w 390"/>
                    <a:gd name="T23" fmla="*/ 0 h 269"/>
                    <a:gd name="T24" fmla="*/ 75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8D48BC59-CC96-4976-99EF-0994AB718B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33 h 424"/>
                    <a:gd name="T2" fmla="*/ 216 w 941"/>
                    <a:gd name="T3" fmla="*/ 0 h 424"/>
                    <a:gd name="T4" fmla="*/ 232 w 941"/>
                    <a:gd name="T5" fmla="*/ 20 h 424"/>
                    <a:gd name="T6" fmla="*/ 236 w 941"/>
                    <a:gd name="T7" fmla="*/ 46 h 424"/>
                    <a:gd name="T8" fmla="*/ 226 w 941"/>
                    <a:gd name="T9" fmla="*/ 71 h 424"/>
                    <a:gd name="T10" fmla="*/ 15 w 941"/>
                    <a:gd name="T11" fmla="*/ 106 h 424"/>
                    <a:gd name="T12" fmla="*/ 14 w 941"/>
                    <a:gd name="T13" fmla="*/ 96 h 424"/>
                    <a:gd name="T14" fmla="*/ 216 w 941"/>
                    <a:gd name="T15" fmla="*/ 61 h 424"/>
                    <a:gd name="T16" fmla="*/ 224 w 941"/>
                    <a:gd name="T17" fmla="*/ 37 h 424"/>
                    <a:gd name="T18" fmla="*/ 210 w 941"/>
                    <a:gd name="T19" fmla="*/ 15 h 424"/>
                    <a:gd name="T20" fmla="*/ 0 w 941"/>
                    <a:gd name="T21" fmla="*/ 47 h 424"/>
                    <a:gd name="T22" fmla="*/ 0 w 941"/>
                    <a:gd name="T23" fmla="*/ 33 h 424"/>
                    <a:gd name="T24" fmla="*/ 0 w 941"/>
                    <a:gd name="T25" fmla="*/ 33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F3DF16C4-FCC3-40F5-9A24-E782B7BE723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1 h 173"/>
                    <a:gd name="T2" fmla="*/ 17 w 488"/>
                    <a:gd name="T3" fmla="*/ 43 h 173"/>
                    <a:gd name="T4" fmla="*/ 56 w 488"/>
                    <a:gd name="T5" fmla="*/ 41 h 173"/>
                    <a:gd name="T6" fmla="*/ 105 w 488"/>
                    <a:gd name="T7" fmla="*/ 29 h 173"/>
                    <a:gd name="T8" fmla="*/ 123 w 488"/>
                    <a:gd name="T9" fmla="*/ 10 h 173"/>
                    <a:gd name="T10" fmla="*/ 111 w 488"/>
                    <a:gd name="T11" fmla="*/ 0 h 173"/>
                    <a:gd name="T12" fmla="*/ 64 w 488"/>
                    <a:gd name="T13" fmla="*/ 0 h 173"/>
                    <a:gd name="T14" fmla="*/ 28 w 488"/>
                    <a:gd name="T15" fmla="*/ 3 h 173"/>
                    <a:gd name="T16" fmla="*/ 4 w 488"/>
                    <a:gd name="T17" fmla="*/ 19 h 173"/>
                    <a:gd name="T18" fmla="*/ 28 w 488"/>
                    <a:gd name="T19" fmla="*/ 23 h 173"/>
                    <a:gd name="T20" fmla="*/ 69 w 488"/>
                    <a:gd name="T21" fmla="*/ 13 h 173"/>
                    <a:gd name="T22" fmla="*/ 105 w 488"/>
                    <a:gd name="T23" fmla="*/ 13 h 173"/>
                    <a:gd name="T24" fmla="*/ 68 w 488"/>
                    <a:gd name="T25" fmla="*/ 27 h 173"/>
                    <a:gd name="T26" fmla="*/ 36 w 488"/>
                    <a:gd name="T27" fmla="*/ 31 h 173"/>
                    <a:gd name="T28" fmla="*/ 0 w 488"/>
                    <a:gd name="T29" fmla="*/ 31 h 173"/>
                    <a:gd name="T30" fmla="*/ 0 w 488"/>
                    <a:gd name="T31" fmla="*/ 31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388FF14E-C4D3-44F0-97E0-006C09332288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23125147-B582-441A-9D23-F5DBD03CDA22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49 w 772"/>
                <a:gd name="T1" fmla="*/ 603 h 3266"/>
                <a:gd name="T2" fmla="*/ 27 w 772"/>
                <a:gd name="T3" fmla="*/ 562 h 3266"/>
                <a:gd name="T4" fmla="*/ 23 w 772"/>
                <a:gd name="T5" fmla="*/ 531 h 3266"/>
                <a:gd name="T6" fmla="*/ 26 w 772"/>
                <a:gd name="T7" fmla="*/ 485 h 3266"/>
                <a:gd name="T8" fmla="*/ 42 w 772"/>
                <a:gd name="T9" fmla="*/ 430 h 3266"/>
                <a:gd name="T10" fmla="*/ 45 w 772"/>
                <a:gd name="T11" fmla="*/ 395 h 3266"/>
                <a:gd name="T12" fmla="*/ 42 w 772"/>
                <a:gd name="T13" fmla="*/ 372 h 3266"/>
                <a:gd name="T14" fmla="*/ 28 w 772"/>
                <a:gd name="T15" fmla="*/ 355 h 3266"/>
                <a:gd name="T16" fmla="*/ 25 w 772"/>
                <a:gd name="T17" fmla="*/ 333 h 3266"/>
                <a:gd name="T18" fmla="*/ 30 w 772"/>
                <a:gd name="T19" fmla="*/ 303 h 3266"/>
                <a:gd name="T20" fmla="*/ 52 w 772"/>
                <a:gd name="T21" fmla="*/ 221 h 3266"/>
                <a:gd name="T22" fmla="*/ 54 w 772"/>
                <a:gd name="T23" fmla="*/ 180 h 3266"/>
                <a:gd name="T24" fmla="*/ 49 w 772"/>
                <a:gd name="T25" fmla="*/ 136 h 3266"/>
                <a:gd name="T26" fmla="*/ 30 w 772"/>
                <a:gd name="T27" fmla="*/ 115 h 3266"/>
                <a:gd name="T28" fmla="*/ 14 w 772"/>
                <a:gd name="T29" fmla="*/ 80 h 3266"/>
                <a:gd name="T30" fmla="*/ 0 w 772"/>
                <a:gd name="T31" fmla="*/ 0 h 3266"/>
                <a:gd name="T32" fmla="*/ 2 w 772"/>
                <a:gd name="T33" fmla="*/ 73 h 3266"/>
                <a:gd name="T34" fmla="*/ 13 w 772"/>
                <a:gd name="T35" fmla="*/ 117 h 3266"/>
                <a:gd name="T36" fmla="*/ 27 w 772"/>
                <a:gd name="T37" fmla="*/ 144 h 3266"/>
                <a:gd name="T38" fmla="*/ 42 w 772"/>
                <a:gd name="T39" fmla="*/ 159 h 3266"/>
                <a:gd name="T40" fmla="*/ 43 w 772"/>
                <a:gd name="T41" fmla="*/ 199 h 3266"/>
                <a:gd name="T42" fmla="*/ 35 w 772"/>
                <a:gd name="T43" fmla="*/ 242 h 3266"/>
                <a:gd name="T44" fmla="*/ 17 w 772"/>
                <a:gd name="T45" fmla="*/ 316 h 3266"/>
                <a:gd name="T46" fmla="*/ 16 w 772"/>
                <a:gd name="T47" fmla="*/ 364 h 3266"/>
                <a:gd name="T48" fmla="*/ 33 w 772"/>
                <a:gd name="T49" fmla="*/ 391 h 3266"/>
                <a:gd name="T50" fmla="*/ 32 w 772"/>
                <a:gd name="T51" fmla="*/ 416 h 3266"/>
                <a:gd name="T52" fmla="*/ 18 w 772"/>
                <a:gd name="T53" fmla="*/ 468 h 3266"/>
                <a:gd name="T54" fmla="*/ 11 w 772"/>
                <a:gd name="T55" fmla="*/ 518 h 3266"/>
                <a:gd name="T56" fmla="*/ 17 w 772"/>
                <a:gd name="T57" fmla="*/ 571 h 3266"/>
                <a:gd name="T58" fmla="*/ 30 w 772"/>
                <a:gd name="T59" fmla="*/ 600 h 3266"/>
                <a:gd name="T60" fmla="*/ 47 w 772"/>
                <a:gd name="T61" fmla="*/ 623 h 3266"/>
                <a:gd name="T62" fmla="*/ 49 w 772"/>
                <a:gd name="T63" fmla="*/ 603 h 3266"/>
                <a:gd name="T64" fmla="*/ 49 w 772"/>
                <a:gd name="T65" fmla="*/ 60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5DA3337F-ED94-461C-858F-E8B1E3A359E3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49 w 772"/>
                <a:gd name="T1" fmla="*/ 789 h 3266"/>
                <a:gd name="T2" fmla="*/ 27 w 772"/>
                <a:gd name="T3" fmla="*/ 737 h 3266"/>
                <a:gd name="T4" fmla="*/ 23 w 772"/>
                <a:gd name="T5" fmla="*/ 696 h 3266"/>
                <a:gd name="T6" fmla="*/ 26 w 772"/>
                <a:gd name="T7" fmla="*/ 636 h 3266"/>
                <a:gd name="T8" fmla="*/ 42 w 772"/>
                <a:gd name="T9" fmla="*/ 563 h 3266"/>
                <a:gd name="T10" fmla="*/ 45 w 772"/>
                <a:gd name="T11" fmla="*/ 518 h 3266"/>
                <a:gd name="T12" fmla="*/ 42 w 772"/>
                <a:gd name="T13" fmla="*/ 487 h 3266"/>
                <a:gd name="T14" fmla="*/ 28 w 772"/>
                <a:gd name="T15" fmla="*/ 465 h 3266"/>
                <a:gd name="T16" fmla="*/ 25 w 772"/>
                <a:gd name="T17" fmla="*/ 437 h 3266"/>
                <a:gd name="T18" fmla="*/ 30 w 772"/>
                <a:gd name="T19" fmla="*/ 397 h 3266"/>
                <a:gd name="T20" fmla="*/ 52 w 772"/>
                <a:gd name="T21" fmla="*/ 289 h 3266"/>
                <a:gd name="T22" fmla="*/ 54 w 772"/>
                <a:gd name="T23" fmla="*/ 237 h 3266"/>
                <a:gd name="T24" fmla="*/ 49 w 772"/>
                <a:gd name="T25" fmla="*/ 179 h 3266"/>
                <a:gd name="T26" fmla="*/ 30 w 772"/>
                <a:gd name="T27" fmla="*/ 151 h 3266"/>
                <a:gd name="T28" fmla="*/ 14 w 772"/>
                <a:gd name="T29" fmla="*/ 106 h 3266"/>
                <a:gd name="T30" fmla="*/ 0 w 772"/>
                <a:gd name="T31" fmla="*/ 0 h 3266"/>
                <a:gd name="T32" fmla="*/ 2 w 772"/>
                <a:gd name="T33" fmla="*/ 96 h 3266"/>
                <a:gd name="T34" fmla="*/ 13 w 772"/>
                <a:gd name="T35" fmla="*/ 153 h 3266"/>
                <a:gd name="T36" fmla="*/ 27 w 772"/>
                <a:gd name="T37" fmla="*/ 189 h 3266"/>
                <a:gd name="T38" fmla="*/ 42 w 772"/>
                <a:gd name="T39" fmla="*/ 209 h 3266"/>
                <a:gd name="T40" fmla="*/ 43 w 772"/>
                <a:gd name="T41" fmla="*/ 261 h 3266"/>
                <a:gd name="T42" fmla="*/ 35 w 772"/>
                <a:gd name="T43" fmla="*/ 317 h 3266"/>
                <a:gd name="T44" fmla="*/ 17 w 772"/>
                <a:gd name="T45" fmla="*/ 415 h 3266"/>
                <a:gd name="T46" fmla="*/ 16 w 772"/>
                <a:gd name="T47" fmla="*/ 478 h 3266"/>
                <a:gd name="T48" fmla="*/ 33 w 772"/>
                <a:gd name="T49" fmla="*/ 513 h 3266"/>
                <a:gd name="T50" fmla="*/ 32 w 772"/>
                <a:gd name="T51" fmla="*/ 545 h 3266"/>
                <a:gd name="T52" fmla="*/ 18 w 772"/>
                <a:gd name="T53" fmla="*/ 613 h 3266"/>
                <a:gd name="T54" fmla="*/ 11 w 772"/>
                <a:gd name="T55" fmla="*/ 679 h 3266"/>
                <a:gd name="T56" fmla="*/ 17 w 772"/>
                <a:gd name="T57" fmla="*/ 749 h 3266"/>
                <a:gd name="T58" fmla="*/ 30 w 772"/>
                <a:gd name="T59" fmla="*/ 786 h 3266"/>
                <a:gd name="T60" fmla="*/ 47 w 772"/>
                <a:gd name="T61" fmla="*/ 817 h 3266"/>
                <a:gd name="T62" fmla="*/ 49 w 772"/>
                <a:gd name="T63" fmla="*/ 789 h 3266"/>
                <a:gd name="T64" fmla="*/ 49 w 772"/>
                <a:gd name="T65" fmla="*/ 78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888F5C75-36E8-4ABF-AF65-F026B4811F53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BB8005B6-A657-4703-8A2D-26FA6CAD7EF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16303C5A-7E80-4BE9-9348-608E77DBDA4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8 w 245"/>
                  <a:gd name="T1" fmla="*/ 1 h 806"/>
                  <a:gd name="T2" fmla="*/ 8 w 245"/>
                  <a:gd name="T3" fmla="*/ 44 h 806"/>
                  <a:gd name="T4" fmla="*/ 0 w 245"/>
                  <a:gd name="T5" fmla="*/ 103 h 806"/>
                  <a:gd name="T6" fmla="*/ 5 w 245"/>
                  <a:gd name="T7" fmla="*/ 101 h 806"/>
                  <a:gd name="T8" fmla="*/ 14 w 245"/>
                  <a:gd name="T9" fmla="*/ 48 h 806"/>
                  <a:gd name="T10" fmla="*/ 16 w 245"/>
                  <a:gd name="T11" fmla="*/ 0 h 806"/>
                  <a:gd name="T12" fmla="*/ 8 w 245"/>
                  <a:gd name="T13" fmla="*/ 1 h 806"/>
                  <a:gd name="T14" fmla="*/ 8 w 245"/>
                  <a:gd name="T15" fmla="*/ 1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1457284E-96E7-4832-BC3B-3F7544C3AFA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D4C081DD-B902-43AF-B37B-2EA05654454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19 w 604"/>
                    <a:gd name="T3" fmla="*/ 24 h 349"/>
                    <a:gd name="T4" fmla="*/ 32 w 604"/>
                    <a:gd name="T5" fmla="*/ 45 h 349"/>
                    <a:gd name="T6" fmla="*/ 39 w 604"/>
                    <a:gd name="T7" fmla="*/ 18 h 349"/>
                    <a:gd name="T8" fmla="*/ 23 w 604"/>
                    <a:gd name="T9" fmla="*/ 1 h 349"/>
                    <a:gd name="T10" fmla="*/ 30 w 604"/>
                    <a:gd name="T11" fmla="*/ 24 h 349"/>
                    <a:gd name="T12" fmla="*/ 8 w 604"/>
                    <a:gd name="T13" fmla="*/ 2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9F4ED277-3B57-49B7-859F-D9E5849AF29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47 w 1064"/>
                    <a:gd name="T1" fmla="*/ 16 h 1230"/>
                    <a:gd name="T2" fmla="*/ 31 w 1064"/>
                    <a:gd name="T3" fmla="*/ 45 h 1230"/>
                    <a:gd name="T4" fmla="*/ 10 w 1064"/>
                    <a:gd name="T5" fmla="*/ 97 h 1230"/>
                    <a:gd name="T6" fmla="*/ 0 w 1064"/>
                    <a:gd name="T7" fmla="*/ 140 h 1230"/>
                    <a:gd name="T8" fmla="*/ 4 w 1064"/>
                    <a:gd name="T9" fmla="*/ 156 h 1230"/>
                    <a:gd name="T10" fmla="*/ 17 w 1064"/>
                    <a:gd name="T11" fmla="*/ 152 h 1230"/>
                    <a:gd name="T12" fmla="*/ 37 w 1064"/>
                    <a:gd name="T13" fmla="*/ 116 h 1230"/>
                    <a:gd name="T14" fmla="*/ 56 w 1064"/>
                    <a:gd name="T15" fmla="*/ 68 h 1230"/>
                    <a:gd name="T16" fmla="*/ 66 w 1064"/>
                    <a:gd name="T17" fmla="*/ 34 h 1230"/>
                    <a:gd name="T18" fmla="*/ 68 w 1064"/>
                    <a:gd name="T19" fmla="*/ 11 h 1230"/>
                    <a:gd name="T20" fmla="*/ 62 w 1064"/>
                    <a:gd name="T21" fmla="*/ 0 h 1230"/>
                    <a:gd name="T22" fmla="*/ 53 w 1064"/>
                    <a:gd name="T23" fmla="*/ 8 h 1230"/>
                    <a:gd name="T24" fmla="*/ 62 w 1064"/>
                    <a:gd name="T25" fmla="*/ 14 h 1230"/>
                    <a:gd name="T26" fmla="*/ 56 w 1064"/>
                    <a:gd name="T27" fmla="*/ 45 h 1230"/>
                    <a:gd name="T28" fmla="*/ 44 w 1064"/>
                    <a:gd name="T29" fmla="*/ 83 h 1230"/>
                    <a:gd name="T30" fmla="*/ 22 w 1064"/>
                    <a:gd name="T31" fmla="*/ 128 h 1230"/>
                    <a:gd name="T32" fmla="*/ 7 w 1064"/>
                    <a:gd name="T33" fmla="*/ 141 h 1230"/>
                    <a:gd name="T34" fmla="*/ 9 w 1064"/>
                    <a:gd name="T35" fmla="*/ 120 h 1230"/>
                    <a:gd name="T36" fmla="*/ 28 w 1064"/>
                    <a:gd name="T37" fmla="*/ 64 h 1230"/>
                    <a:gd name="T38" fmla="*/ 53 w 1064"/>
                    <a:gd name="T39" fmla="*/ 15 h 1230"/>
                    <a:gd name="T40" fmla="*/ 47 w 1064"/>
                    <a:gd name="T41" fmla="*/ 16 h 1230"/>
                    <a:gd name="T42" fmla="*/ 47 w 1064"/>
                    <a:gd name="T43" fmla="*/ 1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4992A8C5-D452-482E-BC6C-249B56EA31F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24 w 2002"/>
                    <a:gd name="T1" fmla="*/ 0 h 2521"/>
                    <a:gd name="T2" fmla="*/ 0 w 2002"/>
                    <a:gd name="T3" fmla="*/ 320 h 2521"/>
                    <a:gd name="T4" fmla="*/ 12 w 2002"/>
                    <a:gd name="T5" fmla="*/ 311 h 2521"/>
                    <a:gd name="T6" fmla="*/ 127 w 2002"/>
                    <a:gd name="T7" fmla="*/ 8 h 2521"/>
                    <a:gd name="T8" fmla="*/ 124 w 2002"/>
                    <a:gd name="T9" fmla="*/ 0 h 2521"/>
                    <a:gd name="T10" fmla="*/ 124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62128C31-B60D-4A52-8CFE-E20E1E4641A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6 w 3007"/>
                    <a:gd name="T1" fmla="*/ 361 h 3771"/>
                    <a:gd name="T2" fmla="*/ 25 w 3007"/>
                    <a:gd name="T3" fmla="*/ 360 h 3771"/>
                    <a:gd name="T4" fmla="*/ 52 w 3007"/>
                    <a:gd name="T5" fmla="*/ 382 h 3771"/>
                    <a:gd name="T6" fmla="*/ 43 w 3007"/>
                    <a:gd name="T7" fmla="*/ 358 h 3771"/>
                    <a:gd name="T8" fmla="*/ 23 w 3007"/>
                    <a:gd name="T9" fmla="*/ 343 h 3771"/>
                    <a:gd name="T10" fmla="*/ 41 w 3007"/>
                    <a:gd name="T11" fmla="*/ 345 h 3771"/>
                    <a:gd name="T12" fmla="*/ 62 w 3007"/>
                    <a:gd name="T13" fmla="*/ 365 h 3771"/>
                    <a:gd name="T14" fmla="*/ 182 w 3007"/>
                    <a:gd name="T15" fmla="*/ 53 h 3771"/>
                    <a:gd name="T16" fmla="*/ 164 w 3007"/>
                    <a:gd name="T17" fmla="*/ 19 h 3771"/>
                    <a:gd name="T18" fmla="*/ 147 w 3007"/>
                    <a:gd name="T19" fmla="*/ 0 h 3771"/>
                    <a:gd name="T20" fmla="*/ 171 w 3007"/>
                    <a:gd name="T21" fmla="*/ 10 h 3771"/>
                    <a:gd name="T22" fmla="*/ 191 w 3007"/>
                    <a:gd name="T23" fmla="*/ 55 h 3771"/>
                    <a:gd name="T24" fmla="*/ 53 w 3007"/>
                    <a:gd name="T25" fmla="*/ 416 h 3771"/>
                    <a:gd name="T26" fmla="*/ 31 w 3007"/>
                    <a:gd name="T27" fmla="*/ 433 h 3771"/>
                    <a:gd name="T28" fmla="*/ 7 w 3007"/>
                    <a:gd name="T29" fmla="*/ 479 h 3771"/>
                    <a:gd name="T30" fmla="*/ 0 w 3007"/>
                    <a:gd name="T31" fmla="*/ 466 h 3771"/>
                    <a:gd name="T32" fmla="*/ 8 w 3007"/>
                    <a:gd name="T33" fmla="*/ 461 h 3771"/>
                    <a:gd name="T34" fmla="*/ 24 w 3007"/>
                    <a:gd name="T35" fmla="*/ 430 h 3771"/>
                    <a:gd name="T36" fmla="*/ 11 w 3007"/>
                    <a:gd name="T37" fmla="*/ 416 h 3771"/>
                    <a:gd name="T38" fmla="*/ 11 w 3007"/>
                    <a:gd name="T39" fmla="*/ 403 h 3771"/>
                    <a:gd name="T40" fmla="*/ 26 w 3007"/>
                    <a:gd name="T41" fmla="*/ 419 h 3771"/>
                    <a:gd name="T42" fmla="*/ 26 w 3007"/>
                    <a:gd name="T43" fmla="*/ 405 h 3771"/>
                    <a:gd name="T44" fmla="*/ 38 w 3007"/>
                    <a:gd name="T45" fmla="*/ 409 h 3771"/>
                    <a:gd name="T46" fmla="*/ 27 w 3007"/>
                    <a:gd name="T47" fmla="*/ 391 h 3771"/>
                    <a:gd name="T48" fmla="*/ 40 w 3007"/>
                    <a:gd name="T49" fmla="*/ 389 h 3771"/>
                    <a:gd name="T50" fmla="*/ 6 w 3007"/>
                    <a:gd name="T51" fmla="*/ 361 h 3771"/>
                    <a:gd name="T52" fmla="*/ 6 w 3007"/>
                    <a:gd name="T53" fmla="*/ 361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B0D50D39-C1F2-41AD-A413-40F4B897329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10 h 342"/>
                    <a:gd name="T2" fmla="*/ 16 w 673"/>
                    <a:gd name="T3" fmla="*/ 14 h 342"/>
                    <a:gd name="T4" fmla="*/ 40 w 673"/>
                    <a:gd name="T5" fmla="*/ 44 h 342"/>
                    <a:gd name="T6" fmla="*/ 42 w 673"/>
                    <a:gd name="T7" fmla="*/ 37 h 342"/>
                    <a:gd name="T8" fmla="*/ 28 w 673"/>
                    <a:gd name="T9" fmla="*/ 15 h 342"/>
                    <a:gd name="T10" fmla="*/ 2 w 673"/>
                    <a:gd name="T11" fmla="*/ 0 h 342"/>
                    <a:gd name="T12" fmla="*/ 0 w 673"/>
                    <a:gd name="T13" fmla="*/ 10 h 342"/>
                    <a:gd name="T14" fmla="*/ 0 w 673"/>
                    <a:gd name="T15" fmla="*/ 1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3366BF27-396A-43A5-B5C1-FEE81A3955C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10 h 403"/>
                    <a:gd name="T2" fmla="*/ 22 w 716"/>
                    <a:gd name="T3" fmla="*/ 19 h 403"/>
                    <a:gd name="T4" fmla="*/ 41 w 716"/>
                    <a:gd name="T5" fmla="*/ 51 h 403"/>
                    <a:gd name="T6" fmla="*/ 46 w 716"/>
                    <a:gd name="T7" fmla="*/ 38 h 403"/>
                    <a:gd name="T8" fmla="*/ 27 w 716"/>
                    <a:gd name="T9" fmla="*/ 15 h 403"/>
                    <a:gd name="T10" fmla="*/ 5 w 716"/>
                    <a:gd name="T11" fmla="*/ 0 h 403"/>
                    <a:gd name="T12" fmla="*/ 0 w 716"/>
                    <a:gd name="T13" fmla="*/ 10 h 403"/>
                    <a:gd name="T14" fmla="*/ 0 w 716"/>
                    <a:gd name="T15" fmla="*/ 1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A5CFDDAB-0B4B-4CEB-959F-CEEDDF797CB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10 h 411"/>
                    <a:gd name="T2" fmla="*/ 20 w 717"/>
                    <a:gd name="T3" fmla="*/ 18 h 411"/>
                    <a:gd name="T4" fmla="*/ 41 w 717"/>
                    <a:gd name="T5" fmla="*/ 53 h 411"/>
                    <a:gd name="T6" fmla="*/ 46 w 717"/>
                    <a:gd name="T7" fmla="*/ 40 h 411"/>
                    <a:gd name="T8" fmla="*/ 25 w 717"/>
                    <a:gd name="T9" fmla="*/ 11 h 411"/>
                    <a:gd name="T10" fmla="*/ 4 w 717"/>
                    <a:gd name="T11" fmla="*/ 0 h 411"/>
                    <a:gd name="T12" fmla="*/ 0 w 717"/>
                    <a:gd name="T13" fmla="*/ 10 h 411"/>
                    <a:gd name="T14" fmla="*/ 0 w 717"/>
                    <a:gd name="T15" fmla="*/ 1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5EDC0039-F2B9-476C-A711-A1D1C7FCD2F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11 h 386"/>
                    <a:gd name="T2" fmla="*/ 17 w 709"/>
                    <a:gd name="T3" fmla="*/ 17 h 386"/>
                    <a:gd name="T4" fmla="*/ 42 w 709"/>
                    <a:gd name="T5" fmla="*/ 49 h 386"/>
                    <a:gd name="T6" fmla="*/ 45 w 709"/>
                    <a:gd name="T7" fmla="*/ 39 h 386"/>
                    <a:gd name="T8" fmla="*/ 19 w 709"/>
                    <a:gd name="T9" fmla="*/ 7 h 386"/>
                    <a:gd name="T10" fmla="*/ 3 w 709"/>
                    <a:gd name="T11" fmla="*/ 0 h 386"/>
                    <a:gd name="T12" fmla="*/ 0 w 709"/>
                    <a:gd name="T13" fmla="*/ 11 h 386"/>
                    <a:gd name="T14" fmla="*/ 0 w 709"/>
                    <a:gd name="T15" fmla="*/ 1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SG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BB52B416-BBF1-44E6-890C-DD351B625C5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S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7271322-BB8D-49AA-A89D-1C443ACC52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rgbClr val="CC0000"/>
                </a:solidFill>
              </a:rPr>
              <a:t>2. Introduction to Theory of Probability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8F346BF-1091-4F96-9438-0B73D1CE6F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Random Variable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E5465EB-5D29-479B-A372-F12671384E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 variable X that takes “random” values.  We assume that it follows a probability distribution.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Discrete variable with prob: </a:t>
            </a: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altLang="en-US" dirty="0"/>
              <a:t>, 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Continuous variable: P(</a:t>
            </a:r>
            <a:r>
              <a:rPr lang="en-US" altLang="en-US" i="1" dirty="0"/>
              <a:t>x</a:t>
            </a:r>
            <a:r>
              <a:rPr lang="en-US" altLang="en-US" dirty="0"/>
              <a:t>)</a:t>
            </a:r>
            <a:r>
              <a:rPr lang="en-US" altLang="en-US" i="1" dirty="0"/>
              <a:t>dx</a:t>
            </a:r>
            <a:r>
              <a:rPr lang="en-US" altLang="en-US" dirty="0"/>
              <a:t> gives the probability that X falls between </a:t>
            </a:r>
            <a:r>
              <a:rPr lang="en-US" altLang="en-US" i="1" dirty="0"/>
              <a:t>x</a:t>
            </a:r>
            <a:r>
              <a:rPr lang="en-US" altLang="en-US" dirty="0"/>
              <a:t> and </a:t>
            </a:r>
            <a:r>
              <a:rPr lang="en-US" altLang="en-US" i="1" dirty="0"/>
              <a:t>x </a:t>
            </a:r>
            <a:r>
              <a:rPr lang="en-US" altLang="en-US" dirty="0"/>
              <a:t>+</a:t>
            </a:r>
            <a:r>
              <a:rPr lang="en-US" altLang="en-US" i="1" dirty="0"/>
              <a:t>dx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066E006-6F84-40A8-AC26-44C91249B2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Gaussian Distribution</a:t>
            </a:r>
          </a:p>
        </p:txBody>
      </p:sp>
      <p:pic>
        <p:nvPicPr>
          <p:cNvPr id="21507" name="Picture 4" descr="ch3gauss">
            <a:extLst>
              <a:ext uri="{FF2B5EF4-FFF2-40B4-BE49-F238E27FC236}">
                <a16:creationId xmlns:a16="http://schemas.microsoft.com/office/drawing/2014/main" id="{3CF461A3-0626-4EC6-96D9-A27387A5A5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1981200"/>
            <a:ext cx="4800600" cy="2800350"/>
          </a:xfrm>
        </p:spPr>
      </p:pic>
      <p:graphicFrame>
        <p:nvGraphicFramePr>
          <p:cNvPr id="21508" name="Object 6">
            <a:extLst>
              <a:ext uri="{FF2B5EF4-FFF2-40B4-BE49-F238E27FC236}">
                <a16:creationId xmlns:a16="http://schemas.microsoft.com/office/drawing/2014/main" id="{5FFB12B8-B9DA-4A1B-A78A-8BF30564A3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4800600"/>
          <a:ext cx="35814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1549400" imgH="508000" progId="Equation.DSMT4">
                  <p:embed/>
                </p:oleObj>
              </mc:Choice>
              <mc:Fallback>
                <p:oleObj name="Equation" r:id="rId5" imgW="1549400" imgH="508000" progId="Equation.DSMT4">
                  <p:embed/>
                  <p:pic>
                    <p:nvPicPr>
                      <p:cNvPr id="21508" name="Object 6">
                        <a:extLst>
                          <a:ext uri="{FF2B5EF4-FFF2-40B4-BE49-F238E27FC236}">
                            <a16:creationId xmlns:a16="http://schemas.microsoft.com/office/drawing/2014/main" id="{5FFB12B8-B9DA-4A1B-A78A-8BF30564A3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00600"/>
                        <a:ext cx="3581400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FFCA768-6903-4042-BF36-EBA62CEC23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Cumulative Distribution Function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8B8C0D6-D7D5-404F-BC9D-17F082CCA4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cumulative distribution function is defined as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                F(</a:t>
            </a:r>
            <a:r>
              <a:rPr lang="en-US" altLang="en-US" i="1"/>
              <a:t>x</a:t>
            </a:r>
            <a:r>
              <a:rPr lang="en-US" altLang="en-US"/>
              <a:t>) = P(X ≤ </a:t>
            </a:r>
            <a:r>
              <a:rPr lang="en-US" altLang="en-US" i="1"/>
              <a:t>x</a:t>
            </a:r>
            <a:r>
              <a:rPr lang="en-US" altLang="en-US"/>
              <a:t>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This definition applies equally well for discrete and continuous random variables.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A7AF287-53E6-452F-AF92-E949DD9036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Statistic of a Random Variable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E830880-D23D-44C2-8AED-0C206FA20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Mean   &lt;X&gt; = (1/N) ∑ x</a:t>
            </a:r>
            <a:r>
              <a:rPr lang="en-US" altLang="en-US" baseline="-25000" dirty="0"/>
              <a:t>i</a:t>
            </a: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Variance 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 = &lt;X</a:t>
            </a:r>
            <a:r>
              <a:rPr lang="en-US" altLang="en-US" baseline="30000" dirty="0"/>
              <a:t>2</a:t>
            </a:r>
            <a:r>
              <a:rPr lang="en-US" altLang="en-US" dirty="0"/>
              <a:t>&gt; - &lt;X&gt;</a:t>
            </a:r>
            <a:r>
              <a:rPr lang="en-US" altLang="en-US" baseline="30000" dirty="0"/>
              <a:t>2</a:t>
            </a:r>
            <a:endParaRPr lang="el-GR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Correlation    &lt;X Y&gt; - &lt;X&gt;&lt;Y&gt;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3E591E7-742C-47C8-8FF7-1C7A18D2E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Expectation Value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E370F05-3CD4-4B3C-87D7-BDD4F40730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the probability distribution is known, the expectation value (average value) can be computed as (for continuous variable)</a:t>
            </a:r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3234DF4A-1103-4738-B28D-AC5C09DC49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7263" y="4114800"/>
          <a:ext cx="6316662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2349500" imgH="279400" progId="Equation.DSMT4">
                  <p:embed/>
                </p:oleObj>
              </mc:Choice>
              <mc:Fallback>
                <p:oleObj name="Equation" r:id="rId4" imgW="2349500" imgH="279400" progId="Equation.DSMT4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3234DF4A-1103-4738-B28D-AC5C09DC4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4114800"/>
                        <a:ext cx="6316662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E23679B-6B3E-46D2-AA1A-EB527EDF7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 Probability?</a:t>
            </a:r>
          </a:p>
        </p:txBody>
      </p:sp>
      <p:pic>
        <p:nvPicPr>
          <p:cNvPr id="5123" name="Picture 4" descr="heads">
            <a:extLst>
              <a:ext uri="{FF2B5EF4-FFF2-40B4-BE49-F238E27FC236}">
                <a16:creationId xmlns:a16="http://schemas.microsoft.com/office/drawing/2014/main" id="{E82478CD-016C-4B53-B236-14CB9F6D9C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133600"/>
            <a:ext cx="4538663" cy="30734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701B1EE-68E5-41DE-B194-D78AF7C60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Schools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DF5EE7D-E782-45DF-865C-FBC304F62C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Frequentists:  fraction of times a event occurs if it is repeated </a:t>
            </a:r>
            <a:r>
              <a:rPr lang="en-US" altLang="en-US" i="1"/>
              <a:t>N</a:t>
            </a:r>
            <a:r>
              <a:rPr lang="en-US" altLang="en-US"/>
              <a:t> times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Bayesians:  a probability is a degree of belief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975B0B6-8D59-49E7-AE59-BAC2B1EBA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Set-Theoretic Point of View of Probability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8033768-0B6E-406A-B8A3-33DF0F9F4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Consider a set </a:t>
            </a:r>
            <a:r>
              <a:rPr lang="en-US" altLang="en-US" i="1"/>
              <a:t>S</a:t>
            </a:r>
            <a:r>
              <a:rPr lang="en-US" altLang="en-US"/>
              <a:t>.  For each subset </a:t>
            </a:r>
            <a:r>
              <a:rPr lang="en-US" altLang="en-US" i="1"/>
              <a:t>X</a:t>
            </a:r>
            <a:r>
              <a:rPr lang="en-US" altLang="en-US"/>
              <a:t> of </a:t>
            </a:r>
            <a:r>
              <a:rPr lang="en-US" altLang="en-US" i="1"/>
              <a:t>S</a:t>
            </a:r>
            <a:r>
              <a:rPr lang="en-US" altLang="en-US"/>
              <a:t>, we associate a real number </a:t>
            </a:r>
          </a:p>
          <a:p>
            <a:pPr eaLnBrk="1" hangingPunct="1">
              <a:buFontTx/>
              <a:buNone/>
            </a:pPr>
            <a:r>
              <a:rPr lang="en-US" altLang="en-US"/>
              <a:t>	0 ≤ P(</a:t>
            </a:r>
            <a:r>
              <a:rPr lang="en-US" altLang="en-US" i="1"/>
              <a:t>X</a:t>
            </a:r>
            <a:r>
              <a:rPr lang="en-US" altLang="en-US"/>
              <a:t>) ≤ 1, such that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</a:p>
          <a:p>
            <a:pPr eaLnBrk="1" hangingPunct="1">
              <a:buFontTx/>
              <a:buNone/>
            </a:pPr>
            <a:r>
              <a:rPr lang="en-US" altLang="en-US"/>
              <a:t>	P(Ø) = 0,    P(</a:t>
            </a:r>
            <a:r>
              <a:rPr lang="en-US" altLang="en-US" i="1"/>
              <a:t>S</a:t>
            </a:r>
            <a:r>
              <a:rPr lang="en-US" altLang="en-US"/>
              <a:t>) = 1,</a:t>
            </a:r>
          </a:p>
          <a:p>
            <a:pPr eaLnBrk="1" hangingPunct="1">
              <a:buFontTx/>
              <a:buNone/>
            </a:pPr>
            <a:r>
              <a:rPr lang="en-US" altLang="en-US"/>
              <a:t>	P(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en-US" altLang="en-US" b="1">
                <a:sym typeface="Symbol" panose="05050102010706020507" pitchFamily="18" charset="2"/>
              </a:rPr>
              <a:t></a:t>
            </a:r>
            <a:r>
              <a:rPr lang="en-US" altLang="en-US"/>
              <a:t> </a:t>
            </a:r>
            <a:r>
              <a:rPr lang="en-US" altLang="en-US" i="1"/>
              <a:t>B</a:t>
            </a:r>
            <a:r>
              <a:rPr lang="en-US" altLang="en-US"/>
              <a:t>) = P(</a:t>
            </a:r>
            <a:r>
              <a:rPr lang="en-US" altLang="en-US" i="1"/>
              <a:t>A</a:t>
            </a:r>
            <a:r>
              <a:rPr lang="en-US" altLang="en-US"/>
              <a:t>) + P(</a:t>
            </a:r>
            <a:r>
              <a:rPr lang="en-US" altLang="en-US" i="1"/>
              <a:t>B</a:t>
            </a:r>
            <a:r>
              <a:rPr lang="en-US" altLang="en-US"/>
              <a:t>) - P(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ru-RU" altLang="en-US" b="1">
                <a:sym typeface="Symbol" panose="05050102010706020507" pitchFamily="18" charset="2"/>
              </a:rPr>
              <a:t></a:t>
            </a:r>
            <a:r>
              <a:rPr lang="en-US" altLang="en-US"/>
              <a:t> </a:t>
            </a:r>
            <a:r>
              <a:rPr lang="en-US" altLang="en-US" i="1"/>
              <a:t>B</a:t>
            </a:r>
            <a:r>
              <a:rPr lang="en-US" altLang="en-US"/>
              <a:t>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48BAB84-4728-4426-967A-2C8BF10DE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Venn Diagram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7E80074-93DB-40F6-BDC1-A66915FC7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4876800"/>
            <a:ext cx="65532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P(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en-US" altLang="en-US" b="1">
                <a:sym typeface="Symbol" panose="05050102010706020507" pitchFamily="18" charset="2"/>
              </a:rPr>
              <a:t></a:t>
            </a:r>
            <a:r>
              <a:rPr lang="en-US" altLang="en-US"/>
              <a:t> </a:t>
            </a:r>
            <a:r>
              <a:rPr lang="en-US" altLang="en-US" i="1"/>
              <a:t>B</a:t>
            </a:r>
            <a:r>
              <a:rPr lang="en-US" altLang="en-US"/>
              <a:t>) = P(</a:t>
            </a:r>
            <a:r>
              <a:rPr lang="en-US" altLang="en-US" i="1"/>
              <a:t>A</a:t>
            </a:r>
            <a:r>
              <a:rPr lang="en-US" altLang="en-US"/>
              <a:t>) + P(</a:t>
            </a:r>
            <a:r>
              <a:rPr lang="en-US" altLang="en-US" i="1"/>
              <a:t>B</a:t>
            </a:r>
            <a:r>
              <a:rPr lang="en-US" altLang="en-US"/>
              <a:t>) - P(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ru-RU" altLang="en-US" b="1">
                <a:sym typeface="Symbol" panose="05050102010706020507" pitchFamily="18" charset="2"/>
              </a:rPr>
              <a:t></a:t>
            </a:r>
            <a:r>
              <a:rPr lang="en-US" altLang="en-US"/>
              <a:t> </a:t>
            </a:r>
            <a:r>
              <a:rPr lang="en-US" altLang="en-US" i="1"/>
              <a:t>B</a:t>
            </a:r>
            <a:r>
              <a:rPr lang="en-US" altLang="en-US"/>
              <a:t>) 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5AC8AF3F-960C-424B-A81F-62227B86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57400"/>
            <a:ext cx="4724400" cy="2514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69" name="Oval 5">
            <a:extLst>
              <a:ext uri="{FF2B5EF4-FFF2-40B4-BE49-F238E27FC236}">
                <a16:creationId xmlns:a16="http://schemas.microsoft.com/office/drawing/2014/main" id="{D526CE8A-651C-40B4-B441-F9E0D4704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667000"/>
            <a:ext cx="1295400" cy="1295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0" name="Oval 6">
            <a:extLst>
              <a:ext uri="{FF2B5EF4-FFF2-40B4-BE49-F238E27FC236}">
                <a16:creationId xmlns:a16="http://schemas.microsoft.com/office/drawing/2014/main" id="{07DD5C63-D4F5-4FF5-982A-C83E5BE86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2590800"/>
            <a:ext cx="1447800" cy="1447800"/>
          </a:xfrm>
          <a:prstGeom prst="ellipse">
            <a:avLst/>
          </a:prstGeom>
          <a:solidFill>
            <a:srgbClr val="00FF00">
              <a:alpha val="4901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AD0AC1D3-40F0-4F5C-8EC7-AC07B8E56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133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S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CFAD238A-C589-4C1A-B35B-FC5DD790E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124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D8EA7CF9-4285-4909-8AFD-A1860723A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124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B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12D2A366-BFAD-4AF4-9DBF-0C787EFE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1242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/>
              <a:t>A </a:t>
            </a:r>
            <a:r>
              <a:rPr lang="en-US" altLang="en-US" sz="1800" b="1">
                <a:latin typeface="Symbol" panose="05050102010706020507" pitchFamily="18" charset="2"/>
                <a:sym typeface="Symbol" panose="05050102010706020507" pitchFamily="18" charset="2"/>
              </a:rPr>
              <a:t></a:t>
            </a:r>
            <a:r>
              <a:rPr lang="en-US" altLang="en-US" sz="1800"/>
              <a:t> B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5CFF19DF-23C2-45C7-A726-93F2967E3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057400"/>
            <a:ext cx="25146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ym typeface="Symbol" panose="05050102010706020507" pitchFamily="18" charset="2"/>
              </a:rPr>
              <a:t></a:t>
            </a:r>
            <a:r>
              <a:rPr lang="en-US" altLang="en-US" sz="2400"/>
              <a:t>: union, or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ym typeface="Symbol" panose="05050102010706020507" pitchFamily="18" charset="2"/>
              </a:rPr>
              <a:t></a:t>
            </a:r>
            <a:r>
              <a:rPr lang="en-US" altLang="en-US" sz="2400">
                <a:sym typeface="Symbol" panose="05050102010706020507" pitchFamily="18" charset="2"/>
              </a:rPr>
              <a:t>: intersection, and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0AAD334-D914-4CA1-8E05-3DF35990F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Mutual Exclusion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D5D0659-C946-4746-8CAF-1AA761A04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If two events (subsets) </a:t>
            </a:r>
            <a:r>
              <a:rPr lang="en-US" altLang="en-US" i="1"/>
              <a:t>A</a:t>
            </a:r>
            <a:r>
              <a:rPr lang="en-US" altLang="en-US"/>
              <a:t> and </a:t>
            </a:r>
            <a:r>
              <a:rPr lang="en-US" altLang="en-US" i="1"/>
              <a:t>B</a:t>
            </a:r>
            <a:r>
              <a:rPr lang="en-US" altLang="en-US"/>
              <a:t> cannot happen simultaneously, i.e.,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en-US" altLang="en-US" b="1">
                <a:sym typeface="Symbol" panose="05050102010706020507" pitchFamily="18" charset="2"/>
              </a:rPr>
              <a:t>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= Ø, we say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and 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are mutually exclusive events.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Symbol" panose="05050102010706020507" pitchFamily="18" charset="2"/>
              </a:rPr>
              <a:t>For mutually exclusive events,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>
                <a:sym typeface="Symbol" panose="05050102010706020507" pitchFamily="18" charset="2"/>
              </a:rPr>
              <a:t>	P(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b="1">
                <a:sym typeface="Symbol" panose="05050102010706020507" pitchFamily="18" charset="2"/>
              </a:rPr>
              <a:t>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) = P(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+ P(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865FB07-96FD-434E-874A-36876C74C5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Conditional Probability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52153F6-AF60-42DB-8B6C-8C5AD8A4B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define conditional probability of </a:t>
            </a:r>
            <a:r>
              <a:rPr lang="en-US" altLang="en-US" i="1"/>
              <a:t>A</a:t>
            </a:r>
            <a:r>
              <a:rPr lang="en-US" altLang="en-US"/>
              <a:t> given </a:t>
            </a:r>
            <a:r>
              <a:rPr lang="en-US" altLang="en-US" i="1"/>
              <a:t>B</a:t>
            </a:r>
            <a:r>
              <a:rPr lang="en-US" altLang="en-US"/>
              <a:t>, as</a:t>
            </a:r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7B95765D-F01A-48AE-9542-59565511F1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9350" y="3276600"/>
          <a:ext cx="380365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244600" imgH="381000" progId="Equation.DSMT4">
                  <p:embed/>
                </p:oleObj>
              </mc:Choice>
              <mc:Fallback>
                <p:oleObj name="Equation" r:id="rId3" imgW="1244600" imgH="381000" progId="Equation.DSMT4">
                  <p:embed/>
                  <p:pic>
                    <p:nvPicPr>
                      <p:cNvPr id="15364" name="Object 4">
                        <a:extLst>
                          <a:ext uri="{FF2B5EF4-FFF2-40B4-BE49-F238E27FC236}">
                            <a16:creationId xmlns:a16="http://schemas.microsoft.com/office/drawing/2014/main" id="{7B95765D-F01A-48AE-9542-59565511F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3276600"/>
                        <a:ext cx="380365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 Box 5">
            <a:extLst>
              <a:ext uri="{FF2B5EF4-FFF2-40B4-BE49-F238E27FC236}">
                <a16:creationId xmlns:a16="http://schemas.microsoft.com/office/drawing/2014/main" id="{C70CF084-20A9-4B53-9104-6C4CC14E7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6482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/>
              <a:t>Assuming P(</a:t>
            </a:r>
            <a:r>
              <a:rPr lang="en-US" altLang="en-US" i="1"/>
              <a:t>B</a:t>
            </a:r>
            <a:r>
              <a:rPr lang="en-US" altLang="en-US"/>
              <a:t>) &gt; 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D03F831-E68F-495E-BAD4-4F7EA2D80D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Independence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0230894-21D1-4562-A92B-9C13073AB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P(</a:t>
            </a:r>
            <a:r>
              <a:rPr lang="en-US" altLang="en-US" i="1"/>
              <a:t>A</a:t>
            </a:r>
            <a:r>
              <a:rPr lang="en-US" altLang="en-US"/>
              <a:t>|</a:t>
            </a:r>
            <a:r>
              <a:rPr lang="en-US" altLang="en-US" i="1"/>
              <a:t>B</a:t>
            </a:r>
            <a:r>
              <a:rPr lang="en-US" altLang="en-US"/>
              <a:t>) = P(</a:t>
            </a:r>
            <a:r>
              <a:rPr lang="en-US" altLang="en-US" i="1"/>
              <a:t>A</a:t>
            </a:r>
            <a:r>
              <a:rPr lang="en-US" altLang="en-US"/>
              <a:t>) , then we say </a:t>
            </a:r>
            <a:r>
              <a:rPr lang="en-US" altLang="en-US" i="1"/>
              <a:t>A</a:t>
            </a:r>
            <a:r>
              <a:rPr lang="en-US" altLang="en-US"/>
              <a:t> is independent of </a:t>
            </a:r>
            <a:r>
              <a:rPr lang="en-US" altLang="en-US" i="1"/>
              <a:t>B</a:t>
            </a:r>
            <a:r>
              <a:rPr lang="en-US" altLang="en-US"/>
              <a:t>. 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Equivalently, </a:t>
            </a:r>
          </a:p>
          <a:p>
            <a:pPr eaLnBrk="1" hangingPunct="1">
              <a:buFontTx/>
              <a:buNone/>
            </a:pPr>
            <a:r>
              <a:rPr lang="en-US" altLang="en-US"/>
              <a:t>	P(</a:t>
            </a:r>
            <a:r>
              <a:rPr lang="en-US" altLang="en-US" i="1"/>
              <a:t>A</a:t>
            </a:r>
            <a:r>
              <a:rPr lang="en-US" altLang="en-US"/>
              <a:t> </a:t>
            </a:r>
            <a:r>
              <a:rPr lang="en-US" altLang="en-US" b="1">
                <a:sym typeface="Symbol" panose="05050102010706020507" pitchFamily="18" charset="2"/>
              </a:rPr>
              <a:t>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) = P(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P(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), if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and </a:t>
            </a:r>
            <a:r>
              <a:rPr lang="en-US" altLang="en-US" i="1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are independent.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EC1A2C6-7FB0-4518-89C7-243399EA48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Bayes’s Theorem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2FF8872-5FE9-46F1-A3A9-2DE03C6AE2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This theorem gives the relationship between P(</a:t>
            </a:r>
            <a:r>
              <a:rPr lang="en-US" altLang="en-US" i="1"/>
              <a:t>A</a:t>
            </a:r>
            <a:r>
              <a:rPr lang="en-US" altLang="en-US"/>
              <a:t>|</a:t>
            </a:r>
            <a:r>
              <a:rPr lang="en-US" altLang="en-US" i="1"/>
              <a:t>B</a:t>
            </a:r>
            <a:r>
              <a:rPr lang="en-US" altLang="en-US"/>
              <a:t>) and P(</a:t>
            </a:r>
            <a:r>
              <a:rPr lang="en-US" altLang="en-US" i="1"/>
              <a:t>B</a:t>
            </a:r>
            <a:r>
              <a:rPr lang="en-US" altLang="en-US"/>
              <a:t>|</a:t>
            </a:r>
            <a:r>
              <a:rPr lang="en-US" altLang="en-US" i="1"/>
              <a:t>A</a:t>
            </a:r>
            <a:r>
              <a:rPr lang="en-US" altLang="en-US"/>
              <a:t>):</a:t>
            </a:r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840F1252-BC0D-468A-98C7-1389793DAD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124200"/>
          <a:ext cx="4572000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600200" imgH="431800" progId="Equation.DSMT4">
                  <p:embed/>
                </p:oleObj>
              </mc:Choice>
              <mc:Fallback>
                <p:oleObj name="Equation" r:id="rId3" imgW="1600200" imgH="431800" progId="Equation.DSMT4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840F1252-BC0D-468A-98C7-1389793DAD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124200"/>
                        <a:ext cx="4572000" cy="123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Text Box 5">
            <a:extLst>
              <a:ext uri="{FF2B5EF4-FFF2-40B4-BE49-F238E27FC236}">
                <a16:creationId xmlns:a16="http://schemas.microsoft.com/office/drawing/2014/main" id="{53C75D62-ED3F-43FC-A437-621D2B5CE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0"/>
            <a:ext cx="6934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/>
              <a:t>This equation forms the basis for Bayesian statistical analysis.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522B1EB32A6147AD8773D1336EF82C" ma:contentTypeVersion="17" ma:contentTypeDescription="Create a new document." ma:contentTypeScope="" ma:versionID="312024a10b7a2ad8f42edd7b354bff26">
  <xsd:schema xmlns:xsd="http://www.w3.org/2001/XMLSchema" xmlns:xs="http://www.w3.org/2001/XMLSchema" xmlns:p="http://schemas.microsoft.com/office/2006/metadata/properties" xmlns:ns3="499fada9-8143-4699-a848-99c7092ec495" xmlns:ns4="3e5aabfb-e394-462d-b4ad-b20e581e9605" targetNamespace="http://schemas.microsoft.com/office/2006/metadata/properties" ma:root="true" ma:fieldsID="74e7411103ddb66e0cb6069988601011" ns3:_="" ns4:_="">
    <xsd:import namespace="499fada9-8143-4699-a848-99c7092ec495"/>
    <xsd:import namespace="3e5aabfb-e394-462d-b4ad-b20e581e96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fada9-8143-4699-a848-99c7092ec4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aabfb-e394-462d-b4ad-b20e581e9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41757A-838E-47CA-959F-A1328D67C832}">
  <ds:schemaRefs>
    <ds:schemaRef ds:uri="http://purl.org/dc/dcmitype/"/>
    <ds:schemaRef ds:uri="http://schemas.microsoft.com/office/2006/metadata/properties"/>
    <ds:schemaRef ds:uri="499fada9-8143-4699-a848-99c7092ec495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3e5aabfb-e394-462d-b4ad-b20e581e960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9520276-4E36-4060-AD77-15FC380E77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1D0539-65F4-451F-B92A-A6C5A37D64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fada9-8143-4699-a848-99c7092ec495"/>
    <ds:schemaRef ds:uri="3e5aabfb-e394-462d-b4ad-b20e581e96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588</TotalTime>
  <Words>921</Words>
  <Application>Microsoft Office PowerPoint</Application>
  <PresentationFormat>On-screen Show (4:3)</PresentationFormat>
  <Paragraphs>91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Comic Sans MS</vt:lpstr>
      <vt:lpstr>Symbol</vt:lpstr>
      <vt:lpstr>Crayons</vt:lpstr>
      <vt:lpstr>Equation</vt:lpstr>
      <vt:lpstr>2. Introduction to Theory of Probability</vt:lpstr>
      <vt:lpstr>What is a Probability?</vt:lpstr>
      <vt:lpstr>Two Schools</vt:lpstr>
      <vt:lpstr>Set-Theoretic Point of View of Probability</vt:lpstr>
      <vt:lpstr>Venn Diagram</vt:lpstr>
      <vt:lpstr>Mutual Exclusion</vt:lpstr>
      <vt:lpstr>Conditional Probability</vt:lpstr>
      <vt:lpstr>Independence</vt:lpstr>
      <vt:lpstr>Bayes’s Theorem</vt:lpstr>
      <vt:lpstr>Random Variable</vt:lpstr>
      <vt:lpstr>Gaussian Distribution</vt:lpstr>
      <vt:lpstr>Cumulative Distribution Function</vt:lpstr>
      <vt:lpstr>Statistic of a Random Variable</vt:lpstr>
      <vt:lpstr>Expectation Value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Methods in Scientific Computing</dc:title>
  <dc:creator>Wang Jian-Sheng</dc:creator>
  <cp:lastModifiedBy>Wang Jian-Sheng</cp:lastModifiedBy>
  <cp:revision>30</cp:revision>
  <dcterms:created xsi:type="dcterms:W3CDTF">2003-10-03T03:25:14Z</dcterms:created>
  <dcterms:modified xsi:type="dcterms:W3CDTF">2025-09-16T07:32:04Z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0x010100A2522B1EB32A6147AD8773D1336EF82C</vt:lpwstr>
  </property>
</Properties>
</file>