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8" saveSubsetFonts="1">
  <p:sldMasterIdLst>
    <p:sldMasterId id="2147483719" r:id="rId4"/>
  </p:sldMasterIdLst>
  <p:notesMasterIdLst>
    <p:notesMasterId r:id="rId23"/>
  </p:notesMasterIdLst>
  <p:sldIdLst>
    <p:sldId id="256" r:id="rId5"/>
    <p:sldId id="269" r:id="rId6"/>
    <p:sldId id="273" r:id="rId7"/>
    <p:sldId id="271" r:id="rId8"/>
    <p:sldId id="274" r:id="rId9"/>
    <p:sldId id="275" r:id="rId10"/>
    <p:sldId id="276" r:id="rId11"/>
    <p:sldId id="277" r:id="rId12"/>
    <p:sldId id="283" r:id="rId13"/>
    <p:sldId id="284" r:id="rId14"/>
    <p:sldId id="285" r:id="rId15"/>
    <p:sldId id="278" r:id="rId16"/>
    <p:sldId id="287" r:id="rId17"/>
    <p:sldId id="279" r:id="rId18"/>
    <p:sldId id="280" r:id="rId19"/>
    <p:sldId id="281" r:id="rId20"/>
    <p:sldId id="282" r:id="rId21"/>
    <p:sldId id="28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C4"/>
    <a:srgbClr val="703DFF"/>
    <a:srgbClr val="FFFF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401" autoAdjust="0"/>
  </p:normalViewPr>
  <p:slideViewPr>
    <p:cSldViewPr>
      <p:cViewPr varScale="1">
        <p:scale>
          <a:sx n="104" d="100"/>
          <a:sy n="104" d="100"/>
        </p:scale>
        <p:origin x="1061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1F3A6E46-7E55-4160-9C03-32D8E8A6944D}"/>
    <pc:docChg chg="modSld">
      <pc:chgData name="Wang Jian-Sheng" userId="7d25d710-0931-49a3-acef-49192cec40f2" providerId="ADAL" clId="{1F3A6E46-7E55-4160-9C03-32D8E8A6944D}" dt="2025-09-16T07:37:14.041" v="142" actId="20577"/>
      <pc:docMkLst>
        <pc:docMk/>
      </pc:docMkLst>
      <pc:sldChg chg="modSp">
        <pc:chgData name="Wang Jian-Sheng" userId="7d25d710-0931-49a3-acef-49192cec40f2" providerId="ADAL" clId="{1F3A6E46-7E55-4160-9C03-32D8E8A6944D}" dt="2025-09-16T07:18:25.840" v="1" actId="20577"/>
        <pc:sldMkLst>
          <pc:docMk/>
          <pc:sldMk cId="0" sldId="273"/>
        </pc:sldMkLst>
        <pc:spChg chg="mod">
          <ac:chgData name="Wang Jian-Sheng" userId="7d25d710-0931-49a3-acef-49192cec40f2" providerId="ADAL" clId="{1F3A6E46-7E55-4160-9C03-32D8E8A6944D}" dt="2025-09-16T07:18:25.840" v="1" actId="20577"/>
          <ac:spMkLst>
            <pc:docMk/>
            <pc:sldMk cId="0" sldId="273"/>
            <ac:spMk id="8195" creationId="{1A00F9A2-D440-473E-8625-EC8112227132}"/>
          </ac:spMkLst>
        </pc:spChg>
      </pc:sldChg>
      <pc:sldChg chg="modSp modNotesTx">
        <pc:chgData name="Wang Jian-Sheng" userId="7d25d710-0931-49a3-acef-49192cec40f2" providerId="ADAL" clId="{1F3A6E46-7E55-4160-9C03-32D8E8A6944D}" dt="2025-09-16T07:33:01.523" v="106" actId="20577"/>
        <pc:sldMkLst>
          <pc:docMk/>
          <pc:sldMk cId="0" sldId="274"/>
        </pc:sldMkLst>
        <pc:spChg chg="mod">
          <ac:chgData name="Wang Jian-Sheng" userId="7d25d710-0931-49a3-acef-49192cec40f2" providerId="ADAL" clId="{1F3A6E46-7E55-4160-9C03-32D8E8A6944D}" dt="2025-09-16T07:33:01.523" v="106" actId="20577"/>
          <ac:spMkLst>
            <pc:docMk/>
            <pc:sldMk cId="0" sldId="274"/>
            <ac:spMk id="12291" creationId="{2C3AE575-6490-4B5F-8B26-12B4E15EB582}"/>
          </ac:spMkLst>
        </pc:spChg>
      </pc:sldChg>
      <pc:sldChg chg="modSp">
        <pc:chgData name="Wang Jian-Sheng" userId="7d25d710-0931-49a3-acef-49192cec40f2" providerId="ADAL" clId="{1F3A6E46-7E55-4160-9C03-32D8E8A6944D}" dt="2025-09-16T07:37:14.041" v="142" actId="20577"/>
        <pc:sldMkLst>
          <pc:docMk/>
          <pc:sldMk cId="0" sldId="279"/>
        </pc:sldMkLst>
        <pc:spChg chg="mod">
          <ac:chgData name="Wang Jian-Sheng" userId="7d25d710-0931-49a3-acef-49192cec40f2" providerId="ADAL" clId="{1F3A6E46-7E55-4160-9C03-32D8E8A6944D}" dt="2025-09-16T07:37:14.041" v="142" actId="20577"/>
          <ac:spMkLst>
            <pc:docMk/>
            <pc:sldMk cId="0" sldId="279"/>
            <ac:spMk id="28675" creationId="{E8EEFE63-9810-49CF-A35F-B453BF74C1D5}"/>
          </ac:spMkLst>
        </pc:spChg>
      </pc:sldChg>
      <pc:sldChg chg="addSp modSp">
        <pc:chgData name="Wang Jian-Sheng" userId="7d25d710-0931-49a3-acef-49192cec40f2" providerId="ADAL" clId="{1F3A6E46-7E55-4160-9C03-32D8E8A6944D}" dt="2025-09-16T07:34:24.951" v="110" actId="1035"/>
        <pc:sldMkLst>
          <pc:docMk/>
          <pc:sldMk cId="2713217333" sldId="287"/>
        </pc:sldMkLst>
        <pc:spChg chg="add mod">
          <ac:chgData name="Wang Jian-Sheng" userId="7d25d710-0931-49a3-acef-49192cec40f2" providerId="ADAL" clId="{1F3A6E46-7E55-4160-9C03-32D8E8A6944D}" dt="2025-09-16T07:22:32.427" v="102" actId="20577"/>
          <ac:spMkLst>
            <pc:docMk/>
            <pc:sldMk cId="2713217333" sldId="287"/>
            <ac:spMk id="19" creationId="{F832A720-D4EE-4C26-B061-612B0697E7C9}"/>
          </ac:spMkLst>
        </pc:spChg>
        <pc:spChg chg="add mod">
          <ac:chgData name="Wang Jian-Sheng" userId="7d25d710-0931-49a3-acef-49192cec40f2" providerId="ADAL" clId="{1F3A6E46-7E55-4160-9C03-32D8E8A6944D}" dt="2025-09-16T07:22:39.159" v="104" actId="20577"/>
          <ac:spMkLst>
            <pc:docMk/>
            <pc:sldMk cId="2713217333" sldId="287"/>
            <ac:spMk id="20" creationId="{E879B773-B7B9-405E-820D-1015AF80D4BD}"/>
          </ac:spMkLst>
        </pc:spChg>
        <pc:cxnChg chg="mod">
          <ac:chgData name="Wang Jian-Sheng" userId="7d25d710-0931-49a3-acef-49192cec40f2" providerId="ADAL" clId="{1F3A6E46-7E55-4160-9C03-32D8E8A6944D}" dt="2025-09-16T07:34:24.951" v="110" actId="1035"/>
          <ac:cxnSpMkLst>
            <pc:docMk/>
            <pc:sldMk cId="2713217333" sldId="287"/>
            <ac:cxnSpMk id="16" creationId="{A52F2F24-AFBF-40D6-9B1A-2B964171E1F4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D8FF8668-174D-4208-AB11-BBC5DAFCAE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5E759578-C03F-4E44-8E7C-8C528EC4619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41ABBE1-F1C1-4D25-8E33-17C6B28847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71C9333C-9526-4185-B2C1-210AD8BE2E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B78C9720-7DDB-4A03-AC20-ED7690C1494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3C4EE3F2-ABA7-4411-8536-3895FFED19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66677EF9-108E-407A-9A6A-B1BA097629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DE0A887-A15A-4656-B634-9559EC8AD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5083DB1-D60D-45A2-A896-E045C3D230EB}" type="slidenum">
              <a:rPr lang="en-US" altLang="en-US">
                <a:latin typeface="Arial" panose="020B0604020202020204" pitchFamily="34" charset="0"/>
              </a:rPr>
              <a:pPr/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059BDF6-A570-4246-BFA9-8C471692E1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4699333-C01B-4993-8EDC-A9AED8423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8CC30CB-E052-4E69-AAFC-495B4A26DE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C5FC99E-152B-400D-924F-07D560EC22A7}" type="slidenum">
              <a:rPr lang="en-US" altLang="en-US">
                <a:latin typeface="Arial" panose="020B0604020202020204" pitchFamily="34" charset="0"/>
              </a:rPr>
              <a:pPr/>
              <a:t>37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BDDFE1EB-9D34-4CEC-A87E-042DBFDAAA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D1675A4-6025-4EA7-AE0F-1919DB2AD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3A20F2D2-6990-4154-96BB-E6CF3B16F9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E43F589-3958-43AA-B379-1813E662CAC7}" type="slidenum">
              <a:rPr lang="en-US" altLang="en-US">
                <a:latin typeface="Arial" panose="020B0604020202020204" pitchFamily="34" charset="0"/>
              </a:rPr>
              <a:pPr/>
              <a:t>38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405CB35-9818-4478-8B4C-830391B709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E842C472-4866-4EC3-AADA-1FD65170C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This method is also discussed in Knuth’s book, “The Art of Computer Programming”, 3</a:t>
            </a:r>
            <a:r>
              <a:rPr lang="en-US" altLang="en-US" baseline="30000"/>
              <a:t>rd</a:t>
            </a:r>
            <a:r>
              <a:rPr lang="en-US" altLang="en-US"/>
              <a:t> ed, Vol 2, page 120.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F2A542E2-5EC7-4478-B89D-839AB7F89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EED59B1-85F1-4108-90ED-E03B6575C689}" type="slidenum">
              <a:rPr lang="en-US" altLang="en-US">
                <a:latin typeface="Arial" panose="020B0604020202020204" pitchFamily="34" charset="0"/>
              </a:rPr>
              <a:pPr/>
              <a:t>39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A638EE5-83F7-450C-915B-BE9590B7BB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F427D2E-A2D8-43D9-A08B-B51953DC2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This method works only for distribution in one variable.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DE41AF05-C928-4B1A-B2D2-DB6EAAC92A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846780D-1B0F-4A22-9025-D0C37D89B3D7}" type="slidenum">
              <a:rPr lang="en-US" altLang="en-US">
                <a:latin typeface="Arial" panose="020B0604020202020204" pitchFamily="34" charset="0"/>
              </a:rPr>
              <a:pPr/>
              <a:t>41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AD26D94-3387-450D-970D-8522C61436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0442C4F-2578-404A-9857-DB4213B936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1093D3F-108E-494B-A6E7-DE8691700D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8D494FB-CA2B-4CE9-9947-E78F0144933C}" type="slidenum">
              <a:rPr lang="en-US" altLang="en-US">
                <a:latin typeface="Arial" panose="020B0604020202020204" pitchFamily="34" charset="0"/>
              </a:rPr>
              <a:pPr/>
              <a:t>42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5902421C-E9DB-43C4-803A-87019E9CE3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7A370645-5893-413B-8CA2-094D7E9F6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Why not x = -log(1-</a:t>
            </a:r>
            <a:r>
              <a:rPr lang="el-GR" altLang="en-US">
                <a:cs typeface="Arial" panose="020B0604020202020204" pitchFamily="34" charset="0"/>
              </a:rPr>
              <a:t>ξ</a:t>
            </a:r>
            <a:r>
              <a:rPr lang="en-US" altLang="en-US">
                <a:cs typeface="Arial" panose="020B0604020202020204" pitchFamily="34" charset="0"/>
              </a:rPr>
              <a:t>)?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125CC9A1-C5A3-4515-8C3B-CD4AE08A80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9AFD85E-DCCE-47DD-9D16-60CC1FA7BD79}" type="slidenum">
              <a:rPr lang="en-US" altLang="en-US">
                <a:latin typeface="Arial" panose="020B0604020202020204" pitchFamily="34" charset="0"/>
              </a:rPr>
              <a:pPr/>
              <a:t>43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FA21EC55-3C4C-4494-A8F0-0AD575E758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897F7B8-D29C-43F0-B2BD-822A74B84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dx dy = r dr d theta.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7EF9D92-347D-44D4-A37D-3C9DC587EE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8372F7E-AF2F-4389-89C3-9C241098AB34}" type="slidenum">
              <a:rPr lang="en-US" altLang="en-US">
                <a:latin typeface="Arial" panose="020B0604020202020204" pitchFamily="34" charset="0"/>
              </a:rPr>
              <a:pPr/>
              <a:t>44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CEBDFED7-F99C-46CB-B723-4EB41269DB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4232944-454C-4845-94C0-FC2640DF15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8DF3AC9F-0717-4035-8C02-0AC1C24127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561B3771-1CC5-4BFD-A1B2-925384473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Answer: Gama distribution of degree 2:  P(x) = x exp(-x).</a:t>
            </a: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31600D0E-69BC-4F35-83C5-0850F21CAE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9A7CF78-E34C-46AA-93C3-FE39E260AB36}" type="slidenum">
              <a:rPr lang="en-US" altLang="en-US">
                <a:latin typeface="Arial" panose="020B0604020202020204" pitchFamily="34" charset="0"/>
              </a:rPr>
              <a:pPr/>
              <a:t>45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3420330-0AB5-4106-9765-688CA5FDA2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4A9A6FF-90EA-40AD-86A5-3FD05122AAC2}" type="slidenum">
              <a:rPr lang="en-US" altLang="en-US">
                <a:latin typeface="Arial" panose="020B0604020202020204" pitchFamily="34" charset="0"/>
              </a:rPr>
              <a:pPr/>
              <a:t>29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4A7A87B-8172-4A8A-AF9C-16F234F7D7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5D8C235-E101-48B9-93C3-EE6D4AF59E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Roulette picture from</a:t>
            </a:r>
          </a:p>
          <a:p>
            <a:pPr eaLnBrk="1" hangingPunct="1"/>
            <a:r>
              <a:rPr lang="en-US" altLang="en-US"/>
              <a:t>http://www.pierceproductions.net/3D/images/Roulette.JPG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Die picture from</a:t>
            </a:r>
          </a:p>
          <a:p>
            <a:pPr eaLnBrk="1" hangingPunct="1"/>
            <a:r>
              <a:rPr lang="en-US" altLang="en-US"/>
              <a:t>http://blades.netppl.fi/suomi/images/dice.gif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9D01FA13-BF88-4D3F-982A-D620E643DA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9E3D1A4-8C7E-490A-A410-B2F2ABE07F0E}" type="slidenum">
              <a:rPr lang="en-US" altLang="en-US">
                <a:latin typeface="Arial" panose="020B0604020202020204" pitchFamily="34" charset="0"/>
              </a:rPr>
              <a:pPr/>
              <a:t>30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C161688-C4CC-447E-88B6-5DC42EF4A8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D3002A7-DF4A-43B2-9857-AD96452BE8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See D Knuth, “Art of Computer Programming”, Vol 2, for more detailed treatment regarding random numbers.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63EDC8EC-DE87-4CB1-A3FF-C7E86F125C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6463E96-71CB-4187-B548-33D494EAE732}" type="slidenum">
              <a:rPr lang="en-US" altLang="en-US">
                <a:latin typeface="Arial" panose="020B0604020202020204" pitchFamily="34" charset="0"/>
              </a:rPr>
              <a:pPr/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7317B57-08A9-4D72-8A00-6AA45C0E2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14BA5D5-5405-4FCC-8C30-65CEFC2DB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13556CB3-C4C0-4274-B7DB-48E12D5D7C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5E3CC08-DBBF-4852-B8FC-38BA8052F02C}" type="slidenum">
              <a:rPr lang="en-US" altLang="en-US">
                <a:latin typeface="Arial" panose="020B0604020202020204" pitchFamily="34" charset="0"/>
              </a:rPr>
              <a:pPr/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201437DB-05FB-4861-BA79-4F98DCE6A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D2EB09B-FF89-4A61-824E-9F81D5ECE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Perhaps the first random number generator proposed was that of mid-square by von Neumann, but this method does not work well.  The following site points to many random number generators – theory and codes: http://random.mat.sbg.ac.at/links/rando.html   mod is assumed nonnegative,  e.g., 10 mod 10 = 0, 13 mod 10 = 3.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4BBDF40-21C3-4A8A-9163-FDE0C971FE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151C395-EBE5-4930-A919-40AB77F99902}" type="slidenum">
              <a:rPr lang="en-US" altLang="en-US">
                <a:latin typeface="Arial" panose="020B0604020202020204" pitchFamily="34" charset="0"/>
              </a:rPr>
              <a:pPr/>
              <a:t>33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EAF5A0A-6F6C-49AA-9F92-D36AD2A248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AA232B2-13A4-4FCD-B4D2-0699728F7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site http://crypto.mat.sbg.ac.at/results/karl/server/server.html</a:t>
            </a:r>
          </a:p>
          <a:p>
            <a:pPr eaLnBrk="1" hangingPunct="1"/>
            <a:r>
              <a:rPr lang="en-US" altLang="en-US"/>
              <a:t>has a comprehensive list of linear generators.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A03C621-0C80-463C-BB7A-DB04750A6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CC3F065-A5CE-422A-ABD8-D02BB39CB58F}" type="slidenum">
              <a:rPr lang="en-US" altLang="en-US">
                <a:latin typeface="Arial" panose="020B0604020202020204" pitchFamily="34" charset="0"/>
              </a:rPr>
              <a:pPr/>
              <a:t>34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1CF1CB5E-340E-4FDB-870D-067C535D34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43B581A-E23A-41DE-A6D6-161EFE45C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Why the lattice structure?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DE67501-FCB6-488E-A779-94F0486F0F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9B48F3F-AE8D-487F-8D26-67085FB1CE11}" type="slidenum">
              <a:rPr lang="en-US" altLang="en-US">
                <a:latin typeface="Arial" panose="020B0604020202020204" pitchFamily="34" charset="0"/>
              </a:rPr>
              <a:pPr/>
              <a:t>35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7C05439-F8E8-4B41-9CF3-057E74A8CD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C6F058E-3C3B-4ED2-9F25-CFFF18C41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site http://www.math.sci.hiroshima-u.ac.jp/~m-mat/MT/emt.html has source code in C for the Mersenne Twister random number generator.  For the inversive congruential generator, check up H. Niederreiter.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Three different random number generators are also available (in the file rand.c) at:</a:t>
            </a:r>
          </a:p>
          <a:p>
            <a:pPr eaLnBrk="1" hangingPunct="1"/>
            <a:r>
              <a:rPr lang="en-US" altLang="en-US"/>
              <a:t>http://phyweb.physics.nus.edu.sg/~phywjs/BeijingWorkshop.html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986C66C-CF36-42E3-A7AC-E51142A562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F9C71DE-1775-4651-A45A-DEF135328EEF}" type="slidenum">
              <a:rPr lang="en-US" altLang="en-US">
                <a:latin typeface="Arial" panose="020B0604020202020204" pitchFamily="34" charset="0"/>
              </a:rPr>
              <a:pPr/>
              <a:t>36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512D7167-A7B6-4958-83FC-984589FD98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AA2A3E56-CAD8-4769-8EEE-5CDAE6318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99F80BC3-CCA2-489A-9E92-C9A690C662AC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D2ED0430-0A5C-43E1-B81A-904A751655CE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1E093E3D-EFBB-47F1-B350-8D3AFAC6AE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8A2905AD-8660-42FE-BD31-89E450B9D2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061F7835-BAD3-42A0-AC81-7D3474B8F4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F83D86A6-9BEC-476A-BCB9-7E8A30CE9E3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6859C9FA-C4C4-410D-8205-DF6E742C345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C5EEFDA9-E3BC-4E2B-8BE4-294F2764440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F815E23B-0289-4EAB-9A3A-30ED98B5F9D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DE90B406-2F66-4313-B47C-AA70B087030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664DA746-F0DF-48B4-B993-6E9957D40FE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26CAA1DA-4F3A-4E2B-B119-2381D0212FBE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4B4F2219-B467-4348-A1AF-128DF109AB3B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5B414DFA-4CAC-4E04-B10F-962CB85916D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6E14D1F8-2D95-4F3E-B528-C5A943179997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4BC2611F-FE52-44AE-8B65-06E0D04173B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F85242E8-6712-4C32-A84D-690DB2C6A07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CC5C806C-50C2-491F-B70D-DB500A63D0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A6252206-F39E-4200-A65A-F1B3C4038E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45B41CCE-E055-4281-977C-FEE801779B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BA25AFA1-D3C0-48B9-9D29-17DCD0D7EF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B9C32B91-E9CE-4C3E-AF8E-9CD9F1D6A2BE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81E23F09-1BDB-47EF-BD7A-E087FFD57DB3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681DE0B1-29B7-4CF6-9E5E-2FABA32457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1C8DEE51-7569-4120-B29A-629818BE29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A5D5816A-EC5E-496A-A438-C6E8ADE51B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6D4D86-1884-44CC-95A7-9C4135F48D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8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5BCD13-E158-456A-94E0-02EBBA441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7382C1-246C-40EE-8CA2-B306E95D4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961BDD1-F600-42BA-BEE9-7265A0D228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2D084F-0D72-462E-A5D6-74D300D771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23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3BCB00-9EF5-4946-98FB-0D287237E6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8AE6B97-6AA4-4F90-859D-94A5B50FF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5565C93-F277-492F-B75E-408C38E45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207C0-C935-4AAB-BFAD-74E5E9D4FB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295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E5F2D7A-8A80-4F24-8A6E-AF4D1E09D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614FA3-8DCE-419B-820D-C3B514CABF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B5DA4C3-6C5C-4B48-B2E1-141E496E11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95035-6080-4D8C-8306-F9108D957A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291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C7D556-99D7-4F68-B79A-5C5DF7F8D7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DCD4D0-02E5-4D74-B3FD-C12E99D63D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F2A3A05-C9A7-46B6-93EA-F45F875F5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C4345-181E-4EB7-AE90-7E4870384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35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DA6DD3-7F37-430C-B666-0539AB72FE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7BA7DC-E9D4-4983-83D2-7550C24ADD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F58476B-71E1-4F32-86A1-87FE93DDC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A825F-FE58-439C-BCC3-1CCCBAD938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5320A2-5FA3-43C0-A3C5-C93A3C178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1C77CE-D9AB-425F-9F37-EAEFFF809C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BB0FD25-1A06-4327-8F4D-67BE99502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85891-4BF8-47CE-B0CF-4554CF2C06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60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5F58B0-2FB6-401C-B5B7-29289D7FC6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FEC1A3-EE56-4F8E-A1A6-2F6CF95A5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9D8A5B0-6053-410D-AED6-BF335E2BF3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1CD86-8DF9-49AA-9728-BF2ADC3E9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49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01E8517-42AC-44FF-B982-6C6490430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A6D75C6-8720-4550-BF1A-CC491DD882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923F035B-785A-4182-9CDD-436558FFE3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AECF1-A17A-46C7-8E57-650DF4A37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41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FDEA40D-C7E3-4AAF-A596-1B7612F1CB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1E2895E-F8F5-41EB-8511-5280F9A874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0B3EBE-0ABF-444F-B51C-5F5F0B5C9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8E1E6-2476-4DC1-8EFA-A0FC0743A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44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48CB5F4-A1B4-4FEA-AF78-50FBDC133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C4E32CB-F84E-4F86-AD24-785E91C99A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277A993-935F-4059-9C46-468A89683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B13E33-6D02-4603-930A-157D909E8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50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F4DA69-38C5-468C-B3F0-4828A7D42C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32D05D-F60C-4EE4-9557-8FE7C8331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7D3B629-98C4-4FEF-BA26-4A76AF6027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E587FF-57B9-4B56-BCD3-EB5E7CD81E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34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253FDB-BB4D-4511-B6EC-4877D85CCE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ABF7B2-A0B5-4CD3-8BCC-A03C89B973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A90AFE4-29C8-4B0C-AE72-A5B69CDE62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B5280-9461-4BC4-A7E3-DFA9BBED3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2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8280706D-F2D3-49DE-BB19-594DE2C3DB1E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452D3F-0A1C-450F-86AE-C9B47EA19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7B10324-C8C8-4807-8485-4D3F86EE8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DF977260-069B-49F0-8F6F-5B15BF3620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995FCA56-5969-4374-B66F-DFCA644772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BDD186A2-3CB6-44F9-80B3-639C1B6E28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4B7BE86-9C03-46DC-BE3C-3613B62067F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8CEC5686-1419-4EDB-AD0A-300D65098FA2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B3C1B0C4-4BD7-41F8-84C1-09D382C2FC1F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DA2CDE62-55CA-4EDD-904C-722D5ED39BD6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3B160C88-E9DD-485B-9040-CA26AF3183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0E62ADA4-046D-4DD0-B054-ACB4AF2FF49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66E1B824-8BC6-4E62-A8D9-6377FC38DE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3E923F88-EAFD-4C85-8371-50C88ADF1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DB40517E-0875-41B3-A25F-9246B81AF19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0CF8B594-5309-4B65-A834-EA714F14AF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5AE6979B-35BF-4112-AA3C-B3BD12E95F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ED71C7ED-E3A6-415F-864C-04AC65663E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C34F1A47-E5FB-4571-A9C0-E40CC20E9A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38F1D77E-3F95-4782-A943-C9053334574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A700D891-5872-439B-84CF-F39C466BF90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CC400692-0F03-48CA-844C-E4844E9067F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8EA5DE0C-AD3A-43AD-BF2F-5DB3D447E36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BC47FCE7-55B6-4B2E-A6A3-E9856F155E4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D86FF0AA-51AB-43A0-98D3-33631A73488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90555860-FA34-479B-952F-B4A4A08E08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72D8FFA9-B384-4B0C-9ED4-AEBF51D7AF2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572865E2-9A90-4B19-8A01-D39D88D5143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BF61CDCC-DADF-4C6A-A4F2-49234BA0F32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9F8DA7E6-7B62-4D9C-9187-79EB3986163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5A51FD6D-C8F9-449C-898E-2EB80622BA2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2D62C69C-9D98-4CA1-B98A-3F07134F0F5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6DA966AC-A1A9-44E0-863F-AC8DCDB5EFC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588B4AED-EF20-401F-95D2-F2C92D5775C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2C7FB995-1987-456E-B15F-8A80F8E224B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201D7532-3A8D-44FF-8CB9-CDB4E17120C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B390F420-D6DA-4428-95F1-AC74E7B1E4EE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EF8A7FE0-6EE1-45EB-B0DF-9EED7CD4100F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4557732E-A686-40A3-A566-6C47A278087E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1E4189EA-2F86-42EB-BC61-591360E7847D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A2F68649-F329-4EE6-91C6-B175FDE373C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AB09827A-8037-4FF7-A777-6F5B99852B0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CEC3B25E-1DC1-422A-8B4B-75819831B0F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0FE749E7-C081-4E41-A250-886A8376656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EEC3278D-07DF-4B14-A903-DC7E9B0D763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2C42D7A3-97E3-4A07-86AB-6DA2837A105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E68268CB-57B3-4BE6-960D-11EB86BCE52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F0F7FFDF-DD65-4950-8A88-0C1C617B5CB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C4169F53-0327-4BA6-A266-B8466D186EC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49C9E30A-F069-4D06-A2EE-382758988B7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D48382E4-8F2B-4ED4-BDB2-0307B5901F1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38203EE5-41D2-4DAC-B2B6-BF49943DC67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E8A563B-C458-4F9B-A110-168F771412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solidFill>
                  <a:srgbClr val="CC0000"/>
                </a:solidFill>
              </a:rPr>
              <a:t>3. Random Number Generator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F1C5668-262E-4D6D-BB14-7368E3A00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Pick j with Probability P</a:t>
            </a:r>
            <a:r>
              <a:rPr lang="en-US" altLang="en-US" baseline="-25000"/>
              <a:t>j</a:t>
            </a:r>
            <a:endParaRPr lang="en-US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DC5307B-D348-44AD-BA0A-0C2FA967BF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Since </a:t>
            </a:r>
            <a:r>
              <a:rPr lang="en-US" altLang="en-US">
                <a:latin typeface="Symbol" panose="05050102010706020507" pitchFamily="18" charset="2"/>
              </a:rPr>
              <a:t>S</a:t>
            </a:r>
            <a:r>
              <a:rPr lang="en-US" altLang="en-US" baseline="-25000"/>
              <a:t>j</a:t>
            </a:r>
            <a:r>
              <a:rPr lang="en-US" altLang="en-US"/>
              <a:t> P</a:t>
            </a:r>
            <a:r>
              <a:rPr lang="en-US" altLang="en-US" baseline="-25000"/>
              <a:t>j</a:t>
            </a:r>
            <a:r>
              <a:rPr lang="en-US" altLang="en-US"/>
              <a:t>=1,  we pick out j if </a:t>
            </a:r>
            <a:r>
              <a:rPr lang="en-US" altLang="en-US">
                <a:latin typeface="Symbol" panose="05050102010706020507" pitchFamily="18" charset="2"/>
              </a:rPr>
              <a:t>x</a:t>
            </a:r>
            <a:r>
              <a:rPr lang="en-US" altLang="en-US"/>
              <a:t> is in the corresponding interval. </a:t>
            </a:r>
            <a:endParaRPr lang="en-US" altLang="en-US" baseline="-25000"/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3B40F2A8-F679-4D0C-8A35-EBA83D978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3528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DF85B806-F23C-46E8-AE5B-C5B63A3D6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4" name="Line 6">
            <a:extLst>
              <a:ext uri="{FF2B5EF4-FFF2-40B4-BE49-F238E27FC236}">
                <a16:creationId xmlns:a16="http://schemas.microsoft.com/office/drawing/2014/main" id="{985F9221-3A97-4135-B9DA-30AC35F17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84FD6740-7BBE-45B4-A434-BED0ED990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BF9A192E-174C-4B89-870A-297CCECA1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D0E4A564-1901-4D0C-8AE0-2BDC3A740B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8BCD41FC-9C33-415E-979E-F132CBD22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971800"/>
            <a:ext cx="0" cy="914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F7CF85D-577D-4DBA-98D1-B9E0B89C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81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x</a:t>
            </a: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4B87DC45-F793-471C-B3AC-12855C397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ED1A8420-B67E-4B99-8088-B51234D50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5814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B140F1AF-EC6C-49BD-B187-905CDDE94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962400"/>
            <a:ext cx="12954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43" name="Text Box 15">
            <a:extLst>
              <a:ext uri="{FF2B5EF4-FFF2-40B4-BE49-F238E27FC236}">
                <a16:creationId xmlns:a16="http://schemas.microsoft.com/office/drawing/2014/main" id="{84DCF5E6-3776-410A-BE73-377209672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581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P</a:t>
            </a:r>
            <a:r>
              <a:rPr lang="en-US" altLang="en-US" sz="1800" baseline="-25000"/>
              <a:t>0</a:t>
            </a:r>
            <a:endParaRPr lang="en-US" altLang="en-US" sz="1800"/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13AC364F-9D41-4FB2-A3B2-D77056AD0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962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2545" name="Text Box 17">
            <a:extLst>
              <a:ext uri="{FF2B5EF4-FFF2-40B4-BE49-F238E27FC236}">
                <a16:creationId xmlns:a16="http://schemas.microsoft.com/office/drawing/2014/main" id="{42B9F1C6-1478-4BCB-9B7F-6F3044DE5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81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P</a:t>
            </a:r>
            <a:r>
              <a:rPr lang="en-US" altLang="en-US" sz="1800" baseline="-25000"/>
              <a:t>1</a:t>
            </a:r>
            <a:endParaRPr lang="en-US" altLang="en-US" sz="1800"/>
          </a:p>
        </p:txBody>
      </p:sp>
      <p:sp>
        <p:nvSpPr>
          <p:cNvPr id="22546" name="Text Box 18">
            <a:extLst>
              <a:ext uri="{FF2B5EF4-FFF2-40B4-BE49-F238E27FC236}">
                <a16:creationId xmlns:a16="http://schemas.microsoft.com/office/drawing/2014/main" id="{74CC977C-29C4-47B8-88C3-D77031CE4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419600"/>
            <a:ext cx="4953000" cy="160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P=p[0];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j = 0;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x</a:t>
            </a:r>
            <a:r>
              <a:rPr lang="en-US" altLang="en-US" sz="1800">
                <a:latin typeface="Courier New" panose="02070309020205020404" pitchFamily="49" charset="0"/>
              </a:rPr>
              <a:t> = drand64();</a:t>
            </a:r>
            <a:endParaRPr lang="en-US" altLang="en-US" sz="1800">
              <a:latin typeface="Symbol" panose="05050102010706020507" pitchFamily="18" charset="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while(</a:t>
            </a:r>
            <a:r>
              <a:rPr lang="en-US" altLang="en-US" sz="1800">
                <a:latin typeface="Symbol" panose="05050102010706020507" pitchFamily="18" charset="2"/>
              </a:rPr>
              <a:t>x</a:t>
            </a:r>
            <a:r>
              <a:rPr lang="en-US" altLang="en-US" sz="1800">
                <a:latin typeface="Courier New" panose="02070309020205020404" pitchFamily="49" charset="0"/>
              </a:rPr>
              <a:t>&gt;P) {++j; P+=p[j]};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D776F99-A3EA-4BB2-B66A-901841EA6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Pei Lucheng’s Method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2F51C49-B735-4C28-919C-98A584B48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 j = N*</a:t>
            </a:r>
            <a:r>
              <a:rPr lang="en-US" altLang="en-US">
                <a:latin typeface="Symbol" panose="05050102010706020507" pitchFamily="18" charset="2"/>
              </a:rPr>
              <a:t>x</a:t>
            </a:r>
            <a:r>
              <a:rPr lang="en-US" altLang="en-US"/>
              <a:t> to get an index; pick a final result based on the relative height.  This is an O(1) algorithm.</a:t>
            </a:r>
          </a:p>
        </p:txBody>
      </p:sp>
      <p:sp>
        <p:nvSpPr>
          <p:cNvPr id="24580" name="Rectangle 8">
            <a:extLst>
              <a:ext uri="{FF2B5EF4-FFF2-40B4-BE49-F238E27FC236}">
                <a16:creationId xmlns:a16="http://schemas.microsoft.com/office/drawing/2014/main" id="{92EA53C6-2F0B-4167-A07D-4B432AD93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038600"/>
            <a:ext cx="228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1" name="Rectangle 9">
            <a:extLst>
              <a:ext uri="{FF2B5EF4-FFF2-40B4-BE49-F238E27FC236}">
                <a16:creationId xmlns:a16="http://schemas.microsoft.com/office/drawing/2014/main" id="{476376DE-EEE9-46DC-806D-F7B251C5F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95800"/>
            <a:ext cx="228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2" name="Rectangle 10">
            <a:extLst>
              <a:ext uri="{FF2B5EF4-FFF2-40B4-BE49-F238E27FC236}">
                <a16:creationId xmlns:a16="http://schemas.microsoft.com/office/drawing/2014/main" id="{13659503-14BA-4199-8594-AB5BFEE37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029200"/>
            <a:ext cx="228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3" name="Rectangle 11">
            <a:extLst>
              <a:ext uri="{FF2B5EF4-FFF2-40B4-BE49-F238E27FC236}">
                <a16:creationId xmlns:a16="http://schemas.microsoft.com/office/drawing/2014/main" id="{99C76E1F-8163-4B5A-AF31-464575DBE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343400"/>
            <a:ext cx="228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4" name="Rectangle 12">
            <a:extLst>
              <a:ext uri="{FF2B5EF4-FFF2-40B4-BE49-F238E27FC236}">
                <a16:creationId xmlns:a16="http://schemas.microsoft.com/office/drawing/2014/main" id="{E8157F02-A92C-4615-98D9-B8468236C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800600"/>
            <a:ext cx="228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5" name="Line 13">
            <a:extLst>
              <a:ext uri="{FF2B5EF4-FFF2-40B4-BE49-F238E27FC236}">
                <a16:creationId xmlns:a16="http://schemas.microsoft.com/office/drawing/2014/main" id="{65C36C71-DDA8-4BA1-9A21-56704A7C9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876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86" name="Line 14">
            <a:extLst>
              <a:ext uri="{FF2B5EF4-FFF2-40B4-BE49-F238E27FC236}">
                <a16:creationId xmlns:a16="http://schemas.microsoft.com/office/drawing/2014/main" id="{C4061C0D-1E6D-43F0-814C-BE973CA68A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572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87" name="Rectangle 20">
            <a:extLst>
              <a:ext uri="{FF2B5EF4-FFF2-40B4-BE49-F238E27FC236}">
                <a16:creationId xmlns:a16="http://schemas.microsoft.com/office/drawing/2014/main" id="{C90CA56F-B19D-45F4-BE8E-D85164A63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572000"/>
            <a:ext cx="228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8" name="Rectangle 21">
            <a:extLst>
              <a:ext uri="{FF2B5EF4-FFF2-40B4-BE49-F238E27FC236}">
                <a16:creationId xmlns:a16="http://schemas.microsoft.com/office/drawing/2014/main" id="{D8D56EEC-127C-446E-849D-4353B1BFB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572000"/>
            <a:ext cx="228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9" name="Rectangle 22">
            <a:extLst>
              <a:ext uri="{FF2B5EF4-FFF2-40B4-BE49-F238E27FC236}">
                <a16:creationId xmlns:a16="http://schemas.microsoft.com/office/drawing/2014/main" id="{6ACB8560-18BE-4BB8-830C-26C37571E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029200"/>
            <a:ext cx="228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90" name="Rectangle 23">
            <a:extLst>
              <a:ext uri="{FF2B5EF4-FFF2-40B4-BE49-F238E27FC236}">
                <a16:creationId xmlns:a16="http://schemas.microsoft.com/office/drawing/2014/main" id="{184C60B2-BD4E-4788-A18C-320B64937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572000"/>
            <a:ext cx="228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91" name="Rectangle 24">
            <a:extLst>
              <a:ext uri="{FF2B5EF4-FFF2-40B4-BE49-F238E27FC236}">
                <a16:creationId xmlns:a16="http://schemas.microsoft.com/office/drawing/2014/main" id="{E84D12EE-E323-40B9-BDBD-7187F0C8A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800600"/>
            <a:ext cx="228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92" name="Line 25">
            <a:extLst>
              <a:ext uri="{FF2B5EF4-FFF2-40B4-BE49-F238E27FC236}">
                <a16:creationId xmlns:a16="http://schemas.microsoft.com/office/drawing/2014/main" id="{11417CA4-658D-4597-ADA7-CBBBF834A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572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93" name="Line 26">
            <a:extLst>
              <a:ext uri="{FF2B5EF4-FFF2-40B4-BE49-F238E27FC236}">
                <a16:creationId xmlns:a16="http://schemas.microsoft.com/office/drawing/2014/main" id="{51AE991C-D9DF-4AC6-AED4-876627738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572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94" name="Line 27">
            <a:extLst>
              <a:ext uri="{FF2B5EF4-FFF2-40B4-BE49-F238E27FC236}">
                <a16:creationId xmlns:a16="http://schemas.microsoft.com/office/drawing/2014/main" id="{59FAEA6D-B73E-4C3B-B12B-C7F41C14D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572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95" name="Line 29">
            <a:extLst>
              <a:ext uri="{FF2B5EF4-FFF2-40B4-BE49-F238E27FC236}">
                <a16:creationId xmlns:a16="http://schemas.microsoft.com/office/drawing/2014/main" id="{8AF1FE2B-231A-483D-9395-CFFB6B90FF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96" name="Line 30">
            <a:extLst>
              <a:ext uri="{FF2B5EF4-FFF2-40B4-BE49-F238E27FC236}">
                <a16:creationId xmlns:a16="http://schemas.microsoft.com/office/drawing/2014/main" id="{76AA8F67-08FE-408D-8EA4-918A4DA27F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4597" name="Text Box 34">
            <a:extLst>
              <a:ext uri="{FF2B5EF4-FFF2-40B4-BE49-F238E27FC236}">
                <a16:creationId xmlns:a16="http://schemas.microsoft.com/office/drawing/2014/main" id="{62319C61-695D-4B2F-898A-925AC4A3D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816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1 2 3  4 5</a:t>
            </a:r>
          </a:p>
        </p:txBody>
      </p:sp>
      <p:sp>
        <p:nvSpPr>
          <p:cNvPr id="24598" name="Text Box 36">
            <a:extLst>
              <a:ext uri="{FF2B5EF4-FFF2-40B4-BE49-F238E27FC236}">
                <a16:creationId xmlns:a16="http://schemas.microsoft.com/office/drawing/2014/main" id="{663C7F9B-3087-46A5-9E0F-703AB2415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495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4599" name="Text Box 38">
            <a:extLst>
              <a:ext uri="{FF2B5EF4-FFF2-40B4-BE49-F238E27FC236}">
                <a16:creationId xmlns:a16="http://schemas.microsoft.com/office/drawing/2014/main" id="{C1F89B91-B9A7-43C4-A40E-734961700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800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4600" name="Text Box 39">
            <a:extLst>
              <a:ext uri="{FF2B5EF4-FFF2-40B4-BE49-F238E27FC236}">
                <a16:creationId xmlns:a16="http://schemas.microsoft.com/office/drawing/2014/main" id="{2D23146C-B095-44DE-ABB3-D4FDB38D9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510088"/>
            <a:ext cx="22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95AA9E8-1B78-4944-A3FF-0634188BC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Non-Uniformly Distributed Random Numbers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650C605-5632-47E3-B3DA-01CF70A9C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3300C4"/>
                </a:solidFill>
              </a:rPr>
              <a:t>Let F(</a:t>
            </a:r>
            <a:r>
              <a:rPr lang="en-US" altLang="en-US" i="1">
                <a:solidFill>
                  <a:srgbClr val="3300C4"/>
                </a:solidFill>
              </a:rPr>
              <a:t>x</a:t>
            </a:r>
            <a:r>
              <a:rPr lang="en-US" altLang="en-US">
                <a:solidFill>
                  <a:srgbClr val="3300C4"/>
                </a:solidFill>
              </a:rPr>
              <a:t>) be the cumulative distribution function of a random variable </a:t>
            </a:r>
            <a:r>
              <a:rPr lang="en-US" altLang="en-US" i="1">
                <a:solidFill>
                  <a:srgbClr val="3300C4"/>
                </a:solidFill>
              </a:rPr>
              <a:t>x</a:t>
            </a:r>
            <a:r>
              <a:rPr lang="en-US" altLang="en-US">
                <a:solidFill>
                  <a:srgbClr val="3300C4"/>
                </a:solidFill>
              </a:rPr>
              <a:t>, then </a:t>
            </a:r>
            <a:r>
              <a:rPr lang="en-US" altLang="en-US" i="1">
                <a:solidFill>
                  <a:srgbClr val="3300C4"/>
                </a:solidFill>
              </a:rPr>
              <a:t>x</a:t>
            </a:r>
            <a:r>
              <a:rPr lang="en-US" altLang="en-US">
                <a:solidFill>
                  <a:srgbClr val="3300C4"/>
                </a:solidFill>
              </a:rPr>
              <a:t> can be generated from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x</a:t>
            </a:r>
            <a:r>
              <a:rPr lang="en-US" altLang="en-US"/>
              <a:t> = F</a:t>
            </a:r>
            <a:r>
              <a:rPr lang="en-US" altLang="en-US" baseline="30000"/>
              <a:t>-1</a:t>
            </a:r>
            <a:r>
              <a:rPr lang="en-US" altLang="en-US"/>
              <a:t>(</a:t>
            </a:r>
            <a:r>
              <a:rPr lang="el-GR" altLang="en-US" i="1"/>
              <a:t>ξ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solidFill>
                  <a:srgbClr val="3300C4"/>
                </a:solidFill>
              </a:rPr>
              <a:t>where </a:t>
            </a:r>
            <a:r>
              <a:rPr lang="el-GR" altLang="en-US" i="1">
                <a:solidFill>
                  <a:srgbClr val="3300C4"/>
                </a:solidFill>
              </a:rPr>
              <a:t>ξ</a:t>
            </a:r>
            <a:r>
              <a:rPr lang="en-US" altLang="en-US">
                <a:solidFill>
                  <a:srgbClr val="3300C4"/>
                </a:solidFill>
              </a:rPr>
              <a:t> is uniformly distributed between 0 and 1, and F</a:t>
            </a:r>
            <a:r>
              <a:rPr lang="en-US" altLang="en-US" baseline="30000">
                <a:solidFill>
                  <a:srgbClr val="3300C4"/>
                </a:solidFill>
              </a:rPr>
              <a:t>-1</a:t>
            </a:r>
            <a:r>
              <a:rPr lang="en-US" altLang="en-US">
                <a:solidFill>
                  <a:srgbClr val="3300C4"/>
                </a:solidFill>
              </a:rPr>
              <a:t>(</a:t>
            </a:r>
            <a:r>
              <a:rPr lang="en-US" altLang="en-US" i="1">
                <a:solidFill>
                  <a:srgbClr val="3300C4"/>
                </a:solidFill>
              </a:rPr>
              <a:t>x</a:t>
            </a:r>
            <a:r>
              <a:rPr lang="en-US" altLang="en-US">
                <a:solidFill>
                  <a:srgbClr val="3300C4"/>
                </a:solidFill>
              </a:rPr>
              <a:t>) is the inverse function of F(</a:t>
            </a:r>
            <a:r>
              <a:rPr lang="en-US" altLang="en-US" i="1">
                <a:solidFill>
                  <a:srgbClr val="3300C4"/>
                </a:solidFill>
              </a:rPr>
              <a:t>x</a:t>
            </a:r>
            <a:r>
              <a:rPr lang="en-US" altLang="en-US">
                <a:solidFill>
                  <a:srgbClr val="3300C4"/>
                </a:solidFill>
              </a:rPr>
              <a:t>).</a:t>
            </a:r>
            <a:endParaRPr lang="el-GR" altLang="en-US">
              <a:solidFill>
                <a:srgbClr val="3300C4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AD4B4-1C5F-4543-93F1-A5B11BE0D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method</a:t>
            </a:r>
            <a:endParaRPr lang="en-SG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D588A36-02AB-46F1-8FBC-87BC4220CB6A}"/>
              </a:ext>
            </a:extLst>
          </p:cNvPr>
          <p:cNvCxnSpPr/>
          <p:nvPr/>
        </p:nvCxnSpPr>
        <p:spPr bwMode="auto">
          <a:xfrm>
            <a:off x="609600" y="4572000"/>
            <a:ext cx="5867400" cy="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6576141-BFF2-4FCE-BED7-28237129E1C1}"/>
              </a:ext>
            </a:extLst>
          </p:cNvPr>
          <p:cNvSpPr/>
          <p:nvPr/>
        </p:nvSpPr>
        <p:spPr bwMode="auto">
          <a:xfrm>
            <a:off x="1474838" y="2743201"/>
            <a:ext cx="5002162" cy="1833756"/>
          </a:xfrm>
          <a:custGeom>
            <a:avLst/>
            <a:gdLst>
              <a:gd name="connsiteX0" fmla="*/ 0 w 4970206"/>
              <a:gd name="connsiteY0" fmla="*/ 1801813 h 1806770"/>
              <a:gd name="connsiteX1" fmla="*/ 1651819 w 4970206"/>
              <a:gd name="connsiteY1" fmla="*/ 1742819 h 1806770"/>
              <a:gd name="connsiteX2" fmla="*/ 2212258 w 4970206"/>
              <a:gd name="connsiteY2" fmla="*/ 1351987 h 1806770"/>
              <a:gd name="connsiteX3" fmla="*/ 2588342 w 4970206"/>
              <a:gd name="connsiteY3" fmla="*/ 518703 h 1806770"/>
              <a:gd name="connsiteX4" fmla="*/ 3163529 w 4970206"/>
              <a:gd name="connsiteY4" fmla="*/ 135245 h 1806770"/>
              <a:gd name="connsiteX5" fmla="*/ 3915696 w 4970206"/>
              <a:gd name="connsiteY5" fmla="*/ 9884 h 1806770"/>
              <a:gd name="connsiteX6" fmla="*/ 4970206 w 4970206"/>
              <a:gd name="connsiteY6" fmla="*/ 17258 h 180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0206" h="1806770">
                <a:moveTo>
                  <a:pt x="0" y="1801813"/>
                </a:moveTo>
                <a:cubicBezTo>
                  <a:pt x="641554" y="1809801"/>
                  <a:pt x="1283109" y="1817790"/>
                  <a:pt x="1651819" y="1742819"/>
                </a:cubicBezTo>
                <a:cubicBezTo>
                  <a:pt x="2020529" y="1667848"/>
                  <a:pt x="2056171" y="1556006"/>
                  <a:pt x="2212258" y="1351987"/>
                </a:cubicBezTo>
                <a:cubicBezTo>
                  <a:pt x="2368345" y="1147968"/>
                  <a:pt x="2429797" y="721493"/>
                  <a:pt x="2588342" y="518703"/>
                </a:cubicBezTo>
                <a:cubicBezTo>
                  <a:pt x="2746887" y="315913"/>
                  <a:pt x="2942303" y="220048"/>
                  <a:pt x="3163529" y="135245"/>
                </a:cubicBezTo>
                <a:cubicBezTo>
                  <a:pt x="3384755" y="50442"/>
                  <a:pt x="3614583" y="29548"/>
                  <a:pt x="3915696" y="9884"/>
                </a:cubicBezTo>
                <a:cubicBezTo>
                  <a:pt x="4216809" y="-9781"/>
                  <a:pt x="4593507" y="3738"/>
                  <a:pt x="4970206" y="17258"/>
                </a:cubicBezTo>
              </a:path>
            </a:pathLst>
          </a:custGeom>
          <a:noFill/>
          <a:ln w="22225" cap="flat" cmpd="sng" algn="ctr">
            <a:solidFill>
              <a:srgbClr val="3300C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B40F19D-3C5C-4944-8174-E4C21E9541E4}"/>
              </a:ext>
            </a:extLst>
          </p:cNvPr>
          <p:cNvCxnSpPr/>
          <p:nvPr/>
        </p:nvCxnSpPr>
        <p:spPr bwMode="auto">
          <a:xfrm flipV="1">
            <a:off x="3733800" y="2362200"/>
            <a:ext cx="0" cy="2209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F94845E-E5E7-4FEE-BE9C-DF46B619D0B3}"/>
              </a:ext>
            </a:extLst>
          </p:cNvPr>
          <p:cNvSpPr txBox="1"/>
          <p:nvPr/>
        </p:nvSpPr>
        <p:spPr>
          <a:xfrm>
            <a:off x="3352800" y="1905000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F(x)</a:t>
            </a:r>
            <a:endParaRPr lang="en-SG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3C04E2-696F-4322-8BEA-3789A5307C80}"/>
              </a:ext>
            </a:extLst>
          </p:cNvPr>
          <p:cNvCxnSpPr/>
          <p:nvPr/>
        </p:nvCxnSpPr>
        <p:spPr bwMode="auto">
          <a:xfrm>
            <a:off x="4419600" y="2971800"/>
            <a:ext cx="0" cy="1600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52F2F24-AFBF-40D6-9B1A-2B964171E1F4}"/>
              </a:ext>
            </a:extLst>
          </p:cNvPr>
          <p:cNvCxnSpPr/>
          <p:nvPr/>
        </p:nvCxnSpPr>
        <p:spPr bwMode="auto">
          <a:xfrm flipH="1">
            <a:off x="3733800" y="2971800"/>
            <a:ext cx="685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4E5B342-6170-492B-A20E-D987E193604C}"/>
              </a:ext>
            </a:extLst>
          </p:cNvPr>
          <p:cNvSpPr txBox="1"/>
          <p:nvPr/>
        </p:nvSpPr>
        <p:spPr>
          <a:xfrm>
            <a:off x="4267200" y="472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SG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37C349-DE14-4578-8E39-75ED36578A66}"/>
              </a:ext>
            </a:extLst>
          </p:cNvPr>
          <p:cNvSpPr txBox="1"/>
          <p:nvPr/>
        </p:nvSpPr>
        <p:spPr>
          <a:xfrm>
            <a:off x="3352800" y="2819400"/>
            <a:ext cx="22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SG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32A720-D4EE-4C26-B061-612B0697E7C9}"/>
              </a:ext>
            </a:extLst>
          </p:cNvPr>
          <p:cNvSpPr txBox="1"/>
          <p:nvPr/>
        </p:nvSpPr>
        <p:spPr>
          <a:xfrm>
            <a:off x="457200" y="4191000"/>
            <a:ext cx="33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S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79B773-B7B9-405E-820D-1015AF80D4BD}"/>
              </a:ext>
            </a:extLst>
          </p:cNvPr>
          <p:cNvSpPr txBox="1"/>
          <p:nvPr/>
        </p:nvSpPr>
        <p:spPr>
          <a:xfrm>
            <a:off x="6477000" y="2362200"/>
            <a:ext cx="228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3217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06D7DC7B-9FA9-4F90-94CD-7B6EAE128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Proof of the Inverse Method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8EEFE63-9810-49CF-A35F-B453BF74C1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Mapping from </a:t>
            </a:r>
            <a:r>
              <a:rPr lang="en-US" altLang="en-US" i="1" dirty="0"/>
              <a:t>x</a:t>
            </a:r>
            <a:r>
              <a:rPr lang="en-US" altLang="en-US" dirty="0"/>
              <a:t> to </a:t>
            </a:r>
            <a:r>
              <a:rPr lang="el-GR" altLang="en-US" i="1" dirty="0"/>
              <a:t>ξ</a:t>
            </a:r>
            <a:r>
              <a:rPr lang="en-US" altLang="en-US" dirty="0"/>
              <a:t> is one-to-one.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probability for </a:t>
            </a:r>
            <a:r>
              <a:rPr lang="el-GR" altLang="en-US" i="1" dirty="0"/>
              <a:t>ξ</a:t>
            </a:r>
            <a:r>
              <a:rPr lang="en-US" altLang="en-US" dirty="0"/>
              <a:t> in the interval </a:t>
            </a:r>
            <a:r>
              <a:rPr lang="el-GR" altLang="en-US" i="1" dirty="0"/>
              <a:t>ξ</a:t>
            </a:r>
            <a:r>
              <a:rPr lang="en-US" altLang="en-US" dirty="0"/>
              <a:t> and </a:t>
            </a:r>
            <a:r>
              <a:rPr lang="el-GR" altLang="en-US" dirty="0"/>
              <a:t>ξ</a:t>
            </a:r>
            <a:r>
              <a:rPr lang="en-US" altLang="en-US" dirty="0"/>
              <a:t>+d</a:t>
            </a:r>
            <a:r>
              <a:rPr lang="el-GR" altLang="en-US" i="1" dirty="0"/>
              <a:t>ξ</a:t>
            </a:r>
            <a:r>
              <a:rPr lang="en-US" altLang="en-US" dirty="0"/>
              <a:t> is  1</a:t>
            </a:r>
            <a:r>
              <a:rPr lang="el-GR" altLang="en-US" dirty="0"/>
              <a:t>·</a:t>
            </a:r>
            <a:r>
              <a:rPr lang="en-US" altLang="en-US" dirty="0"/>
              <a:t>d</a:t>
            </a:r>
            <a:r>
              <a:rPr lang="el-GR" altLang="en-US" i="1" dirty="0"/>
              <a:t>ξ</a:t>
            </a:r>
            <a:r>
              <a:rPr lang="en-US" altLang="en-US" dirty="0"/>
              <a:t>, which is the same as the probability for </a:t>
            </a:r>
            <a:r>
              <a:rPr lang="en-US" altLang="en-US" i="1" dirty="0"/>
              <a:t>x</a:t>
            </a:r>
            <a:r>
              <a:rPr lang="en-US" altLang="en-US" dirty="0"/>
              <a:t> between value </a:t>
            </a:r>
            <a:r>
              <a:rPr lang="en-US" altLang="en-US" i="1" dirty="0"/>
              <a:t>x</a:t>
            </a:r>
            <a:r>
              <a:rPr lang="en-US" altLang="en-US" dirty="0"/>
              <a:t> and </a:t>
            </a:r>
            <a:r>
              <a:rPr lang="en-US" altLang="en-US" dirty="0" err="1"/>
              <a:t>x+d</a:t>
            </a:r>
            <a:r>
              <a:rPr lang="en-US" altLang="en-US" i="1" dirty="0" err="1"/>
              <a:t>x</a:t>
            </a:r>
            <a:r>
              <a:rPr lang="en-US" altLang="en-US" dirty="0"/>
              <a:t>.  Thus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d</a:t>
            </a:r>
            <a:r>
              <a:rPr lang="el-GR" altLang="en-US" i="1" dirty="0"/>
              <a:t>ξ</a:t>
            </a:r>
            <a:r>
              <a:rPr lang="en-US" altLang="en-US" dirty="0"/>
              <a:t> = </a:t>
            </a:r>
            <a:r>
              <a:rPr lang="en-US" altLang="en-US" dirty="0" err="1"/>
              <a:t>dF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dirty="0"/>
              <a:t>) = F’(</a:t>
            </a:r>
            <a:r>
              <a:rPr lang="en-US" altLang="en-US" i="1" dirty="0"/>
              <a:t>x</a:t>
            </a:r>
            <a:r>
              <a:rPr lang="en-US" altLang="en-US" dirty="0"/>
              <a:t>)d</a:t>
            </a:r>
            <a:r>
              <a:rPr lang="en-US" altLang="en-US" i="1" dirty="0"/>
              <a:t>x</a:t>
            </a:r>
            <a:r>
              <a:rPr lang="en-US" altLang="en-US" dirty="0"/>
              <a:t> = p(</a:t>
            </a:r>
            <a:r>
              <a:rPr lang="en-US" altLang="en-US" i="1" dirty="0"/>
              <a:t>x</a:t>
            </a:r>
            <a:r>
              <a:rPr lang="en-US" altLang="en-US" dirty="0"/>
              <a:t>)d</a:t>
            </a:r>
            <a:r>
              <a:rPr lang="en-US" altLang="en-US" i="1" dirty="0"/>
              <a:t>x,</a:t>
            </a:r>
            <a:endParaRPr lang="el-GR" altLang="en-US" dirty="0"/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9E7BBD6B-84E0-4DB3-92D8-836930BFA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4864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since F</a:t>
            </a:r>
            <a:r>
              <a:rPr lang="en-US" altLang="en-US" sz="2400" baseline="30000"/>
              <a:t>-1</a:t>
            </a:r>
            <a:r>
              <a:rPr lang="en-US" altLang="en-US" sz="2400"/>
              <a:t> (</a:t>
            </a:r>
            <a:r>
              <a:rPr lang="el-GR" altLang="en-US" sz="2400" i="1"/>
              <a:t>ξ</a:t>
            </a:r>
            <a:r>
              <a:rPr lang="en-US" altLang="en-US" sz="2400"/>
              <a:t>)=</a:t>
            </a:r>
            <a:r>
              <a:rPr lang="en-US" altLang="en-US" sz="2400" i="1"/>
              <a:t>x</a:t>
            </a:r>
            <a:r>
              <a:rPr lang="en-US" altLang="en-US" sz="2400"/>
              <a:t>, or  </a:t>
            </a:r>
            <a:r>
              <a:rPr lang="el-GR" altLang="en-US" sz="2400" i="1"/>
              <a:t>ξ</a:t>
            </a:r>
            <a:r>
              <a:rPr lang="en-US" altLang="en-US" sz="2400"/>
              <a:t> = F(</a:t>
            </a:r>
            <a:r>
              <a:rPr lang="en-US" altLang="en-US" sz="2400" i="1"/>
              <a:t>x</a:t>
            </a:r>
            <a:r>
              <a:rPr lang="en-US" altLang="en-US" sz="2400"/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4386851-70DD-495D-A0E3-4A9F75B53F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1, Exponential Distribution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6E6EC6F-2700-4EAD-937E-515AC5019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P(</a:t>
            </a:r>
            <a:r>
              <a:rPr lang="en-US" altLang="en-US" i="1"/>
              <a:t>x</a:t>
            </a:r>
            <a:r>
              <a:rPr lang="en-US" altLang="en-US"/>
              <a:t>) = exp(-</a:t>
            </a:r>
            <a:r>
              <a:rPr lang="en-US" altLang="en-US" i="1"/>
              <a:t>x</a:t>
            </a:r>
            <a:r>
              <a:rPr lang="en-US" altLang="en-US"/>
              <a:t>), x ≥ 0, then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So we generate </a:t>
            </a:r>
            <a:r>
              <a:rPr lang="en-US" altLang="en-US" i="1"/>
              <a:t>x</a:t>
            </a:r>
            <a:r>
              <a:rPr lang="en-US" altLang="en-US"/>
              <a:t> by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x</a:t>
            </a:r>
            <a:r>
              <a:rPr lang="en-US" altLang="en-US"/>
              <a:t> = -log(</a:t>
            </a:r>
            <a:r>
              <a:rPr lang="el-GR" altLang="en-US" i="1"/>
              <a:t>ξ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where </a:t>
            </a:r>
            <a:r>
              <a:rPr lang="el-GR" altLang="en-US" i="1"/>
              <a:t>ξ</a:t>
            </a:r>
            <a:r>
              <a:rPr lang="en-US" altLang="en-US"/>
              <a:t> is a uniformly distributed random number.</a:t>
            </a:r>
            <a:endParaRPr lang="el-GR" altLang="en-US"/>
          </a:p>
        </p:txBody>
      </p:sp>
      <p:graphicFrame>
        <p:nvGraphicFramePr>
          <p:cNvPr id="30724" name="Object 4">
            <a:extLst>
              <a:ext uri="{FF2B5EF4-FFF2-40B4-BE49-F238E27FC236}">
                <a16:creationId xmlns:a16="http://schemas.microsoft.com/office/drawing/2014/main" id="{DD3D003C-1D41-4031-B2E8-7F5CB2020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438400"/>
          <a:ext cx="5954713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2324100" imgH="469900" progId="Equation.DSMT4">
                  <p:embed/>
                </p:oleObj>
              </mc:Choice>
              <mc:Fallback>
                <p:oleObj name="Equation" r:id="rId4" imgW="2324100" imgH="469900" progId="Equation.DSMT4">
                  <p:embed/>
                  <p:pic>
                    <p:nvPicPr>
                      <p:cNvPr id="30724" name="Object 4">
                        <a:extLst>
                          <a:ext uri="{FF2B5EF4-FFF2-40B4-BE49-F238E27FC236}">
                            <a16:creationId xmlns:a16="http://schemas.microsoft.com/office/drawing/2014/main" id="{DD3D003C-1D41-4031-B2E8-7F5CB2020E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438400"/>
                        <a:ext cx="5954713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A9B8C79-F577-41EB-8B2A-A606A8F9A3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/>
              <a:t>Example 2, Gaussian distribution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E1140F4-8F81-4C4A-985B-B52BB5E53E5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57400"/>
            <a:ext cx="7239000" cy="3733800"/>
          </a:xfrm>
        </p:spPr>
        <p:txBody>
          <a:bodyPr/>
          <a:lstStyle/>
          <a:p>
            <a:pPr eaLnBrk="1" hangingPunct="1"/>
            <a:r>
              <a:rPr lang="en-US" altLang="en-US" sz="2800"/>
              <a:t>Take 2D Gaussian distribution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Work in polar coordinates: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</p:txBody>
      </p:sp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AB697A25-659D-4B75-BA26-5211F1967C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8725" y="2587625"/>
          <a:ext cx="64674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022600" imgH="393700" progId="Equation.DSMT4">
                  <p:embed/>
                </p:oleObj>
              </mc:Choice>
              <mc:Fallback>
                <p:oleObj name="Equation" r:id="rId4" imgW="3022600" imgH="393700" progId="Equation.DSMT4">
                  <p:embed/>
                  <p:pic>
                    <p:nvPicPr>
                      <p:cNvPr id="32772" name="Object 4">
                        <a:extLst>
                          <a:ext uri="{FF2B5EF4-FFF2-40B4-BE49-F238E27FC236}">
                            <a16:creationId xmlns:a16="http://schemas.microsoft.com/office/drawing/2014/main" id="{AB697A25-659D-4B75-BA26-5211F1967C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587625"/>
                        <a:ext cx="646747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>
            <a:extLst>
              <a:ext uri="{FF2B5EF4-FFF2-40B4-BE49-F238E27FC236}">
                <a16:creationId xmlns:a16="http://schemas.microsoft.com/office/drawing/2014/main" id="{F475928C-996A-4D1F-A23C-F1C47E9AB813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4114800"/>
          <a:ext cx="58674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616200" imgH="393700" progId="Equation.DSMT4">
                  <p:embed/>
                </p:oleObj>
              </mc:Choice>
              <mc:Fallback>
                <p:oleObj name="Equation" r:id="rId6" imgW="2616200" imgH="393700" progId="Equation.DSMT4">
                  <p:embed/>
                  <p:pic>
                    <p:nvPicPr>
                      <p:cNvPr id="32773" name="Object 5">
                        <a:extLst>
                          <a:ext uri="{FF2B5EF4-FFF2-40B4-BE49-F238E27FC236}">
                            <a16:creationId xmlns:a16="http://schemas.microsoft.com/office/drawing/2014/main" id="{F475928C-996A-4D1F-A23C-F1C47E9AB8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14800"/>
                        <a:ext cx="5867400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4B96939-6804-475B-87D8-332CE168F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Box-Muller Method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710B66E-D543-4039-B499-489E19C55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formula implies that the variable </a:t>
            </a:r>
            <a:r>
              <a:rPr lang="el-GR" altLang="en-US" i="1"/>
              <a:t>θ</a:t>
            </a:r>
            <a:r>
              <a:rPr lang="en-US" altLang="en-US"/>
              <a:t> is distributed uniformly between 0 and 2</a:t>
            </a:r>
            <a:r>
              <a:rPr lang="el-GR" altLang="en-US"/>
              <a:t>π</a:t>
            </a:r>
            <a:r>
              <a:rPr lang="en-US" altLang="en-US"/>
              <a:t>, ½</a:t>
            </a:r>
            <a:r>
              <a:rPr lang="en-US" altLang="en-US" i="1"/>
              <a:t>r</a:t>
            </a:r>
            <a:r>
              <a:rPr lang="en-US" altLang="en-US" i="1" baseline="30000"/>
              <a:t>2</a:t>
            </a:r>
            <a:r>
              <a:rPr lang="en-US" altLang="en-US"/>
              <a:t> is exponentially distributed, we have</a:t>
            </a:r>
          </a:p>
          <a:p>
            <a:pPr eaLnBrk="1" hangingPunct="1"/>
            <a:endParaRPr lang="el-GR" altLang="en-US"/>
          </a:p>
        </p:txBody>
      </p:sp>
      <p:graphicFrame>
        <p:nvGraphicFramePr>
          <p:cNvPr id="34820" name="Object 4">
            <a:extLst>
              <a:ext uri="{FF2B5EF4-FFF2-40B4-BE49-F238E27FC236}">
                <a16:creationId xmlns:a16="http://schemas.microsoft.com/office/drawing/2014/main" id="{B5AF5763-C250-43E5-ADA0-176F6F7C79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886200"/>
          <a:ext cx="44196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739900" imgH="558800" progId="Equation.DSMT4">
                  <p:embed/>
                </p:oleObj>
              </mc:Choice>
              <mc:Fallback>
                <p:oleObj name="Equation" r:id="rId4" imgW="1739900" imgH="558800" progId="Equation.DSMT4">
                  <p:embed/>
                  <p:pic>
                    <p:nvPicPr>
                      <p:cNvPr id="34820" name="Object 4">
                        <a:extLst>
                          <a:ext uri="{FF2B5EF4-FFF2-40B4-BE49-F238E27FC236}">
                            <a16:creationId xmlns:a16="http://schemas.microsoft.com/office/drawing/2014/main" id="{B5AF5763-C250-43E5-ADA0-176F6F7C79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441960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Text Box 5">
            <a:extLst>
              <a:ext uri="{FF2B5EF4-FFF2-40B4-BE49-F238E27FC236}">
                <a16:creationId xmlns:a16="http://schemas.microsoft.com/office/drawing/2014/main" id="{77B4F23D-8009-4F36-A1DD-972D319B9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638800"/>
            <a:ext cx="502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l-GR" altLang="en-US" sz="2000" i="1"/>
              <a:t>ξ</a:t>
            </a:r>
            <a:r>
              <a:rPr lang="en-US" altLang="en-US" sz="2000" baseline="-25000"/>
              <a:t>1</a:t>
            </a:r>
            <a:r>
              <a:rPr lang="en-US" altLang="en-US" sz="2000"/>
              <a:t> and </a:t>
            </a:r>
            <a:r>
              <a:rPr lang="el-GR" altLang="en-US" sz="2000" i="1"/>
              <a:t>ξ</a:t>
            </a:r>
            <a:r>
              <a:rPr lang="en-US" altLang="en-US" sz="2000" baseline="-25000"/>
              <a:t>2</a:t>
            </a:r>
            <a:r>
              <a:rPr lang="en-US" altLang="en-US" sz="2000"/>
              <a:t> are two independent, uniformly distributed random numbers.</a:t>
            </a:r>
            <a:endParaRPr lang="el-GR" alt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74F60485-3033-4A9F-9A89-57D795E9F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distribution does X follow?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4DCAC-5355-44A9-9F5E-40E5E8E4D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Take two uniformly distributed, independent random numbers </a:t>
            </a:r>
            <a:r>
              <a:rPr lang="el-GR" dirty="0"/>
              <a:t>ξ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l-GR" dirty="0"/>
              <a:t>ξ</a:t>
            </a:r>
            <a:r>
              <a:rPr lang="en-US" baseline="-25000" dirty="0"/>
              <a:t>2</a:t>
            </a:r>
            <a:r>
              <a:rPr lang="en-US" dirty="0"/>
              <a:t> in (0,1], multiply them and then take natural log: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                 X = - log(</a:t>
            </a:r>
            <a:r>
              <a:rPr lang="el-GR" dirty="0"/>
              <a:t>ξ</a:t>
            </a:r>
            <a:r>
              <a:rPr lang="en-US" baseline="-25000" dirty="0"/>
              <a:t>1</a:t>
            </a:r>
            <a:r>
              <a:rPr lang="el-GR" dirty="0"/>
              <a:t> ξ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B54410-42BA-4F0C-AEEC-2BBE5E510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Roulette and Dice</a:t>
            </a:r>
          </a:p>
        </p:txBody>
      </p:sp>
      <p:pic>
        <p:nvPicPr>
          <p:cNvPr id="6147" name="Picture 3" descr="Roulette">
            <a:extLst>
              <a:ext uri="{FF2B5EF4-FFF2-40B4-BE49-F238E27FC236}">
                <a16:creationId xmlns:a16="http://schemas.microsoft.com/office/drawing/2014/main" id="{8DBF0EF0-9068-42EA-9000-667257A8AFB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2286000"/>
            <a:ext cx="3429000" cy="2238375"/>
          </a:xfrm>
        </p:spPr>
      </p:pic>
      <p:pic>
        <p:nvPicPr>
          <p:cNvPr id="6148" name="Picture 4" descr="dice">
            <a:extLst>
              <a:ext uri="{FF2B5EF4-FFF2-40B4-BE49-F238E27FC236}">
                <a16:creationId xmlns:a16="http://schemas.microsoft.com/office/drawing/2014/main" id="{2C1CBE41-BC0F-45A5-93C7-066C4A81822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2514600"/>
            <a:ext cx="2381250" cy="1762125"/>
          </a:xfrm>
        </p:spPr>
      </p:pic>
      <p:sp>
        <p:nvSpPr>
          <p:cNvPr id="6149" name="Text Box 5">
            <a:extLst>
              <a:ext uri="{FF2B5EF4-FFF2-40B4-BE49-F238E27FC236}">
                <a16:creationId xmlns:a16="http://schemas.microsoft.com/office/drawing/2014/main" id="{6763EF61-E802-46F1-B877-7554A9B23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876800"/>
            <a:ext cx="5715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/>
              <a:t>Mechanical random number generators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3D9EF9D-8F63-4F2B-8845-CD6FED313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 Random Number?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A00F9A2-D440-473E-8625-EC8112227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696200" cy="3657600"/>
          </a:xfrm>
        </p:spPr>
        <p:txBody>
          <a:bodyPr/>
          <a:lstStyle/>
          <a:p>
            <a:pPr eaLnBrk="1" hangingPunct="1"/>
            <a:r>
              <a:rPr lang="en-US" altLang="en-US" dirty="0"/>
              <a:t>Follow a definite distribution, usually uniform distribution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Uncorrelated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Unpredictable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52C2CCD4-EA5C-4C05-AD3C-BF752CEA9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791200"/>
            <a:ext cx="1143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EE2BD869-D73F-4491-A113-8C5B3BB89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096000"/>
            <a:ext cx="1524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6C1D8F1F-E962-4BC5-A3FA-AEF4A3E87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715000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3DB7D7B0-03A6-41B4-A83A-C02D5A4C2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562600"/>
            <a:ext cx="1066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506BE84D-D3A5-4E16-BC0F-0DB2E9183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6172200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chemeClr val="accent1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4C0D589-C4E8-44A9-9941-4B517DF71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Pseudo-Random Numbers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2CCC375-80D5-4A71-B005-B6A2ABFF5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038600"/>
          </a:xfrm>
        </p:spPr>
        <p:txBody>
          <a:bodyPr/>
          <a:lstStyle/>
          <a:p>
            <a:pPr eaLnBrk="1" hangingPunct="1"/>
            <a:r>
              <a:rPr lang="en-US" altLang="en-US"/>
              <a:t>Truly random numbers can not be generated on a computer</a:t>
            </a:r>
          </a:p>
          <a:p>
            <a:pPr eaLnBrk="1" hangingPunct="1"/>
            <a:r>
              <a:rPr lang="en-US" altLang="en-US"/>
              <a:t>Pseudo-random numbers follow a well-defined algorithm, thus predictable and repeatable</a:t>
            </a:r>
          </a:p>
          <a:p>
            <a:pPr eaLnBrk="1" hangingPunct="1"/>
            <a:r>
              <a:rPr lang="en-US" altLang="en-US"/>
              <a:t>Have nearly all the properties of true random numbers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DF3F12B-43BF-4D1C-B653-5D6B3E19C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Linear Congruential Generator (LCG)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C3AE575-6490-4B5F-8B26-12B4E15EB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One of the earliest and also fastest algorithm: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    </a:t>
            </a:r>
            <a:r>
              <a:rPr lang="en-US" altLang="en-US" sz="3600" i="1" dirty="0"/>
              <a:t>x</a:t>
            </a:r>
            <a:r>
              <a:rPr lang="en-US" altLang="en-US" sz="3600" i="1" baseline="-25000" dirty="0"/>
              <a:t>n+1</a:t>
            </a:r>
            <a:r>
              <a:rPr lang="en-US" altLang="en-US" sz="3600" dirty="0"/>
              <a:t> = (</a:t>
            </a:r>
            <a:r>
              <a:rPr lang="en-US" altLang="en-US" sz="3600" i="1" dirty="0"/>
              <a:t>a</a:t>
            </a:r>
            <a:r>
              <a:rPr lang="en-US" altLang="en-US" sz="3600" dirty="0"/>
              <a:t> </a:t>
            </a:r>
            <a:r>
              <a:rPr lang="en-US" altLang="en-US" sz="3600" i="1" dirty="0" err="1"/>
              <a:t>x</a:t>
            </a:r>
            <a:r>
              <a:rPr lang="en-US" altLang="en-US" sz="3600" i="1" baseline="-25000" dirty="0" err="1"/>
              <a:t>n</a:t>
            </a:r>
            <a:r>
              <a:rPr lang="en-US" altLang="en-US" sz="3600" dirty="0"/>
              <a:t> + </a:t>
            </a:r>
            <a:r>
              <a:rPr lang="en-US" altLang="en-US" sz="3600" i="1" dirty="0"/>
              <a:t>c </a:t>
            </a:r>
            <a:r>
              <a:rPr lang="en-US" altLang="en-US" sz="3600" dirty="0"/>
              <a:t>)  mod </a:t>
            </a:r>
            <a:r>
              <a:rPr lang="en-US" altLang="en-US" sz="3600" i="1" dirty="0"/>
              <a:t>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600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where 0 ≤ </a:t>
            </a:r>
            <a:r>
              <a:rPr lang="en-US" altLang="en-US" i="1" dirty="0" err="1"/>
              <a:t>x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 &lt; </a:t>
            </a:r>
            <a:r>
              <a:rPr lang="en-US" altLang="en-US" i="1" dirty="0"/>
              <a:t>m</a:t>
            </a:r>
            <a:r>
              <a:rPr lang="en-US" altLang="en-US" dirty="0"/>
              <a:t>, </a:t>
            </a:r>
            <a:r>
              <a:rPr lang="en-US" altLang="en-US" i="1" dirty="0"/>
              <a:t>m</a:t>
            </a:r>
            <a:r>
              <a:rPr lang="en-US" altLang="en-US" dirty="0"/>
              <a:t> is the modulus, </a:t>
            </a:r>
            <a:r>
              <a:rPr lang="en-US" altLang="en-US" i="1" dirty="0"/>
              <a:t>a</a:t>
            </a:r>
            <a:r>
              <a:rPr lang="en-US" altLang="en-US" dirty="0"/>
              <a:t> is multiplier, </a:t>
            </a:r>
            <a:r>
              <a:rPr lang="en-US" altLang="en-US" i="1" dirty="0"/>
              <a:t>c</a:t>
            </a:r>
            <a:r>
              <a:rPr lang="en-US" altLang="en-US" dirty="0"/>
              <a:t> is increment. All of them are integers.  Choice of </a:t>
            </a:r>
            <a:r>
              <a:rPr lang="en-US" altLang="en-US" i="1" dirty="0"/>
              <a:t>a</a:t>
            </a:r>
            <a:r>
              <a:rPr lang="en-US" altLang="en-US" dirty="0"/>
              <a:t>, </a:t>
            </a:r>
            <a:r>
              <a:rPr lang="en-US" altLang="en-US" i="1" dirty="0"/>
              <a:t>c</a:t>
            </a:r>
            <a:r>
              <a:rPr lang="en-US" altLang="en-US" dirty="0"/>
              <a:t>, </a:t>
            </a:r>
            <a:r>
              <a:rPr lang="en-US" altLang="en-US" i="1" dirty="0"/>
              <a:t>m</a:t>
            </a:r>
            <a:r>
              <a:rPr lang="en-US" altLang="en-US" dirty="0"/>
              <a:t> must be done with special care.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E378C9A-E2BE-48BA-AD0D-FB71487A4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870700" cy="1371600"/>
          </a:xfrm>
        </p:spPr>
        <p:txBody>
          <a:bodyPr/>
          <a:lstStyle/>
          <a:p>
            <a:pPr eaLnBrk="1" hangingPunct="1"/>
            <a:r>
              <a:rPr lang="en-US" altLang="en-US"/>
              <a:t>Choice of Parameters</a:t>
            </a:r>
          </a:p>
        </p:txBody>
      </p:sp>
      <p:graphicFrame>
        <p:nvGraphicFramePr>
          <p:cNvPr id="155775" name="Group 127">
            <a:extLst>
              <a:ext uri="{FF2B5EF4-FFF2-40B4-BE49-F238E27FC236}">
                <a16:creationId xmlns:a16="http://schemas.microsoft.com/office/drawing/2014/main" id="{1E7ACC45-D125-44B3-92F5-9623F9E6D03F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533400" y="1447800"/>
          <a:ext cx="7696200" cy="4175127"/>
        </p:xfrm>
        <a:graphic>
          <a:graphicData uri="http://schemas.openxmlformats.org/drawingml/2006/table">
            <a:tbl>
              <a:tblPr/>
              <a:tblGrid>
                <a:gridCol w="153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7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(multiplier)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ANSI C [rand()]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1103515245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12345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Park-Miller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NR ran0()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31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-1</a:t>
                      </a:r>
                      <a:endParaRPr kumimoji="0" lang="en-US" altLang="en-US" sz="20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16807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31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-2</a:t>
                      </a:r>
                      <a:endParaRPr kumimoji="0" lang="en-US" altLang="en-US" sz="20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drand48()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25214903917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8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Hayes 64-bit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6364136223846793005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377" name="Text Box 125">
            <a:extLst>
              <a:ext uri="{FF2B5EF4-FFF2-40B4-BE49-F238E27FC236}">
                <a16:creationId xmlns:a16="http://schemas.microsoft.com/office/drawing/2014/main" id="{E7A222B5-94DA-462D-A9E1-C2666DBB8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94360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(</a:t>
            </a:r>
            <a:r>
              <a:rPr lang="en-US" altLang="en-US" sz="1800" i="1"/>
              <a:t>a</a:t>
            </a:r>
            <a:r>
              <a:rPr lang="en-US" altLang="en-US" sz="1800"/>
              <a:t> </a:t>
            </a:r>
            <a:r>
              <a:rPr lang="en-US" altLang="en-US" sz="1800" i="1"/>
              <a:t>x</a:t>
            </a:r>
            <a:r>
              <a:rPr lang="en-US" altLang="en-US" sz="1800"/>
              <a:t> + </a:t>
            </a:r>
            <a:r>
              <a:rPr lang="en-US" altLang="en-US" sz="1800" i="1"/>
              <a:t>c</a:t>
            </a:r>
            <a:r>
              <a:rPr lang="en-US" altLang="en-US" sz="1800"/>
              <a:t>) mod </a:t>
            </a:r>
            <a:r>
              <a:rPr lang="en-US" altLang="en-US" sz="1800" i="1"/>
              <a:t>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9EF67F0-D124-42CE-8939-6DCB365156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Short-Coming of LCG</a:t>
            </a:r>
          </a:p>
        </p:txBody>
      </p:sp>
      <p:pic>
        <p:nvPicPr>
          <p:cNvPr id="16387" name="Picture 4" descr="drand48">
            <a:extLst>
              <a:ext uri="{FF2B5EF4-FFF2-40B4-BE49-F238E27FC236}">
                <a16:creationId xmlns:a16="http://schemas.microsoft.com/office/drawing/2014/main" id="{716D0F04-0CBA-4510-9E4B-DFC58E7D2E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2133600"/>
            <a:ext cx="4014788" cy="2989263"/>
          </a:xfrm>
        </p:spPr>
      </p:pic>
      <p:sp>
        <p:nvSpPr>
          <p:cNvPr id="16388" name="Line 6">
            <a:extLst>
              <a:ext uri="{FF2B5EF4-FFF2-40B4-BE49-F238E27FC236}">
                <a16:creationId xmlns:a16="http://schemas.microsoft.com/office/drawing/2014/main" id="{6707488A-8C0E-4232-80FA-1E0B8D455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334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6389" name="Line 7">
            <a:extLst>
              <a:ext uri="{FF2B5EF4-FFF2-40B4-BE49-F238E27FC236}">
                <a16:creationId xmlns:a16="http://schemas.microsoft.com/office/drawing/2014/main" id="{EDDA4720-3550-4B55-92C3-4D64737499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42672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6390" name="Text Box 8">
            <a:extLst>
              <a:ext uri="{FF2B5EF4-FFF2-40B4-BE49-F238E27FC236}">
                <a16:creationId xmlns:a16="http://schemas.microsoft.com/office/drawing/2014/main" id="{C3E03EEA-7058-4FC0-B815-6A47ADD62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105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/>
              <a:t>x</a:t>
            </a:r>
            <a:r>
              <a:rPr lang="en-US" altLang="en-US" sz="2400" i="1" baseline="-25000"/>
              <a:t>n</a:t>
            </a:r>
            <a:endParaRPr lang="en-US" altLang="en-US" sz="2400" i="1"/>
          </a:p>
        </p:txBody>
      </p:sp>
      <p:sp>
        <p:nvSpPr>
          <p:cNvPr id="16391" name="Text Box 9">
            <a:extLst>
              <a:ext uri="{FF2B5EF4-FFF2-40B4-BE49-F238E27FC236}">
                <a16:creationId xmlns:a16="http://schemas.microsoft.com/office/drawing/2014/main" id="{8A84A287-70C8-492A-BD2A-4E871C06C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733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/>
              <a:t>x</a:t>
            </a:r>
            <a:r>
              <a:rPr lang="en-US" altLang="en-US" sz="2400" i="1" baseline="-25000"/>
              <a:t>n+1</a:t>
            </a:r>
            <a:endParaRPr lang="en-US" altLang="en-US" sz="2400" i="1"/>
          </a:p>
        </p:txBody>
      </p:sp>
      <p:sp>
        <p:nvSpPr>
          <p:cNvPr id="16392" name="Text Box 10">
            <a:extLst>
              <a:ext uri="{FF2B5EF4-FFF2-40B4-BE49-F238E27FC236}">
                <a16:creationId xmlns:a16="http://schemas.microsoft.com/office/drawing/2014/main" id="{2DA59DEB-23E5-4D21-A0B4-D2432B22E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81200"/>
            <a:ext cx="3124200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/>
              <a:t>When (</a:t>
            </a:r>
            <a:r>
              <a:rPr lang="en-US" altLang="en-US" i="1"/>
              <a:t>x</a:t>
            </a:r>
            <a:r>
              <a:rPr lang="en-US" altLang="en-US" i="1" baseline="-25000"/>
              <a:t>n</a:t>
            </a:r>
            <a:r>
              <a:rPr lang="en-US" altLang="en-US"/>
              <a:t>,</a:t>
            </a:r>
            <a:r>
              <a:rPr lang="en-US" altLang="en-US" i="1"/>
              <a:t>x</a:t>
            </a:r>
            <a:r>
              <a:rPr lang="en-US" altLang="en-US" i="1" baseline="-25000"/>
              <a:t>n+1</a:t>
            </a:r>
            <a:r>
              <a:rPr lang="en-US" altLang="en-US"/>
              <a:t>) pairs are plotted for all </a:t>
            </a:r>
            <a:r>
              <a:rPr lang="en-US" altLang="en-US" i="1"/>
              <a:t>n</a:t>
            </a:r>
            <a:r>
              <a:rPr lang="en-US" altLang="en-US"/>
              <a:t>, a lattice structure is shown.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9C6E97E-E8D5-475F-B0E0-CFE45A1B1B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Modern Generators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B796203-A3DE-4693-B597-373B7A105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Mersenne Twister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Extremely long period (2</a:t>
            </a:r>
            <a:r>
              <a:rPr lang="en-US" altLang="en-US" baseline="30000" dirty="0"/>
              <a:t>19937</a:t>
            </a:r>
            <a:r>
              <a:rPr lang="en-US" altLang="en-US" dirty="0"/>
              <a:t>-1), fast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Permuted congruential generator (PCG64) –- </a:t>
            </a:r>
            <a:r>
              <a:rPr lang="en-US" altLang="en-US" dirty="0" err="1"/>
              <a:t>numpy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RANDLUX++ (see https://arxiv.org/abs/2106.02504)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>
            <a:extLst>
              <a:ext uri="{FF2B5EF4-FFF2-40B4-BE49-F238E27FC236}">
                <a16:creationId xmlns:a16="http://schemas.microsoft.com/office/drawing/2014/main" id="{CBB662F8-050E-46FF-A77C-2855C597D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Pick an Integer at Random</a:t>
            </a:r>
          </a:p>
        </p:txBody>
      </p:sp>
      <p:sp>
        <p:nvSpPr>
          <p:cNvPr id="20483" name="Rectangle 1027">
            <a:extLst>
              <a:ext uri="{FF2B5EF4-FFF2-40B4-BE49-F238E27FC236}">
                <a16:creationId xmlns:a16="http://schemas.microsoft.com/office/drawing/2014/main" id="{4BF12A21-0F83-496D-9926-66F69664DB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Suppose we want to select an integer j from 0 to N-1 with equal probability.  This can be done with: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j = N*</a:t>
            </a:r>
            <a:r>
              <a:rPr lang="en-US" altLang="en-US">
                <a:latin typeface="Symbol" panose="05050102010706020507" pitchFamily="18" charset="2"/>
              </a:rPr>
              <a:t>x</a:t>
            </a:r>
            <a:r>
              <a:rPr lang="en-US" altLang="en-US"/>
              <a:t>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where 0 </a:t>
            </a:r>
            <a:r>
              <a:rPr lang="en-US" altLang="en-US">
                <a:sym typeface="Symbol" panose="05050102010706020507" pitchFamily="18" charset="2"/>
              </a:rPr>
              <a:t></a:t>
            </a:r>
            <a:r>
              <a:rPr lang="en-US" altLang="en-US"/>
              <a:t> </a:t>
            </a:r>
            <a:r>
              <a:rPr lang="en-US" altLang="en-US">
                <a:latin typeface="Symbol" panose="05050102010706020507" pitchFamily="18" charset="2"/>
              </a:rPr>
              <a:t>x</a:t>
            </a:r>
            <a:r>
              <a:rPr lang="en-US" altLang="en-US"/>
              <a:t> &lt; 1 is uniformly distributed random number.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For 2D lattice, we can also do this if we name the lattice site sequentially.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B0F734-CC72-4AEE-9E81-5E004A73E7D4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3e5aabfb-e394-462d-b4ad-b20e581e9605"/>
    <ds:schemaRef ds:uri="499fada9-8143-4699-a848-99c7092ec495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5220116-FEAA-4755-B6D4-0847C0FBBD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BE0432-E60A-4E52-B703-178A86C3F8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1143</TotalTime>
  <Words>1038</Words>
  <Application>Microsoft Office PowerPoint</Application>
  <PresentationFormat>On-screen Show (4:3)</PresentationFormat>
  <Paragraphs>157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Comic Sans MS</vt:lpstr>
      <vt:lpstr>Courier New</vt:lpstr>
      <vt:lpstr>Symbol</vt:lpstr>
      <vt:lpstr>Crayons</vt:lpstr>
      <vt:lpstr>Equation</vt:lpstr>
      <vt:lpstr>3. Random Number Generator</vt:lpstr>
      <vt:lpstr>The Roulette and Dice</vt:lpstr>
      <vt:lpstr>What is a Random Number?</vt:lpstr>
      <vt:lpstr>Pseudo-Random Numbers</vt:lpstr>
      <vt:lpstr>Linear Congruential Generator (LCG)</vt:lpstr>
      <vt:lpstr>Choice of Parameters</vt:lpstr>
      <vt:lpstr>Short-Coming of LCG</vt:lpstr>
      <vt:lpstr>Other Modern Generators</vt:lpstr>
      <vt:lpstr>Pick an Integer at Random</vt:lpstr>
      <vt:lpstr>Pick j with Probability Pj</vt:lpstr>
      <vt:lpstr>Pei Lucheng’s Method</vt:lpstr>
      <vt:lpstr>Non-Uniformly Distributed Random Numbers</vt:lpstr>
      <vt:lpstr>Inverse method</vt:lpstr>
      <vt:lpstr>Proof of the Inverse Method</vt:lpstr>
      <vt:lpstr>Example 1, Exponential Distribution</vt:lpstr>
      <vt:lpstr>Example 2, Gaussian distribution</vt:lpstr>
      <vt:lpstr>Box-Muller Method</vt:lpstr>
      <vt:lpstr>What distribution does X follow?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creator>Wang Jian-Sheng</dc:creator>
  <cp:lastModifiedBy>Wang Jian-Sheng</cp:lastModifiedBy>
  <cp:revision>44</cp:revision>
  <dcterms:created xsi:type="dcterms:W3CDTF">2003-10-03T03:25:14Z</dcterms:created>
  <dcterms:modified xsi:type="dcterms:W3CDTF">2025-09-16T07:38:53Z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