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4" saveSubsetFonts="1">
  <p:sldMasterIdLst>
    <p:sldMasterId id="2147483719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  <p:sldId id="265" r:id="rId14"/>
    <p:sldId id="270" r:id="rId15"/>
    <p:sldId id="266" r:id="rId16"/>
    <p:sldId id="269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347" autoAdjust="0"/>
  </p:normalViewPr>
  <p:slideViewPr>
    <p:cSldViewPr>
      <p:cViewPr varScale="1">
        <p:scale>
          <a:sx n="105" d="100"/>
          <a:sy n="105" d="100"/>
        </p:scale>
        <p:origin x="101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D67A1509-8674-4E70-BEA6-FFB32EF9AE55}"/>
    <pc:docChg chg="modSld">
      <pc:chgData name="Wang Jian-Sheng" userId="7d25d710-0931-49a3-acef-49192cec40f2" providerId="ADAL" clId="{D67A1509-8674-4E70-BEA6-FFB32EF9AE55}" dt="2025-09-24T07:23:45.639" v="1" actId="20577"/>
      <pc:docMkLst>
        <pc:docMk/>
      </pc:docMkLst>
      <pc:sldChg chg="modSp">
        <pc:chgData name="Wang Jian-Sheng" userId="7d25d710-0931-49a3-acef-49192cec40f2" providerId="ADAL" clId="{D67A1509-8674-4E70-BEA6-FFB32EF9AE55}" dt="2025-09-24T07:23:45.639" v="1" actId="20577"/>
        <pc:sldMkLst>
          <pc:docMk/>
          <pc:sldMk cId="0" sldId="260"/>
        </pc:sldMkLst>
        <pc:spChg chg="mod">
          <ac:chgData name="Wang Jian-Sheng" userId="7d25d710-0931-49a3-acef-49192cec40f2" providerId="ADAL" clId="{D67A1509-8674-4E70-BEA6-FFB32EF9AE55}" dt="2025-09-24T07:23:45.639" v="1" actId="20577"/>
          <ac:spMkLst>
            <pc:docMk/>
            <pc:sldMk cId="0" sldId="260"/>
            <ac:spMk id="13317" creationId="{91307ECC-24FC-45E8-8A68-738F9A8B5F37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3473EC52-ED6D-4DD8-A949-1657DDF625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9A853D26-46F0-471B-A76F-14CB32684B0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17FDAF7F-87B2-41FF-9755-460315942C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9CFA088E-3902-439B-8EE2-4A677ABDE79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73166980-5B39-4A5B-89FA-EEA756A68A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2C06667B-0A93-4334-97BD-5ACC62E0F3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9257EFE5-8D1D-481F-9FF1-97027FC2D4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5495A82-9FA5-4C95-BF0D-5BF5876CDF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FB8B2D62-FBAE-42DB-BF44-C4B4ADB7A8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1865BB8A-0CFB-423F-AC7D-16D3B4EDDB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DEFBFB32-C47B-4186-B94B-2D28CF92E3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B4F31AD6-96BB-42CA-AB14-DE1835C13A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B2565B9-2556-4BAD-89C6-A646DB07F7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9D87C59-C478-45F9-8F9F-6B7280B8E8BC}" type="slidenum">
              <a:rPr lang="en-US" altLang="en-US">
                <a:latin typeface="Arial" panose="020B0604020202020204" pitchFamily="34" charset="0"/>
              </a:rPr>
              <a:pPr/>
              <a:t>44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316C1A9-10F7-4689-848E-2C8D2A0360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DEE0F94E-56AA-4C22-8B51-78A7BC820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CD004A5C-6AF6-4AEB-8D2E-7216458CBA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20407BA-FD7C-4554-B50C-AF6FF1570C01}" type="slidenum">
              <a:rPr lang="en-US" altLang="en-US">
                <a:latin typeface="Arial" panose="020B0604020202020204" pitchFamily="34" charset="0"/>
              </a:rPr>
              <a:pPr/>
              <a:t>53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D02183E-E2A8-47A2-96CA-C15E51FD71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61E512C-6542-42A8-BFEA-DECEBF6E8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Markov chain Monte Carlo solved the second problem elegantly.  Research for efficient sampling is still an active field of research.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4AAD77EE-14EB-44DE-93DA-AAE3317C61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52D1755-40AD-49B2-9FB1-036A31B13F8C}" type="slidenum">
              <a:rPr lang="en-US" altLang="en-US">
                <a:latin typeface="Arial" panose="020B0604020202020204" pitchFamily="34" charset="0"/>
              </a:rPr>
              <a:pPr/>
              <a:t>54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3817DD5-79D2-4877-8CCC-0C3015B4F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7F5E99D-885C-48CF-850A-731356926D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For a review in random sequential adsorption, including Monte Carlo simulations, see J S Wang, “Colloids and Surfaces”, </a:t>
            </a:r>
            <a:r>
              <a:rPr lang="en-US" altLang="en-US" b="1"/>
              <a:t>165</a:t>
            </a:r>
            <a:r>
              <a:rPr lang="en-US" altLang="en-US"/>
              <a:t> (2000) 325.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961CE3BC-2536-4EC5-8154-0F1025885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D6CAC72-0A85-442F-901C-C42AFA71717D}" type="slidenum">
              <a:rPr lang="en-US" altLang="en-US">
                <a:latin typeface="Arial" panose="020B0604020202020204" pitchFamily="34" charset="0"/>
              </a:rPr>
              <a:pPr/>
              <a:t>55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A62EFF5-1F1C-4786-8142-5D6D41B338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F91C4DD-F896-4D7F-A1A5-31BCAC56D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See the original paper by R Dickman, J S Wang, and I Jensen, “J Chem Phys”, 94 (1991) 8252.</a:t>
            </a:r>
          </a:p>
          <a:p>
            <a:pPr eaLnBrk="1" hangingPunct="1"/>
            <a:r>
              <a:rPr lang="en-US" altLang="en-US"/>
              <a:t>Note that x</a:t>
            </a:r>
            <a:r>
              <a:rPr lang="en-US" altLang="en-US" baseline="-25000"/>
              <a:t>i</a:t>
            </a:r>
            <a:r>
              <a:rPr lang="en-US" altLang="en-US"/>
              <a:t> = (a,b) is two-dimensional.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2470C74B-8B03-48CE-9521-CA6DB2F7D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70E080A-70C3-427B-82F7-4340B412EE95}" type="slidenum">
              <a:rPr lang="en-US" altLang="en-US">
                <a:latin typeface="Arial" panose="020B0604020202020204" pitchFamily="34" charset="0"/>
              </a:rPr>
              <a:pPr/>
              <a:t>57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F381130-EFEE-4283-8755-757F949A5A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3E3D7D21-A1ED-4480-8A68-FB372624C5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Volume is actually the hyper-volume (2*4*6*…)</a:t>
            </a:r>
            <a:r>
              <a:rPr lang="en-US" altLang="en-US" baseline="30000"/>
              <a:t>2</a:t>
            </a:r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F42036D4-F1E3-41CC-B0C8-D83FAFB34F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4991AB5-9298-4AC0-9E6B-F3EB10AF2D16}" type="slidenum">
              <a:rPr lang="en-US" altLang="en-US">
                <a:latin typeface="Arial" panose="020B0604020202020204" pitchFamily="34" charset="0"/>
              </a:rPr>
              <a:pPr/>
              <a:t>58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D713F16-A4D2-4010-8EE2-F3CABEA59D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0072161-E23A-4A2F-BBEA-3EDD48F5D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Problem: implement a program to compute S(n).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1075DF8A-39AC-41BE-9C86-48D0D46553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3B8D37B-6F6A-4020-8FF1-4585B8EBFED2}" type="slidenum">
              <a:rPr lang="en-US" altLang="en-US">
                <a:latin typeface="Arial" panose="020B0604020202020204" pitchFamily="34" charset="0"/>
              </a:rPr>
              <a:pPr/>
              <a:t>45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B44ACEF-CF14-46B8-B166-63DA8F94A8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A7746F1-9CC7-43EF-B81F-541998E16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This is the rectangular rule.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C907CE36-118B-4596-B865-01BE857C6D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A8C732C-9CC7-43E9-AA03-9320F8054DCE}" type="slidenum">
              <a:rPr lang="en-US" altLang="en-US">
                <a:latin typeface="Arial" panose="020B0604020202020204" pitchFamily="34" charset="0"/>
              </a:rPr>
              <a:pPr/>
              <a:t>46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9ECE149-3C58-463F-9F41-50108586B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DD7C4D6-F1EE-42B5-908A-792A9DAE7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Proof the error bound!  In each small box, we do a Taylor expansion of the function, and compute the difference between the estimate and Taylor series results.  The Trapezoidal rule has a better error bound of O(N</a:t>
            </a:r>
            <a:r>
              <a:rPr lang="en-US" altLang="en-US" baseline="30000"/>
              <a:t>-2/d</a:t>
            </a:r>
            <a:r>
              <a:rPr lang="en-US" altLang="en-US"/>
              <a:t>).  The formula above is a rectangular rule.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7D6CB156-748B-4CB6-9713-5A80B787C9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57393A7-3D90-4228-94EE-DEBBD5F6BED8}" type="slidenum">
              <a:rPr lang="en-US" altLang="en-US">
                <a:latin typeface="Arial" panose="020B0604020202020204" pitchFamily="34" charset="0"/>
              </a:rPr>
              <a:pPr/>
              <a:t>47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95633E4-0301-4449-A482-5A3BD0A3A1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DED1A673-E634-41CD-8350-563001737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What is the global error (with respect to the number of sampling points N) if Simpson’s rule is used for 1D integration?</a:t>
            </a:r>
          </a:p>
          <a:p>
            <a:pPr eaLnBrk="1" hangingPunct="1"/>
            <a:r>
              <a:rPr lang="en-US" altLang="en-US"/>
              <a:t>See “Numerical Recipes” W H Press et al. for more information.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A170FBE-7D8D-4107-96C4-B94906390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16945AC-936C-44CA-9C35-C73C67D9CFC3}" type="slidenum">
              <a:rPr lang="en-US" altLang="en-US">
                <a:latin typeface="Arial" panose="020B0604020202020204" pitchFamily="34" charset="0"/>
              </a:rPr>
              <a:pPr/>
              <a:t>48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6C69D8B-9ECC-4BD6-AA1D-1B21385874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B24B80ED-81A7-4EA9-817C-48FCA72C6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94F8DDF7-C63C-4275-9FD6-E66DD96FD1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308DA395-A597-45C3-A87D-04D8A0AE636D}" type="slidenum">
              <a:rPr lang="en-US" altLang="en-US">
                <a:latin typeface="Arial" panose="020B0604020202020204" pitchFamily="34" charset="0"/>
              </a:rPr>
              <a:pPr/>
              <a:t>49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9AC160F-4BB4-433A-AA0B-408D3A9506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84C4A4D-6A56-477C-BD37-DC4E73B9A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7058FFFD-E916-4263-9B40-DB5F9254F1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D408E6F-F1C4-46D4-B053-E444F1AE52F4}" type="slidenum">
              <a:rPr lang="en-US" altLang="en-US">
                <a:latin typeface="Arial" panose="020B0604020202020204" pitchFamily="34" charset="0"/>
              </a:rPr>
              <a:pPr/>
              <a:t>50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4F77AEC-534B-4A64-9E59-9A3689B9D4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104CAC1-05CF-41D6-8192-D0C4667A5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arenBoth"/>
            </a:pPr>
            <a:r>
              <a:rPr lang="en-US" altLang="en-US"/>
              <a:t> Law of large numbers: The sample mean converges almost surely to its expectation value.</a:t>
            </a:r>
          </a:p>
          <a:p>
            <a:pPr marL="228600" indent="-228600" eaLnBrk="1" hangingPunct="1">
              <a:buFontTx/>
              <a:buAutoNum type="arabicParenBoth"/>
            </a:pPr>
            <a:r>
              <a:rPr lang="en-US" altLang="en-US"/>
              <a:t> Chebychev inequality: P{ (E(f)-&lt;f&gt;) &gt; (var(f)/d)</a:t>
            </a:r>
            <a:r>
              <a:rPr lang="en-US" altLang="en-US" baseline="30000"/>
              <a:t>1/2</a:t>
            </a:r>
            <a:r>
              <a:rPr lang="en-US" altLang="en-US"/>
              <a:t> } &lt; d, deviation away from standard deviation is small.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8633CDC7-6140-4DA7-8D0F-0C7DE4BFB5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D4A1760-A319-4210-9446-DD1F42E2F62B}" type="slidenum">
              <a:rPr lang="en-US" altLang="en-US">
                <a:latin typeface="Arial" panose="020B0604020202020204" pitchFamily="34" charset="0"/>
              </a:rPr>
              <a:pPr/>
              <a:t>51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765397C-CEBB-487B-9490-D4EC4295F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04654A6-52EE-4711-801D-9DE1D2E7B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How many dots do you need to throw to get a three-digit accuracy of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en-US">
                <a:cs typeface="Arial" panose="020B0604020202020204" pitchFamily="34" charset="0"/>
              </a:rPr>
              <a:t>?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846C543-07C6-4B17-9CC5-6E02AFFF58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1C8421E-ED00-4AB8-B8F1-696EDB9EE84B}" type="slidenum">
              <a:rPr lang="en-US" altLang="en-US">
                <a:latin typeface="Arial" panose="020B0604020202020204" pitchFamily="34" charset="0"/>
              </a:rPr>
              <a:pPr/>
              <a:t>52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8458E8DD-4594-4771-87DF-7626A5ECB5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609515D7-0B0F-42DB-B9EE-8D2932D2C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Why we do not need P(X) in the summation?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419B17BB-9B26-45BF-B996-FB68D49D5979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0DA0957D-1368-412E-9FFC-AA323711A32B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A5AFF488-E0B1-495C-8F51-776B6538F2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DBA53590-F555-42BF-A239-D7F0CA914F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CA59B813-E946-4F8B-94D7-FB930F5631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AEAE9A16-D8BA-4B50-8FA7-992D03923DF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8535292C-7E56-40E7-8C6E-0A53DE65CB5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C5A97F6D-97F9-41CD-A76B-58B4F291A95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BA411BFC-9540-4FFD-A2E3-34F09A97AB3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945073C3-5420-472C-8AA1-1FF3029159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12CBDBA5-F820-4C1F-AC5C-B0A3D5311BC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2E693D17-826E-4917-81F1-40D81B03FD91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A381BD47-BE43-401C-8DA8-A15CDAD2AF57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3F4F2472-A90E-445E-B2A3-2D59257A00D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1C8D798E-BEE8-4C25-9613-A18B714F8993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7DAE476C-87A8-4990-AFF2-FB83493900E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ADFB666D-CC8D-47A6-B61C-58C0A7B939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F55C66A8-8E34-4452-B0EE-CC55FBED0F7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044AC2E3-E261-4808-9D4F-50CCED1496C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6D401650-CAE4-4565-9F4F-DF2C0CB10C0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3D14556D-7634-4166-B005-028CD57BD9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DA792EC6-AD9E-4FD8-8E52-7034C56AC435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8BF55AC0-1A19-453F-B6EA-D9EEFCE81466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3DC61077-0765-462C-A5F3-9292CEEE4F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9CC119A4-6ADF-402F-9791-6B62771CB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48DD5E04-0003-4280-88AF-309955451A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988A73-4A55-4EA1-8F23-CACBABAA9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49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8D286B-8F61-4820-A27A-5EF38E1D1C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6CF3A1-621F-44AB-8DE7-98BCAAD65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1570667-3243-4D09-9A0D-366A0E875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1BCB29-55D9-4353-82ED-F3892274CE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37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09471B1-6984-495B-AF2B-46815C882E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37C1D3-541C-4CE2-8846-1B64568582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DA51392-CD25-412E-B77D-3C4374C3D4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5BDAE-FC08-49D3-9739-3ED26060C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46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D4E4B0C-56BD-44B6-BD89-34207411B2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84CCEA-1EEF-4855-B242-DC0DC9007F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DFE094D-4278-415A-A3DC-EEF1FF9A7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653871-A9DB-4CB6-83C1-0EB60594F2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15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CB2E0F-65CA-4683-9E94-740E52CCFB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860382-5C22-488A-9B2D-A12BDD83F6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2E3A079-29B7-4670-8395-FA401C9C8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00627-646C-4555-83B1-060C5D2AE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76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7D96AD-5A53-42B6-999F-7F5F3463B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E3D949-91C2-43B6-B780-15C798485B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585222E-045B-424A-ABAC-8CA61BD4D8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6F017C-B53E-4981-989B-22CD3E8226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18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72983D6-91E3-4646-8299-3422BBF628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8B5A1E8-8593-47A3-BBC1-694A57BC66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51FB4C56-9868-484A-83E4-2D949AB6F4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A3FDB-3F64-4108-99C3-DD974E1DEB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82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1D181F2-FBAF-414C-A7C7-36D5440B0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F86695-0A54-415E-9879-223664628C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E825814-7B7D-4B10-9EC0-3F1D75B393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DA0E1-93C4-4997-A1D4-A6AD62B13A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22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655F0EC-A55F-4A94-AA77-655902A8DB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5517591-0FA9-4921-86DC-F8B1AC7AB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ED44A6D-3EC5-47BC-B39A-08C03CC677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B771F0-7EFF-458E-8C9D-94D3CB91FB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09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7F7CA9-8B41-4AAE-A90A-0607EA5DB1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027F8D-CE31-458E-A685-A829C41165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826D7-1FD0-46C9-9817-5D252E05A8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823F76-622D-45DA-AC23-5D29B4B06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74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8C8171-5C22-45EC-B2AB-7E80126121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DBDAEF-5769-4F92-BCC8-A341E0F561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5901476-25E0-4C62-813F-82DB87D5A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345E00-F915-43F1-B6BD-EF8872414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490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F0830FCE-99FA-4C77-BF69-AD7CB8B7A5F0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B49BF9-49F4-43D5-8C6A-98C6AA649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FC93808-AB5A-4EF1-A874-4080A267D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E9776287-2562-42CF-9282-1EED694625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6609A240-7E00-4FA5-BCA5-59C7376936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E9F17E96-EE66-4869-A9FD-CF262D847D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3AF0C25-6249-4E33-938C-F6AD871AF4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6153ED04-ACB1-4A85-8817-45F050D30DA9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09D5DD63-8DFA-41E8-ADBA-2885BD12C1F0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56426677-B4A3-4EA3-9D67-AB69C1B662FB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6563591C-2462-49E6-BBAC-8CECABEB65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5FFB0C0C-202B-4C66-A478-F208E4DB3C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35567C39-05CC-400E-A8B1-B7CBF1638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2BB9B395-0A72-47E9-AD4E-C1DDF59297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15B2FD27-E7CD-42C6-AB07-5013C2FEB1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FB245D23-9C07-4F87-BA29-566D3F64991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9305476C-9707-44A4-BBDB-7F7D5B3D54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9BD5547A-8A90-4285-A252-0D613FEFA93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8509B7BE-220E-4C98-A356-400D79D4A7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326B8250-7327-4E97-96AE-35A6EFA9F42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A47B4312-75F2-4755-9D5E-8E69D47D16E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11D7144C-9389-4EB4-A1E7-3E15DC6664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98CBE876-1BE7-42B5-8B37-4DE7AAB5A3C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2D0AF478-3A8D-4290-8EB8-1BADDBF815E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5FA2A732-9187-42EF-8BA2-7FA1FFEC3D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E29A1A5E-3148-4855-B7C8-8BFC3C9BD53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35738C2E-819C-4E35-91A1-65E44CCD1EA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895070D6-538E-4D26-A9FD-F0486C7ECB9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1869F0C0-E8F1-4F00-B274-94A13A21AA6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4BA81E80-86D1-44F4-87B1-D66B4B6DDC6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683B6DB8-D68E-420D-B6EC-7AD6428F4F4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9A295BA7-0EF1-49D8-816C-B32C967BC9C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435F0ADE-694F-4853-9FF9-357B628DA2E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5581089F-A6B0-4502-A54B-255183CD45A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85F0D269-CA92-466E-B5A6-DE117B436B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CEF60A57-2F87-4BF7-9B3A-1D9F192B380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FFBB8D89-D32F-4A24-BA2C-57677FCBB094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3AC5BFC7-58CD-473F-B659-0349C6861241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40420EAC-D78A-41F4-9FE5-C43F576EC583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421278AD-4C40-421E-86B2-04589FF2C365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128C0389-9658-47C0-A69D-32656BAA10C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F993D335-414D-4897-96CC-8DB07D4F525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17EA45D8-2EDF-4025-8BB8-5CAE322B172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F1CA9A7F-4943-4454-8AFD-9AA0E413457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09B7C25D-9A10-442C-ADCE-B08E3D3A2BC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F7D0E04E-EAB1-4F91-A437-5DEF21A5006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13092563-366A-4808-99C0-EF6B0EB3BD5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82ABFC42-CF5E-4D57-80FE-7353A5C8088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EB28AE93-A271-42B8-9FAC-A36AD307140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4CD696E7-5509-4489-B890-DF7523FEC5F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7A072D8B-CEB6-4014-A08E-AC7B5CB53E2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0D65BB28-B51C-40AF-8DCA-E1393FB963C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22754F-8F0F-4735-B715-6AFB8794C8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rgbClr val="CC0000"/>
                </a:solidFill>
              </a:rPr>
              <a:t>4. Numerical Integration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038E86E-6B51-4DB6-AAFE-C0A2DA65C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-1524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/>
              <a:t>Variance Reduction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4819C47-ADB6-414C-85EF-B4BD0B9D1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924800" cy="4724400"/>
          </a:xfrm>
        </p:spPr>
        <p:txBody>
          <a:bodyPr/>
          <a:lstStyle/>
          <a:p>
            <a:pPr eaLnBrk="1" hangingPunct="1"/>
            <a:r>
              <a:rPr lang="en-US" altLang="en-US"/>
              <a:t>Since the error in Monte Carlo decreases slowly as 1/N</a:t>
            </a:r>
            <a:r>
              <a:rPr lang="en-US" altLang="en-US" baseline="30000"/>
              <a:t>½</a:t>
            </a:r>
            <a:r>
              <a:rPr lang="en-US" altLang="en-US"/>
              <a:t>, the fundamental research in Monte Carlo method for improving efficiency is to reduce the pre-factor.</a:t>
            </a:r>
          </a:p>
          <a:p>
            <a:pPr eaLnBrk="1" hangingPunct="1"/>
            <a:r>
              <a:rPr lang="en-US" altLang="en-US"/>
              <a:t>The second problem is to develop methods for sampling X from a general distribution P(X).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322A1D7-B255-4D53-88F9-6E2515BAD2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 Sequential Adsorption</a:t>
            </a:r>
          </a:p>
        </p:txBody>
      </p:sp>
      <p:pic>
        <p:nvPicPr>
          <p:cNvPr id="25603" name="Picture 4" descr="config">
            <a:extLst>
              <a:ext uri="{FF2B5EF4-FFF2-40B4-BE49-F238E27FC236}">
                <a16:creationId xmlns:a16="http://schemas.microsoft.com/office/drawing/2014/main" id="{1023F8FC-B51E-4608-A476-DDBF31F6D1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828800"/>
            <a:ext cx="4389438" cy="4876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84F8270-5EFA-4447-9E05-964C4454F7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Non-Trivial Example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1DC7C84-922F-4AD3-ABF7-97D781C8E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In the study of random sequential adsorption, we need to compute the coefficients of a series expansion: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where </a:t>
            </a:r>
            <a:r>
              <a:rPr lang="en-US" altLang="en-US" i="1"/>
              <a:t>D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 baseline="-25000"/>
              <a:t>0</a:t>
            </a:r>
            <a:r>
              <a:rPr lang="en-US" altLang="en-US"/>
              <a:t>) is a unit circle centered at (0,0), </a:t>
            </a:r>
            <a:r>
              <a:rPr lang="en-US" altLang="en-US" i="1"/>
              <a:t>D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 baseline="-25000"/>
              <a:t>0</a:t>
            </a:r>
            <a:r>
              <a:rPr lang="en-US" altLang="en-US"/>
              <a:t>,x</a:t>
            </a:r>
            <a:r>
              <a:rPr lang="en-US" altLang="en-US" baseline="-25000"/>
              <a:t>1</a:t>
            </a:r>
            <a:r>
              <a:rPr lang="en-US" altLang="en-US"/>
              <a:t>) is the union of circles centered at </a:t>
            </a:r>
            <a:r>
              <a:rPr lang="en-US" altLang="en-US" i="1"/>
              <a:t>x</a:t>
            </a:r>
            <a:r>
              <a:rPr lang="en-US" altLang="en-US" baseline="-25000"/>
              <a:t>0</a:t>
            </a:r>
            <a:r>
              <a:rPr lang="en-US" altLang="en-US"/>
              <a:t> and </a:t>
            </a:r>
            <a:r>
              <a:rPr lang="en-US" altLang="en-US" i="1"/>
              <a:t>x</a:t>
            </a:r>
            <a:r>
              <a:rPr lang="en-US" altLang="en-US" baseline="-25000"/>
              <a:t>1</a:t>
            </a:r>
            <a:r>
              <a:rPr lang="en-US" altLang="en-US"/>
              <a:t>, etc.</a:t>
            </a:r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8384BCB6-F703-49CC-91CD-7D8BD30E0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429000"/>
          <a:ext cx="6629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2730500" imgH="393700" progId="Equation.DSMT4">
                  <p:embed/>
                </p:oleObj>
              </mc:Choice>
              <mc:Fallback>
                <p:oleObj name="Equation" r:id="rId4" imgW="2730500" imgH="393700" progId="Equation.DSMT4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8384BCB6-F703-49CC-91CD-7D8BD30E09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6629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70D1FC3-6EFF-41BD-8191-99D663BE99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RSA: Integral Domains</a:t>
            </a:r>
          </a:p>
        </p:txBody>
      </p:sp>
      <p:sp>
        <p:nvSpPr>
          <p:cNvPr id="29699" name="Line 4">
            <a:extLst>
              <a:ext uri="{FF2B5EF4-FFF2-40B4-BE49-F238E27FC236}">
                <a16:creationId xmlns:a16="http://schemas.microsoft.com/office/drawing/2014/main" id="{8C7FF514-741C-4B52-A7D2-D48015E85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962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9700" name="Line 5">
            <a:extLst>
              <a:ext uri="{FF2B5EF4-FFF2-40B4-BE49-F238E27FC236}">
                <a16:creationId xmlns:a16="http://schemas.microsoft.com/office/drawing/2014/main" id="{B7F8875B-FC50-4498-8E17-484C92ECF8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2438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9701" name="Oval 6">
            <a:extLst>
              <a:ext uri="{FF2B5EF4-FFF2-40B4-BE49-F238E27FC236}">
                <a16:creationId xmlns:a16="http://schemas.microsoft.com/office/drawing/2014/main" id="{CA46627B-48A5-4152-A0A2-0DFBCB33B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429000"/>
            <a:ext cx="1066800" cy="10668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2" name="Oval 7">
            <a:extLst>
              <a:ext uri="{FF2B5EF4-FFF2-40B4-BE49-F238E27FC236}">
                <a16:creationId xmlns:a16="http://schemas.microsoft.com/office/drawing/2014/main" id="{A60A5DC7-D025-49FA-B78F-DB26E175A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124200"/>
            <a:ext cx="1066800" cy="10668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3" name="Text Box 8">
            <a:extLst>
              <a:ext uri="{FF2B5EF4-FFF2-40B4-BE49-F238E27FC236}">
                <a16:creationId xmlns:a16="http://schemas.microsoft.com/office/drawing/2014/main" id="{35A3AF77-3E46-4B64-AC12-3D3971AAE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057400"/>
            <a:ext cx="35814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/>
              <a:t>D</a:t>
            </a:r>
            <a:r>
              <a:rPr lang="en-US" altLang="en-US" sz="2400"/>
              <a:t>(</a:t>
            </a:r>
            <a:r>
              <a:rPr lang="en-US" altLang="en-US" sz="2400" i="1"/>
              <a:t>x</a:t>
            </a:r>
            <a:r>
              <a:rPr lang="en-US" altLang="en-US" sz="2400" baseline="-25000"/>
              <a:t>0</a:t>
            </a:r>
            <a:r>
              <a:rPr lang="en-US" altLang="en-US" sz="2400"/>
              <a:t>) : |</a:t>
            </a:r>
            <a:r>
              <a:rPr lang="en-US" altLang="en-US" sz="2400" i="1"/>
              <a:t>x</a:t>
            </a:r>
            <a:r>
              <a:rPr lang="en-US" altLang="en-US" sz="2400"/>
              <a:t>| &lt; 1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/>
              <a:t>D</a:t>
            </a:r>
            <a:r>
              <a:rPr lang="en-US" altLang="en-US" sz="2400"/>
              <a:t>(</a:t>
            </a:r>
            <a:r>
              <a:rPr lang="en-US" altLang="en-US" sz="2400" i="1"/>
              <a:t>x</a:t>
            </a:r>
            <a:r>
              <a:rPr lang="en-US" altLang="en-US" sz="2400" baseline="-25000"/>
              <a:t>0</a:t>
            </a:r>
            <a:r>
              <a:rPr lang="en-US" altLang="en-US" sz="2400"/>
              <a:t>,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/>
              <a:t>) : |</a:t>
            </a:r>
            <a:r>
              <a:rPr lang="en-US" altLang="en-US" sz="2400" i="1"/>
              <a:t>x</a:t>
            </a:r>
            <a:r>
              <a:rPr lang="en-US" altLang="en-US" sz="2400"/>
              <a:t>|&lt;1 or |</a:t>
            </a:r>
            <a:r>
              <a:rPr lang="en-US" altLang="en-US" sz="2400" i="1"/>
              <a:t>x</a:t>
            </a:r>
            <a:r>
              <a:rPr lang="en-US" altLang="en-US" sz="2400"/>
              <a:t>-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/>
              <a:t>| &lt; 1, 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>
                <a:sym typeface="Symbol" panose="05050102010706020507" pitchFamily="18" charset="2"/>
              </a:rPr>
              <a:t></a:t>
            </a:r>
            <a:r>
              <a:rPr lang="en-US" altLang="en-US" sz="2400" i="1">
                <a:sym typeface="Symbol" panose="05050102010706020507" pitchFamily="18" charset="2"/>
              </a:rPr>
              <a:t>D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400" i="1">
                <a:sym typeface="Symbol" panose="05050102010706020507" pitchFamily="18" charset="2"/>
              </a:rPr>
              <a:t>x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/>
              <a:t>D</a:t>
            </a:r>
            <a:r>
              <a:rPr lang="en-US" altLang="en-US" sz="2400"/>
              <a:t>(</a:t>
            </a:r>
            <a:r>
              <a:rPr lang="en-US" altLang="en-US" sz="2400" i="1"/>
              <a:t>x</a:t>
            </a:r>
            <a:r>
              <a:rPr lang="en-US" altLang="en-US" sz="2400" baseline="-25000"/>
              <a:t>0</a:t>
            </a:r>
            <a:r>
              <a:rPr lang="en-US" altLang="en-US" sz="2400"/>
              <a:t>,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/>
              <a:t>,</a:t>
            </a:r>
            <a:r>
              <a:rPr lang="en-US" altLang="en-US" sz="2400" i="1"/>
              <a:t>x</a:t>
            </a:r>
            <a:r>
              <a:rPr lang="en-US" altLang="en-US" sz="2400" baseline="-25000"/>
              <a:t>2</a:t>
            </a:r>
            <a:r>
              <a:rPr lang="en-US" altLang="en-US" sz="2400"/>
              <a:t>): |</a:t>
            </a:r>
            <a:r>
              <a:rPr lang="en-US" altLang="en-US" sz="2400" i="1"/>
              <a:t>x</a:t>
            </a:r>
            <a:r>
              <a:rPr lang="en-US" altLang="en-US" sz="2400"/>
              <a:t>|&lt;1 or |</a:t>
            </a:r>
            <a:r>
              <a:rPr lang="en-US" altLang="en-US" sz="2400" i="1"/>
              <a:t>x</a:t>
            </a:r>
            <a:r>
              <a:rPr lang="en-US" altLang="en-US" sz="2400"/>
              <a:t>-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/>
              <a:t>|&lt; 1 or |</a:t>
            </a:r>
            <a:r>
              <a:rPr lang="en-US" altLang="en-US" sz="2400" i="1"/>
              <a:t>x</a:t>
            </a:r>
            <a:r>
              <a:rPr lang="en-US" altLang="en-US" sz="2400"/>
              <a:t> – </a:t>
            </a:r>
            <a:r>
              <a:rPr lang="en-US" altLang="en-US" sz="2400" i="1"/>
              <a:t>x</a:t>
            </a:r>
            <a:r>
              <a:rPr lang="en-US" altLang="en-US" sz="2400" baseline="-25000"/>
              <a:t>2</a:t>
            </a:r>
            <a:r>
              <a:rPr lang="en-US" altLang="en-US" sz="2400"/>
              <a:t>| &lt; 1, </a:t>
            </a:r>
            <a:r>
              <a:rPr lang="en-US" altLang="en-US" sz="2400" i="1"/>
              <a:t>x</a:t>
            </a:r>
            <a:r>
              <a:rPr lang="en-US" altLang="en-US" sz="2400" baseline="-25000"/>
              <a:t>1</a:t>
            </a:r>
            <a:r>
              <a:rPr lang="en-US" altLang="en-US" sz="2400">
                <a:sym typeface="Symbol" panose="05050102010706020507" pitchFamily="18" charset="2"/>
              </a:rPr>
              <a:t></a:t>
            </a:r>
            <a:r>
              <a:rPr lang="en-US" altLang="en-US" sz="2400" i="1">
                <a:sym typeface="Symbol" panose="05050102010706020507" pitchFamily="18" charset="2"/>
              </a:rPr>
              <a:t>D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400" i="1">
                <a:sym typeface="Symbol" panose="05050102010706020507" pitchFamily="18" charset="2"/>
              </a:rPr>
              <a:t>x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) </a:t>
            </a:r>
            <a:r>
              <a:rPr lang="en-US" altLang="en-US" sz="2400" i="1"/>
              <a:t>x</a:t>
            </a:r>
            <a:r>
              <a:rPr lang="en-US" altLang="en-US" sz="2400" baseline="-25000"/>
              <a:t>2</a:t>
            </a:r>
            <a:r>
              <a:rPr lang="en-US" altLang="en-US" sz="2400">
                <a:sym typeface="Symbol" panose="05050102010706020507" pitchFamily="18" charset="2"/>
              </a:rPr>
              <a:t></a:t>
            </a:r>
            <a:r>
              <a:rPr lang="en-US" altLang="en-US" sz="2400" i="1">
                <a:sym typeface="Symbol" panose="05050102010706020507" pitchFamily="18" charset="2"/>
              </a:rPr>
              <a:t>D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400" i="1">
                <a:sym typeface="Symbol" panose="05050102010706020507" pitchFamily="18" charset="2"/>
              </a:rPr>
              <a:t>x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,</a:t>
            </a:r>
            <a:r>
              <a:rPr lang="en-US" altLang="en-US" sz="2400" i="1">
                <a:sym typeface="Symbol" panose="05050102010706020507" pitchFamily="18" charset="2"/>
              </a:rPr>
              <a:t>x</a:t>
            </a:r>
            <a:r>
              <a:rPr lang="en-US" altLang="en-US" sz="2400" baseline="-25000">
                <a:sym typeface="Symbol" panose="05050102010706020507" pitchFamily="18" charset="2"/>
              </a:rPr>
              <a:t>1</a:t>
            </a:r>
            <a:r>
              <a:rPr lang="en-US" altLang="en-US" sz="2400">
                <a:sym typeface="Symbol" panose="05050102010706020507" pitchFamily="18" charset="2"/>
              </a:rPr>
              <a:t>),</a:t>
            </a: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etc.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|x| is distance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(2-norm).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FF683B9-B7B4-4E25-8675-94D81F9CAB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Monte Carlo Estimates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C90B54D-AF5C-4764-97E3-D330020D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en-US"/>
              <a:t>We sample </a:t>
            </a:r>
            <a:r>
              <a:rPr lang="en-US" altLang="en-US" i="1"/>
              <a:t>x</a:t>
            </a:r>
            <a:r>
              <a:rPr lang="en-US" altLang="en-US" baseline="-25000"/>
              <a:t>1</a:t>
            </a:r>
            <a:r>
              <a:rPr lang="en-US" altLang="en-US"/>
              <a:t> uniformly in a box of size 2; sample </a:t>
            </a:r>
            <a:r>
              <a:rPr lang="en-US" altLang="en-US" i="1"/>
              <a:t>x</a:t>
            </a:r>
            <a:r>
              <a:rPr lang="en-US" altLang="en-US" baseline="-25000"/>
              <a:t>2</a:t>
            </a:r>
            <a:r>
              <a:rPr lang="en-US" altLang="en-US"/>
              <a:t> uniformly in a box of size 4; and </a:t>
            </a:r>
            <a:r>
              <a:rPr lang="en-US" altLang="en-US" i="1"/>
              <a:t>x</a:t>
            </a:r>
            <a:r>
              <a:rPr lang="en-US" altLang="en-US" baseline="-25000"/>
              <a:t>3</a:t>
            </a:r>
            <a:r>
              <a:rPr lang="en-US" altLang="en-US"/>
              <a:t> in size 6, etc.</a:t>
            </a:r>
          </a:p>
          <a:p>
            <a:pPr eaLnBrk="1" hangingPunct="1"/>
            <a:r>
              <a:rPr lang="en-US" altLang="en-US"/>
              <a:t>If </a:t>
            </a:r>
            <a:r>
              <a:rPr lang="en-US" altLang="en-US" i="1"/>
              <a:t>x</a:t>
            </a:r>
            <a:r>
              <a:rPr lang="en-US" altLang="en-US" baseline="-25000"/>
              <a:t>1</a:t>
            </a:r>
            <a:r>
              <a:rPr lang="en-US" altLang="en-US">
                <a:latin typeface="Symbol" panose="05050102010706020507" pitchFamily="18" charset="2"/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D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) and 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D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), 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3</a:t>
            </a:r>
            <a:r>
              <a:rPr lang="en-US" altLang="en-US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D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), etc, count 1, else count 0.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Answer = count•Volume/</a:t>
            </a:r>
            <a:r>
              <a:rPr lang="en-US" altLang="en-US" i="1">
                <a:sym typeface="Symbol" panose="05050102010706020507" pitchFamily="18" charset="2"/>
              </a:rPr>
              <a:t>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E97A31B-75A0-4737-B930-B0E843C15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Results of S(4)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2A386B5-8190-4E89-9937-B27BA642DE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found Monte Carlo estimates:</a:t>
            </a:r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S(4)/(</a:t>
            </a:r>
            <a:r>
              <a:rPr lang="el-GR" altLang="en-US"/>
              <a:t>π</a:t>
            </a:r>
            <a:r>
              <a:rPr lang="en-US" altLang="en-US"/>
              <a:t>/2)</a:t>
            </a:r>
            <a:r>
              <a:rPr lang="en-US" altLang="en-US" baseline="30000"/>
              <a:t>4</a:t>
            </a:r>
            <a:r>
              <a:rPr lang="en-US" altLang="en-US"/>
              <a:t> = 86.016 ± 0.008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400A735-4A17-4372-853B-315896BD5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Standard Quadrature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AB3B610-D1EB-497C-AB0E-8FF284D45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can find numerical value of a definite integral by definition: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where points </a:t>
            </a:r>
            <a:r>
              <a:rPr lang="en-US" altLang="en-US" i="1"/>
              <a:t>x</a:t>
            </a:r>
            <a:r>
              <a:rPr lang="en-US" altLang="en-US" i="1" baseline="-25000"/>
              <a:t>i</a:t>
            </a:r>
            <a:r>
              <a:rPr lang="en-US" altLang="en-US"/>
              <a:t> are uniformly spaced.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96E2CE4F-A576-4D86-8C86-6B509F4581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0463" y="3032125"/>
          <a:ext cx="5000625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841500" imgH="482600" progId="Equation.DSMT4">
                  <p:embed/>
                </p:oleObj>
              </mc:Choice>
              <mc:Fallback>
                <p:oleObj name="Equation" r:id="rId4" imgW="1841500" imgH="482600" progId="Equation.DSMT4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96E2CE4F-A576-4D86-8C86-6B509F4581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3032125"/>
                        <a:ext cx="5000625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D226E2D-DB5C-4776-99F1-0C480008F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Error in Quadrature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BFE5E4D-7245-4E3D-943C-45D08A503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integral in </a:t>
            </a:r>
            <a:r>
              <a:rPr lang="en-US" altLang="en-US" i="1"/>
              <a:t>d</a:t>
            </a:r>
            <a:r>
              <a:rPr lang="en-US" altLang="en-US"/>
              <a:t> dimensions: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error with </a:t>
            </a:r>
            <a:r>
              <a:rPr lang="en-US" altLang="en-US" i="1"/>
              <a:t>N</a:t>
            </a:r>
            <a:r>
              <a:rPr lang="en-US" altLang="en-US"/>
              <a:t>  sampling points is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C5C69BB4-6E54-4F05-89D9-EE60B3477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0288" y="2590800"/>
          <a:ext cx="685641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362200" imgH="368300" progId="Equation.DSMT4">
                  <p:embed/>
                </p:oleObj>
              </mc:Choice>
              <mc:Fallback>
                <p:oleObj name="Equation" r:id="rId4" imgW="2362200" imgH="368300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C5C69BB4-6E54-4F05-89D9-EE60B3477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2590800"/>
                        <a:ext cx="6856412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D0F24BAF-BB05-4C40-A7D3-C847C23C03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3800" y="4267200"/>
          <a:ext cx="637381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374900" imgH="292100" progId="Equation.DSMT4">
                  <p:embed/>
                </p:oleObj>
              </mc:Choice>
              <mc:Fallback>
                <p:oleObj name="Equation" r:id="rId6" imgW="2374900" imgH="292100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D0F24BAF-BB05-4C40-A7D3-C847C23C03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7200"/>
                        <a:ext cx="6373813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764A8A-D18B-481B-917A-D5BA95A376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Accurate Methods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E9348BC-1776-46EA-89FA-7AB6213D9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Simpson’s rule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Gaussian quadrature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Non-uniform </a:t>
            </a:r>
            <a:r>
              <a:rPr lang="en-US" altLang="en-US" i="1"/>
              <a:t>x</a:t>
            </a:r>
            <a:r>
              <a:rPr lang="en-US" altLang="en-US"/>
              <a:t> points (abscissa) for higher accuracy.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A423453A-4652-40BD-B40A-511C6340FF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362200"/>
          <a:ext cx="617220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692400" imgH="495300" progId="Equation.DSMT4">
                  <p:embed/>
                </p:oleObj>
              </mc:Choice>
              <mc:Fallback>
                <p:oleObj name="Equation" r:id="rId4" imgW="2692400" imgH="495300" progId="Equation.DSMT4">
                  <p:embed/>
                  <p:pic>
                    <p:nvPicPr>
                      <p:cNvPr id="11268" name="Object 4">
                        <a:extLst>
                          <a:ext uri="{FF2B5EF4-FFF2-40B4-BE49-F238E27FC236}">
                            <a16:creationId xmlns:a16="http://schemas.microsoft.com/office/drawing/2014/main" id="{A423453A-4652-40BD-B40A-511C6340FF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617220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4E5E7F4-58ED-40EE-A6F5-235799DCE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Monte Carlo Estimate of Integrals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A8DA397-22EE-4FF7-BD1E-C45963B372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sample the points not on regular grids, but at random (uniformly distributed), then</a:t>
            </a: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2602BE81-B180-4C7B-BC9A-B86E1FEAD4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505200"/>
          <a:ext cx="43434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600200" imgH="457200" progId="Equation.DSMT4">
                  <p:embed/>
                </p:oleObj>
              </mc:Choice>
              <mc:Fallback>
                <p:oleObj name="Equation" r:id="rId4" imgW="1600200" imgH="457200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2602BE81-B180-4C7B-BC9A-B86E1FEAD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434340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>
            <a:extLst>
              <a:ext uri="{FF2B5EF4-FFF2-40B4-BE49-F238E27FC236}">
                <a16:creationId xmlns:a16="http://schemas.microsoft.com/office/drawing/2014/main" id="{91307ECC-24FC-45E8-8A68-738F9A8B5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81600"/>
            <a:ext cx="5029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where we assume the integration domain is a regular box of </a:t>
            </a:r>
            <a:r>
              <a:rPr lang="en-US" altLang="en-US" sz="2400" i="1" dirty="0"/>
              <a:t>V</a:t>
            </a:r>
            <a:r>
              <a:rPr lang="en-US" altLang="en-US" sz="2400" dirty="0"/>
              <a:t>=</a:t>
            </a:r>
            <a:r>
              <a:rPr lang="en-US" altLang="en-US" sz="2400" i="1" dirty="0"/>
              <a:t>L</a:t>
            </a:r>
            <a:r>
              <a:rPr lang="en-US" altLang="en-US" sz="2400" i="1" baseline="30000" dirty="0"/>
              <a:t>d</a:t>
            </a:r>
            <a:r>
              <a:rPr lang="en-US" altLang="en-US" sz="2400" i="1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8F080F9-86A1-434D-A1F5-179EEA1702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Monte Carlo Error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2ABD6AE-6E6B-476A-B8EF-8DD433A63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From probability theory one can show that the Monte Carlo error decreases with sample size </a:t>
            </a:r>
            <a:r>
              <a:rPr lang="en-US" altLang="en-US" i="1" dirty="0"/>
              <a:t>N</a:t>
            </a:r>
            <a:r>
              <a:rPr lang="en-US" altLang="en-US" dirty="0"/>
              <a:t>  as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independent of dimension </a:t>
            </a:r>
            <a:r>
              <a:rPr lang="en-US" altLang="en-US" i="1" dirty="0"/>
              <a:t>d</a:t>
            </a:r>
            <a:r>
              <a:rPr lang="en-US" altLang="en-US" dirty="0"/>
              <a:t>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F8C9EA96-A611-49BE-8304-21882FC286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429000"/>
          <a:ext cx="1600200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609600" imgH="419100" progId="Equation.DSMT4">
                  <p:embed/>
                </p:oleObj>
              </mc:Choice>
              <mc:Fallback>
                <p:oleObj name="Equation" r:id="rId4" imgW="609600" imgH="419100" progId="Equation.DSMT4">
                  <p:embed/>
                  <p:pic>
                    <p:nvPicPr>
                      <p:cNvPr id="15364" name="Object 4">
                        <a:extLst>
                          <a:ext uri="{FF2B5EF4-FFF2-40B4-BE49-F238E27FC236}">
                            <a16:creationId xmlns:a16="http://schemas.microsoft.com/office/drawing/2014/main" id="{F8C9EA96-A611-49BE-8304-21882FC28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1600200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089768C-BD86-4597-9F78-59C1F0B8B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Central Limit Theorem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2408B3D-A216-4B46-988A-A658E35A73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large </a:t>
            </a:r>
            <a:r>
              <a:rPr lang="en-US" altLang="en-US" i="1"/>
              <a:t>N</a:t>
            </a:r>
            <a:r>
              <a:rPr lang="en-US" altLang="en-US"/>
              <a:t>, the sample mean</a:t>
            </a:r>
          </a:p>
          <a:p>
            <a:pPr eaLnBrk="1" hangingPunct="1">
              <a:buFontTx/>
              <a:buNone/>
            </a:pPr>
            <a:r>
              <a:rPr lang="en-US" altLang="en-US"/>
              <a:t>	&lt;</a:t>
            </a:r>
            <a:r>
              <a:rPr lang="en-US" altLang="en-US" i="1"/>
              <a:t>f</a:t>
            </a:r>
            <a:r>
              <a:rPr lang="en-US" altLang="en-US"/>
              <a:t>&gt; = (1/</a:t>
            </a:r>
            <a:r>
              <a:rPr lang="en-US" altLang="en-US" i="1"/>
              <a:t>N</a:t>
            </a:r>
            <a:r>
              <a:rPr lang="en-US" altLang="en-US"/>
              <a:t>) ∑ </a:t>
            </a:r>
            <a:r>
              <a:rPr lang="en-US" altLang="en-US" i="1"/>
              <a:t>f</a:t>
            </a:r>
            <a:r>
              <a:rPr lang="en-US" altLang="en-US" baseline="-25000"/>
              <a:t>i</a:t>
            </a: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follow Gaussian distribution with true mean of </a:t>
            </a:r>
            <a:r>
              <a:rPr lang="en-US" altLang="en-US" i="1"/>
              <a:t>f</a:t>
            </a:r>
            <a:r>
              <a:rPr lang="en-US" altLang="en-US"/>
              <a:t>, E(</a:t>
            </a:r>
            <a:r>
              <a:rPr lang="en-US" altLang="en-US" i="1"/>
              <a:t>f</a:t>
            </a:r>
            <a:r>
              <a:rPr lang="en-US" altLang="en-US"/>
              <a:t>), and variance 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l-GR" altLang="en-US"/>
              <a:t>σ</a:t>
            </a:r>
            <a:r>
              <a:rPr lang="en-US" altLang="en-US" baseline="30000"/>
              <a:t>2</a:t>
            </a:r>
            <a:r>
              <a:rPr lang="en-US" altLang="en-US"/>
              <a:t> = var(</a:t>
            </a:r>
            <a:r>
              <a:rPr lang="en-US" altLang="en-US" i="1"/>
              <a:t>f</a:t>
            </a:r>
            <a:r>
              <a:rPr lang="en-US" altLang="en-US"/>
              <a:t>)/</a:t>
            </a:r>
            <a:r>
              <a:rPr lang="en-US" altLang="en-US" i="1"/>
              <a:t>N</a:t>
            </a:r>
          </a:p>
          <a:p>
            <a:pPr eaLnBrk="1" hangingPunct="1">
              <a:buFontTx/>
              <a:buNone/>
            </a:pPr>
            <a:r>
              <a:rPr lang="en-US" altLang="en-US"/>
              <a:t>	where var(</a:t>
            </a:r>
            <a:r>
              <a:rPr lang="en-US" altLang="en-US" i="1"/>
              <a:t>f</a:t>
            </a:r>
            <a:r>
              <a:rPr lang="en-US" altLang="en-US"/>
              <a:t>) = E(</a:t>
            </a:r>
            <a:r>
              <a:rPr lang="en-US" altLang="en-US" i="1"/>
              <a:t>f </a:t>
            </a:r>
            <a:r>
              <a:rPr lang="en-US" altLang="en-US" baseline="30000"/>
              <a:t>2</a:t>
            </a:r>
            <a:r>
              <a:rPr lang="en-US" altLang="en-US"/>
              <a:t>) – E(</a:t>
            </a:r>
            <a:r>
              <a:rPr lang="en-US" altLang="en-US" i="1"/>
              <a:t>f </a:t>
            </a:r>
            <a:r>
              <a:rPr lang="en-US" altLang="en-US"/>
              <a:t>)</a:t>
            </a:r>
            <a:r>
              <a:rPr lang="en-US" altLang="en-US" baseline="30000"/>
              <a:t>2</a:t>
            </a:r>
            <a:r>
              <a:rPr lang="en-US" altLang="en-US"/>
              <a:t>.</a:t>
            </a:r>
            <a:endParaRPr lang="el-GR" altLang="en-US"/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4788AE63-B19E-49A3-87FE-E3C7223F7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5626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n-US" sz="2400"/>
              <a:t>σ</a:t>
            </a:r>
            <a:r>
              <a:rPr lang="en-US" altLang="en-US" sz="2400"/>
              <a:t> is called standard deviation.</a:t>
            </a:r>
            <a:endParaRPr lang="el-GR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80F2AB9-9038-4085-9D6F-F960DA84A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Example, Monte Carlo Estimates of </a:t>
            </a:r>
            <a:r>
              <a:rPr lang="el-GR" altLang="en-US"/>
              <a:t>π</a:t>
            </a: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1E61CD23-9295-448D-BCC1-FA0EDB22E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133600"/>
            <a:ext cx="3429000" cy="3352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0" name="Oval 5">
            <a:extLst>
              <a:ext uri="{FF2B5EF4-FFF2-40B4-BE49-F238E27FC236}">
                <a16:creationId xmlns:a16="http://schemas.microsoft.com/office/drawing/2014/main" id="{60CC97C3-CD13-443A-BDA2-36D76733C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133600"/>
            <a:ext cx="3429000" cy="3352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1" name="Line 6">
            <a:extLst>
              <a:ext uri="{FF2B5EF4-FFF2-40B4-BE49-F238E27FC236}">
                <a16:creationId xmlns:a16="http://schemas.microsoft.com/office/drawing/2014/main" id="{F42ED45A-AC5B-4861-9B10-79E9AEE24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10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9462" name="Line 9">
            <a:extLst>
              <a:ext uri="{FF2B5EF4-FFF2-40B4-BE49-F238E27FC236}">
                <a16:creationId xmlns:a16="http://schemas.microsoft.com/office/drawing/2014/main" id="{4D36AC6E-820D-4A5F-902D-C3E9FCA2CD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1981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9463" name="Oval 10">
            <a:extLst>
              <a:ext uri="{FF2B5EF4-FFF2-40B4-BE49-F238E27FC236}">
                <a16:creationId xmlns:a16="http://schemas.microsoft.com/office/drawing/2014/main" id="{4BFE6CE5-E187-4429-9E79-43E34922A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4" name="Text Box 11">
            <a:extLst>
              <a:ext uri="{FF2B5EF4-FFF2-40B4-BE49-F238E27FC236}">
                <a16:creationId xmlns:a16="http://schemas.microsoft.com/office/drawing/2014/main" id="{C31D83B1-254A-43B3-9C66-3BBC0DB09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1225" y="3048000"/>
            <a:ext cx="739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(x,y)</a:t>
            </a:r>
          </a:p>
        </p:txBody>
      </p:sp>
      <p:sp>
        <p:nvSpPr>
          <p:cNvPr id="19465" name="Text Box 12">
            <a:extLst>
              <a:ext uri="{FF2B5EF4-FFF2-40B4-BE49-F238E27FC236}">
                <a16:creationId xmlns:a16="http://schemas.microsoft.com/office/drawing/2014/main" id="{2F4436AA-8606-4A58-86BD-0AD1D6E25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24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(1,0)</a:t>
            </a:r>
          </a:p>
        </p:txBody>
      </p:sp>
      <p:sp>
        <p:nvSpPr>
          <p:cNvPr id="19466" name="Text Box 13">
            <a:extLst>
              <a:ext uri="{FF2B5EF4-FFF2-40B4-BE49-F238E27FC236}">
                <a16:creationId xmlns:a16="http://schemas.microsoft.com/office/drawing/2014/main" id="{7FFE7B04-20C5-4664-83E8-B44BBEE39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981200"/>
            <a:ext cx="3429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Throw dots at random: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x = </a:t>
            </a:r>
            <a:r>
              <a:rPr lang="el-GR" altLang="en-US" sz="2400"/>
              <a:t>ξ</a:t>
            </a:r>
            <a:r>
              <a:rPr lang="en-US" altLang="en-US" sz="2400" baseline="-25000"/>
              <a:t>1</a:t>
            </a:r>
            <a:r>
              <a:rPr lang="en-US" altLang="en-US" sz="2400"/>
              <a:t>, y = </a:t>
            </a:r>
            <a:r>
              <a:rPr lang="el-GR" altLang="en-US" sz="2400"/>
              <a:t>ξ</a:t>
            </a:r>
            <a:r>
              <a:rPr lang="en-US" altLang="en-US" sz="2400" baseline="-25000"/>
              <a:t>2</a:t>
            </a:r>
            <a:r>
              <a:rPr lang="en-US" altLang="en-US" sz="240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Count the cases, n, that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x</a:t>
            </a:r>
            <a:r>
              <a:rPr lang="en-US" altLang="en-US" sz="2400" baseline="30000"/>
              <a:t>2</a:t>
            </a:r>
            <a:r>
              <a:rPr lang="en-US" altLang="en-US" sz="2400"/>
              <a:t> + y</a:t>
            </a:r>
            <a:r>
              <a:rPr lang="en-US" altLang="en-US" sz="2400" baseline="30000"/>
              <a:t>2</a:t>
            </a:r>
            <a:r>
              <a:rPr lang="en-US" altLang="en-US" sz="2400"/>
              <a:t> &lt; 1.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Then n/N is an estimate of the value ¼</a:t>
            </a:r>
            <a:r>
              <a:rPr lang="el-GR" altLang="en-US" sz="2400"/>
              <a:t>π</a:t>
            </a:r>
            <a:r>
              <a:rPr lang="en-US" altLang="en-US" sz="2400"/>
              <a:t>.</a:t>
            </a:r>
            <a:endParaRPr lang="el-GR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D15B3C8-03C7-47C2-89C2-23CC6FEE2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General Monte Carlo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4CA2DC-535B-43D6-92D4-87FB9F6AC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the samples are not drawn uniformly but with some probability distribution P(</a:t>
            </a:r>
            <a:r>
              <a:rPr lang="en-US" altLang="en-US" i="1"/>
              <a:t>X</a:t>
            </a:r>
            <a:r>
              <a:rPr lang="en-US" altLang="en-US"/>
              <a:t>), we can compute by Monte Carlo: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EA053031-FDF3-451B-8E73-701C06A179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810000"/>
          <a:ext cx="5105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993900" imgH="431800" progId="Equation.DSMT4">
                  <p:embed/>
                </p:oleObj>
              </mc:Choice>
              <mc:Fallback>
                <p:oleObj name="Equation" r:id="rId4" imgW="1993900" imgH="431800" progId="Equation.DSMT4">
                  <p:embed/>
                  <p:pic>
                    <p:nvPicPr>
                      <p:cNvPr id="21508" name="Object 4">
                        <a:extLst>
                          <a:ext uri="{FF2B5EF4-FFF2-40B4-BE49-F238E27FC236}">
                            <a16:creationId xmlns:a16="http://schemas.microsoft.com/office/drawing/2014/main" id="{EA053031-FDF3-451B-8E73-701C06A179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5105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5">
            <a:extLst>
              <a:ext uri="{FF2B5EF4-FFF2-40B4-BE49-F238E27FC236}">
                <a16:creationId xmlns:a16="http://schemas.microsoft.com/office/drawing/2014/main" id="{B43DBA77-B622-42CA-BCA7-A0E427FAB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578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Where P(X) is normalized, </a:t>
            </a:r>
          </a:p>
        </p:txBody>
      </p:sp>
      <p:graphicFrame>
        <p:nvGraphicFramePr>
          <p:cNvPr id="21510" name="Object 6">
            <a:extLst>
              <a:ext uri="{FF2B5EF4-FFF2-40B4-BE49-F238E27FC236}">
                <a16:creationId xmlns:a16="http://schemas.microsoft.com/office/drawing/2014/main" id="{A4A35600-89AB-44AA-B1E7-933002F8EC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5257800"/>
          <a:ext cx="1600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965200" imgH="279400" progId="Equation.DSMT4">
                  <p:embed/>
                </p:oleObj>
              </mc:Choice>
              <mc:Fallback>
                <p:oleObj name="Equation" r:id="rId6" imgW="965200" imgH="279400" progId="Equation.DSMT4">
                  <p:embed/>
                  <p:pic>
                    <p:nvPicPr>
                      <p:cNvPr id="21510" name="Object 6">
                        <a:extLst>
                          <a:ext uri="{FF2B5EF4-FFF2-40B4-BE49-F238E27FC236}">
                            <a16:creationId xmlns:a16="http://schemas.microsoft.com/office/drawing/2014/main" id="{A4A35600-89AB-44AA-B1E7-933002F8EC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57800"/>
                        <a:ext cx="1600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84F06A-8D57-45EE-AD5E-A89CADE26446}">
  <ds:schemaRefs>
    <ds:schemaRef ds:uri="http://schemas.microsoft.com/office/2006/metadata/properties"/>
    <ds:schemaRef ds:uri="http://schemas.openxmlformats.org/package/2006/metadata/core-properties"/>
    <ds:schemaRef ds:uri="3e5aabfb-e394-462d-b4ad-b20e581e9605"/>
    <ds:schemaRef ds:uri="http://schemas.microsoft.com/office/2006/documentManagement/types"/>
    <ds:schemaRef ds:uri="http://purl.org/dc/terms/"/>
    <ds:schemaRef ds:uri="499fada9-8143-4699-a848-99c7092ec495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0F4BF7D-C3E8-4083-A9EE-B85089ACC9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EB463-6859-4F3A-99B4-DC1A8822A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655</TotalTime>
  <Words>883</Words>
  <Application>Microsoft Office PowerPoint</Application>
  <PresentationFormat>On-screen Show (4:3)</PresentationFormat>
  <Paragraphs>98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Comic Sans MS</vt:lpstr>
      <vt:lpstr>Symbol</vt:lpstr>
      <vt:lpstr>Crayons</vt:lpstr>
      <vt:lpstr>Equation</vt:lpstr>
      <vt:lpstr>4. Numerical Integration</vt:lpstr>
      <vt:lpstr>Standard Quadrature</vt:lpstr>
      <vt:lpstr>Error in Quadrature</vt:lpstr>
      <vt:lpstr>More Accurate Methods</vt:lpstr>
      <vt:lpstr>Monte Carlo Estimate of Integrals</vt:lpstr>
      <vt:lpstr>Monte Carlo Error</vt:lpstr>
      <vt:lpstr>Central Limit Theorem</vt:lpstr>
      <vt:lpstr>Example, Monte Carlo Estimates of π</vt:lpstr>
      <vt:lpstr>General Monte Carlo</vt:lpstr>
      <vt:lpstr>Variance Reduction</vt:lpstr>
      <vt:lpstr>Random Sequential Adsorption</vt:lpstr>
      <vt:lpstr>A Non-Trivial Example</vt:lpstr>
      <vt:lpstr>RSA: Integral Domains</vt:lpstr>
      <vt:lpstr>Monte Carlo Estimates</vt:lpstr>
      <vt:lpstr>Results of S(4)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creator>Wang Jian-Sheng</dc:creator>
  <cp:lastModifiedBy>Wang Jian-Sheng</cp:lastModifiedBy>
  <cp:revision>31</cp:revision>
  <dcterms:created xsi:type="dcterms:W3CDTF">2003-10-03T03:25:14Z</dcterms:created>
  <dcterms:modified xsi:type="dcterms:W3CDTF">2025-09-24T07:25:51Z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