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68" saveSubsetFonts="1">
  <p:sldMasterIdLst>
    <p:sldMasterId id="2147483719" r:id="rId4"/>
  </p:sldMasterIdLst>
  <p:notesMasterIdLst>
    <p:notesMasterId r:id="rId33"/>
  </p:notesMasterIdLst>
  <p:handoutMasterIdLst>
    <p:handoutMasterId r:id="rId34"/>
  </p:handoutMasterIdLst>
  <p:sldIdLst>
    <p:sldId id="256" r:id="rId5"/>
    <p:sldId id="281" r:id="rId6"/>
    <p:sldId id="257" r:id="rId7"/>
    <p:sldId id="258" r:id="rId8"/>
    <p:sldId id="282" r:id="rId9"/>
    <p:sldId id="273" r:id="rId10"/>
    <p:sldId id="283" r:id="rId11"/>
    <p:sldId id="280" r:id="rId12"/>
    <p:sldId id="260" r:id="rId13"/>
    <p:sldId id="259" r:id="rId14"/>
    <p:sldId id="261" r:id="rId15"/>
    <p:sldId id="263" r:id="rId16"/>
    <p:sldId id="264" r:id="rId17"/>
    <p:sldId id="265" r:id="rId18"/>
    <p:sldId id="266" r:id="rId19"/>
    <p:sldId id="262" r:id="rId20"/>
    <p:sldId id="267" r:id="rId21"/>
    <p:sldId id="284" r:id="rId22"/>
    <p:sldId id="268" r:id="rId23"/>
    <p:sldId id="269" r:id="rId24"/>
    <p:sldId id="270" r:id="rId25"/>
    <p:sldId id="271" r:id="rId26"/>
    <p:sldId id="272" r:id="rId27"/>
    <p:sldId id="276" r:id="rId28"/>
    <p:sldId id="277" r:id="rId29"/>
    <p:sldId id="274" r:id="rId30"/>
    <p:sldId id="278" r:id="rId31"/>
    <p:sldId id="275" r:id="rId3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621" autoAdjust="0"/>
    <p:restoredTop sz="86425" autoAdjust="0"/>
  </p:normalViewPr>
  <p:slideViewPr>
    <p:cSldViewPr>
      <p:cViewPr varScale="1">
        <p:scale>
          <a:sx n="101" d="100"/>
          <a:sy n="101" d="100"/>
        </p:scale>
        <p:origin x="888" y="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microsoft.com/office/2016/11/relationships/changesInfo" Target="changesInfos/changesInfo1.xml"/><Relationship Id="rId21" Type="http://schemas.openxmlformats.org/officeDocument/2006/relationships/slide" Target="slides/slide17.xml"/><Relationship Id="rId34" Type="http://schemas.openxmlformats.org/officeDocument/2006/relationships/handoutMaster" Target="handoutMasters/handout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notesMaster" Target="notesMasters/notesMaster1.xml"/><Relationship Id="rId38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presProps" Target="presProps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ang Jian-Sheng" userId="7d25d710-0931-49a3-acef-49192cec40f2" providerId="ADAL" clId="{60836DEC-3283-441A-B954-D355A5C21369}"/>
    <pc:docChg chg="modSld">
      <pc:chgData name="Wang Jian-Sheng" userId="7d25d710-0931-49a3-acef-49192cec40f2" providerId="ADAL" clId="{60836DEC-3283-441A-B954-D355A5C21369}" dt="2025-09-29T02:55:20.826" v="476" actId="20577"/>
      <pc:docMkLst>
        <pc:docMk/>
      </pc:docMkLst>
      <pc:sldChg chg="modSp">
        <pc:chgData name="Wang Jian-Sheng" userId="7d25d710-0931-49a3-acef-49192cec40f2" providerId="ADAL" clId="{60836DEC-3283-441A-B954-D355A5C21369}" dt="2025-09-29T02:41:21.233" v="108" actId="20577"/>
        <pc:sldMkLst>
          <pc:docMk/>
          <pc:sldMk cId="0" sldId="259"/>
        </pc:sldMkLst>
        <pc:spChg chg="mod">
          <ac:chgData name="Wang Jian-Sheng" userId="7d25d710-0931-49a3-acef-49192cec40f2" providerId="ADAL" clId="{60836DEC-3283-441A-B954-D355A5C21369}" dt="2025-09-29T02:41:21.233" v="108" actId="20577"/>
          <ac:spMkLst>
            <pc:docMk/>
            <pc:sldMk cId="0" sldId="259"/>
            <ac:spMk id="21507" creationId="{91CADAD0-A23A-4914-B2D0-9A3724C4AC4C}"/>
          </ac:spMkLst>
        </pc:spChg>
      </pc:sldChg>
      <pc:sldChg chg="modNotesTx">
        <pc:chgData name="Wang Jian-Sheng" userId="7d25d710-0931-49a3-acef-49192cec40f2" providerId="ADAL" clId="{60836DEC-3283-441A-B954-D355A5C21369}" dt="2025-09-29T02:42:25.156" v="224" actId="20577"/>
        <pc:sldMkLst>
          <pc:docMk/>
          <pc:sldMk cId="0" sldId="261"/>
        </pc:sldMkLst>
      </pc:sldChg>
      <pc:sldChg chg="addSp modSp">
        <pc:chgData name="Wang Jian-Sheng" userId="7d25d710-0931-49a3-acef-49192cec40f2" providerId="ADAL" clId="{60836DEC-3283-441A-B954-D355A5C21369}" dt="2025-09-29T02:46:48.414" v="298" actId="20577"/>
        <pc:sldMkLst>
          <pc:docMk/>
          <pc:sldMk cId="0" sldId="263"/>
        </pc:sldMkLst>
        <pc:spChg chg="add mod">
          <ac:chgData name="Wang Jian-Sheng" userId="7d25d710-0931-49a3-acef-49192cec40f2" providerId="ADAL" clId="{60836DEC-3283-441A-B954-D355A5C21369}" dt="2025-09-29T02:46:48.414" v="298" actId="20577"/>
          <ac:spMkLst>
            <pc:docMk/>
            <pc:sldMk cId="0" sldId="263"/>
            <ac:spMk id="2" creationId="{1145B80C-D3BF-46EA-8DBD-02B2562EB497}"/>
          </ac:spMkLst>
        </pc:spChg>
      </pc:sldChg>
      <pc:sldChg chg="modNotesTx">
        <pc:chgData name="Wang Jian-Sheng" userId="7d25d710-0931-49a3-acef-49192cec40f2" providerId="ADAL" clId="{60836DEC-3283-441A-B954-D355A5C21369}" dt="2025-09-29T02:52:04.987" v="404" actId="20577"/>
        <pc:sldMkLst>
          <pc:docMk/>
          <pc:sldMk cId="0" sldId="271"/>
        </pc:sldMkLst>
      </pc:sldChg>
      <pc:sldChg chg="modSp">
        <pc:chgData name="Wang Jian-Sheng" userId="7d25d710-0931-49a3-acef-49192cec40f2" providerId="ADAL" clId="{60836DEC-3283-441A-B954-D355A5C21369}" dt="2025-09-29T02:55:20.826" v="476" actId="20577"/>
        <pc:sldMkLst>
          <pc:docMk/>
          <pc:sldMk cId="0" sldId="273"/>
        </pc:sldMkLst>
        <pc:spChg chg="mod">
          <ac:chgData name="Wang Jian-Sheng" userId="7d25d710-0931-49a3-acef-49192cec40f2" providerId="ADAL" clId="{60836DEC-3283-441A-B954-D355A5C21369}" dt="2025-09-29T02:55:20.826" v="476" actId="20577"/>
          <ac:spMkLst>
            <pc:docMk/>
            <pc:sldMk cId="0" sldId="273"/>
            <ac:spMk id="14339" creationId="{CBF4AE31-95E6-4001-97F1-94E59CD28D2D}"/>
          </ac:spMkLst>
        </pc:spChg>
      </pc:sldChg>
      <pc:sldChg chg="modNotesTx">
        <pc:chgData name="Wang Jian-Sheng" userId="7d25d710-0931-49a3-acef-49192cec40f2" providerId="ADAL" clId="{60836DEC-3283-441A-B954-D355A5C21369}" dt="2025-09-29T02:37:10.426" v="83" actId="20577"/>
        <pc:sldMkLst>
          <pc:docMk/>
          <pc:sldMk cId="0" sldId="281"/>
        </pc:sldMkLst>
      </pc:sldChg>
    </pc:docChg>
  </pc:docChgLst>
</pc:chgInfo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2">
            <a:extLst>
              <a:ext uri="{FF2B5EF4-FFF2-40B4-BE49-F238E27FC236}">
                <a16:creationId xmlns:a16="http://schemas.microsoft.com/office/drawing/2014/main" id="{06B522EB-5EFC-4470-BF13-D03CD80AB5A9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26979" name="Rectangle 3">
            <a:extLst>
              <a:ext uri="{FF2B5EF4-FFF2-40B4-BE49-F238E27FC236}">
                <a16:creationId xmlns:a16="http://schemas.microsoft.com/office/drawing/2014/main" id="{2B94AF82-D31F-46FA-833D-589D9D3B137C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26980" name="Rectangle 4">
            <a:extLst>
              <a:ext uri="{FF2B5EF4-FFF2-40B4-BE49-F238E27FC236}">
                <a16:creationId xmlns:a16="http://schemas.microsoft.com/office/drawing/2014/main" id="{CBBF8C1A-D64D-4072-A9A3-AC41A6C1E370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26981" name="Rectangle 5">
            <a:extLst>
              <a:ext uri="{FF2B5EF4-FFF2-40B4-BE49-F238E27FC236}">
                <a16:creationId xmlns:a16="http://schemas.microsoft.com/office/drawing/2014/main" id="{A7775B5B-E787-4713-8AB9-55DC524FE3F3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6D5FFB53-D142-41D7-91F4-5D695A6B92B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>
            <a:extLst>
              <a:ext uri="{FF2B5EF4-FFF2-40B4-BE49-F238E27FC236}">
                <a16:creationId xmlns:a16="http://schemas.microsoft.com/office/drawing/2014/main" id="{E35C5878-EDFE-44C3-894F-56683E4231B9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6499" name="Rectangle 3">
            <a:extLst>
              <a:ext uri="{FF2B5EF4-FFF2-40B4-BE49-F238E27FC236}">
                <a16:creationId xmlns:a16="http://schemas.microsoft.com/office/drawing/2014/main" id="{E1DEB16A-2A89-4B21-92B7-43D0439BA873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1B6762E2-DE4A-406D-A4A5-38A4DC7E1D0D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06501" name="Rectangle 5">
            <a:extLst>
              <a:ext uri="{FF2B5EF4-FFF2-40B4-BE49-F238E27FC236}">
                <a16:creationId xmlns:a16="http://schemas.microsoft.com/office/drawing/2014/main" id="{823DA983-F44A-4516-8CEE-D71C21FE3A17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noProof="0"/>
              <a:t>Click to edit Master text styles</a:t>
            </a:r>
          </a:p>
          <a:p>
            <a:pPr lvl="1"/>
            <a:r>
              <a:rPr lang="en-US" altLang="en-US" noProof="0"/>
              <a:t>Second level</a:t>
            </a:r>
          </a:p>
          <a:p>
            <a:pPr lvl="2"/>
            <a:r>
              <a:rPr lang="en-US" altLang="en-US" noProof="0"/>
              <a:t>Third level</a:t>
            </a:r>
          </a:p>
          <a:p>
            <a:pPr lvl="3"/>
            <a:r>
              <a:rPr lang="en-US" altLang="en-US" noProof="0"/>
              <a:t>Fourth level</a:t>
            </a:r>
          </a:p>
          <a:p>
            <a:pPr lvl="4"/>
            <a:r>
              <a:rPr lang="en-US" altLang="en-US" noProof="0"/>
              <a:t>Fifth level</a:t>
            </a:r>
          </a:p>
        </p:txBody>
      </p:sp>
      <p:sp>
        <p:nvSpPr>
          <p:cNvPr id="106502" name="Rectangle 6">
            <a:extLst>
              <a:ext uri="{FF2B5EF4-FFF2-40B4-BE49-F238E27FC236}">
                <a16:creationId xmlns:a16="http://schemas.microsoft.com/office/drawing/2014/main" id="{EB0B1143-0315-42F7-924E-01FC6279A9C7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6503" name="Rectangle 7">
            <a:extLst>
              <a:ext uri="{FF2B5EF4-FFF2-40B4-BE49-F238E27FC236}">
                <a16:creationId xmlns:a16="http://schemas.microsoft.com/office/drawing/2014/main" id="{8980D43A-66C4-438B-8B6F-7BD21BE8DB9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5CB20C07-6CD5-4E84-B68A-CCA5D00280B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31AAADE4-D562-4BE2-8897-CF26FFD68F2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fld id="{E17AD9B1-0E69-4D27-AC5E-3640C396EC8F}" type="slidenum">
              <a:rPr lang="en-US" altLang="en-US">
                <a:latin typeface="Arial" panose="020B0604020202020204" pitchFamily="34" charset="0"/>
              </a:rPr>
              <a:pPr/>
              <a:t>68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D2DC2C3B-0843-4596-8509-09AFC72C7E5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C331A783-6421-4C2D-8887-EF48B9C721A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>
            <a:extLst>
              <a:ext uri="{FF2B5EF4-FFF2-40B4-BE49-F238E27FC236}">
                <a16:creationId xmlns:a16="http://schemas.microsoft.com/office/drawing/2014/main" id="{9A808F87-24C2-45C3-92E8-8CB671A8419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fld id="{958C168C-4287-4420-9A17-9BBFC920CF2F}" type="slidenum">
              <a:rPr lang="en-US" altLang="en-US">
                <a:latin typeface="Arial" panose="020B0604020202020204" pitchFamily="34" charset="0"/>
              </a:rPr>
              <a:pPr/>
              <a:t>82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27651" name="Rectangle 2">
            <a:extLst>
              <a:ext uri="{FF2B5EF4-FFF2-40B4-BE49-F238E27FC236}">
                <a16:creationId xmlns:a16="http://schemas.microsoft.com/office/drawing/2014/main" id="{B3C329E7-8045-4BCD-8021-5CA9FF8F19E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>
            <a:extLst>
              <a:ext uri="{FF2B5EF4-FFF2-40B4-BE49-F238E27FC236}">
                <a16:creationId xmlns:a16="http://schemas.microsoft.com/office/drawing/2014/main" id="{DFBAA3C4-F781-4EF6-A6C0-92F1666455B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altLang="en-US"/>
              <a:t>A periodic state would be that it cannot go to that state every p &gt; 1 steps regularly. </a:t>
            </a: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>
            <a:extLst>
              <a:ext uri="{FF2B5EF4-FFF2-40B4-BE49-F238E27FC236}">
                <a16:creationId xmlns:a16="http://schemas.microsoft.com/office/drawing/2014/main" id="{B9063C76-9D6F-4A1B-B4C6-3F9AB4E61BB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fld id="{D75F59D5-416C-4B37-950B-22AEB628EDCC}" type="slidenum">
              <a:rPr lang="en-US" altLang="en-US">
                <a:latin typeface="Arial" panose="020B0604020202020204" pitchFamily="34" charset="0"/>
              </a:rPr>
              <a:pPr/>
              <a:t>86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32771" name="Rectangle 2">
            <a:extLst>
              <a:ext uri="{FF2B5EF4-FFF2-40B4-BE49-F238E27FC236}">
                <a16:creationId xmlns:a16="http://schemas.microsoft.com/office/drawing/2014/main" id="{49476A5B-E315-4DAE-BE97-09B49CF03E4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>
            <a:extLst>
              <a:ext uri="{FF2B5EF4-FFF2-40B4-BE49-F238E27FC236}">
                <a16:creationId xmlns:a16="http://schemas.microsoft.com/office/drawing/2014/main" id="{997F1C58-7982-43AB-ABC4-7EFF9E4FA81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altLang="en-US"/>
              <a:t>See the book of J R Norris for proofs of all the theorems quoted.</a:t>
            </a:r>
          </a:p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>
            <a:extLst>
              <a:ext uri="{FF2B5EF4-FFF2-40B4-BE49-F238E27FC236}">
                <a16:creationId xmlns:a16="http://schemas.microsoft.com/office/drawing/2014/main" id="{B2C24D2C-63B4-472F-B4B4-88EBEEB8670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fld id="{4C02F4CF-35F3-4015-BCEC-DBF2A7178580}" type="slidenum">
              <a:rPr lang="en-US" altLang="en-US">
                <a:latin typeface="Arial" panose="020B0604020202020204" pitchFamily="34" charset="0"/>
              </a:rPr>
              <a:pPr/>
              <a:t>87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34819" name="Rectangle 2">
            <a:extLst>
              <a:ext uri="{FF2B5EF4-FFF2-40B4-BE49-F238E27FC236}">
                <a16:creationId xmlns:a16="http://schemas.microsoft.com/office/drawing/2014/main" id="{A45EA78A-500A-4244-8593-E634D46C35D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>
            <a:extLst>
              <a:ext uri="{FF2B5EF4-FFF2-40B4-BE49-F238E27FC236}">
                <a16:creationId xmlns:a16="http://schemas.microsoft.com/office/drawing/2014/main" id="{259077F8-E820-4851-B4B9-BCC516DBD2B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altLang="en-US"/>
              <a:t>Example taken from L E Reichl, “A Modern Course in Statistical Physics”, Edward Arnold (1980), page 164-165.</a:t>
            </a: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>
            <a:extLst>
              <a:ext uri="{FF2B5EF4-FFF2-40B4-BE49-F238E27FC236}">
                <a16:creationId xmlns:a16="http://schemas.microsoft.com/office/drawing/2014/main" id="{E723F623-EA35-42D7-884E-9A5ABB48D96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fld id="{72823A00-2652-4D3C-99F4-749DE29502FC}" type="slidenum">
              <a:rPr lang="en-US" altLang="en-US">
                <a:latin typeface="Arial" panose="020B0604020202020204" pitchFamily="34" charset="0"/>
              </a:rPr>
              <a:pPr/>
              <a:t>88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36867" name="Rectangle 2">
            <a:extLst>
              <a:ext uri="{FF2B5EF4-FFF2-40B4-BE49-F238E27FC236}">
                <a16:creationId xmlns:a16="http://schemas.microsoft.com/office/drawing/2014/main" id="{AEC5B0DD-7C21-4F33-9DC0-3DB718EC1DA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>
            <a:extLst>
              <a:ext uri="{FF2B5EF4-FFF2-40B4-BE49-F238E27FC236}">
                <a16:creationId xmlns:a16="http://schemas.microsoft.com/office/drawing/2014/main" id="{7ED1499B-6404-4B9B-84C9-0BA7E64924C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altLang="en-US"/>
              <a:t>W thus is irreducible and ergodic. </a:t>
            </a: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Note that P is considered a row vector.   We can also write as  W </a:t>
            </a:r>
            <a:r>
              <a:rPr lang="en-US" dirty="0" err="1"/>
              <a:t>p^T</a:t>
            </a:r>
            <a:r>
              <a:rPr lang="en-US" dirty="0"/>
              <a:t> = </a:t>
            </a:r>
            <a:r>
              <a:rPr lang="en-US" dirty="0" err="1"/>
              <a:t>p^T</a:t>
            </a:r>
            <a:r>
              <a:rPr lang="en-US" dirty="0"/>
              <a:t>, then </a:t>
            </a:r>
            <a:r>
              <a:rPr lang="en-US" dirty="0" err="1"/>
              <a:t>p^T</a:t>
            </a:r>
            <a:r>
              <a:rPr lang="en-US" dirty="0"/>
              <a:t> is a column vector.</a:t>
            </a:r>
          </a:p>
          <a:p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CB20C07-6CD5-4E84-B68A-CCA5D00280BA}" type="slidenum">
              <a:rPr lang="en-US" altLang="en-US" smtClean="0"/>
              <a:pPr>
                <a:defRPr/>
              </a:pPr>
              <a:t>89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2825640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>
            <a:extLst>
              <a:ext uri="{FF2B5EF4-FFF2-40B4-BE49-F238E27FC236}">
                <a16:creationId xmlns:a16="http://schemas.microsoft.com/office/drawing/2014/main" id="{C96448A6-E103-4A64-8438-92BD07C1F8D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fld id="{60792F23-3156-4E3B-A4CA-409A57839EB3}" type="slidenum">
              <a:rPr lang="en-US" altLang="en-US">
                <a:latin typeface="Arial" panose="020B0604020202020204" pitchFamily="34" charset="0"/>
              </a:rPr>
              <a:pPr/>
              <a:t>93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43011" name="Rectangle 2">
            <a:extLst>
              <a:ext uri="{FF2B5EF4-FFF2-40B4-BE49-F238E27FC236}">
                <a16:creationId xmlns:a16="http://schemas.microsoft.com/office/drawing/2014/main" id="{C27D9003-9DE5-47CF-93EC-062BB99E934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>
            <a:extLst>
              <a:ext uri="{FF2B5EF4-FFF2-40B4-BE49-F238E27FC236}">
                <a16:creationId xmlns:a16="http://schemas.microsoft.com/office/drawing/2014/main" id="{861954C9-D7E2-4695-8B07-48D1CC44BC4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altLang="en-US"/>
              <a:t>That is, in reversible Markov chain, W</a:t>
            </a:r>
            <a:r>
              <a:rPr lang="en-US" altLang="en-US" baseline="30000"/>
              <a:t>R</a:t>
            </a:r>
            <a:r>
              <a:rPr lang="en-US" altLang="en-US"/>
              <a:t>=W.  This means that one can not distinguish statistically a chain running forward from running backward.</a:t>
            </a:r>
          </a:p>
          <a:p>
            <a:pPr eaLnBrk="1" hangingPunct="1"/>
            <a:endParaRPr lang="en-US" altLang="en-US" baseline="3000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>
            <a:extLst>
              <a:ext uri="{FF2B5EF4-FFF2-40B4-BE49-F238E27FC236}">
                <a16:creationId xmlns:a16="http://schemas.microsoft.com/office/drawing/2014/main" id="{B113AC19-62D4-48E1-92A9-2426C46B057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fld id="{3E2A9A5E-56FA-41F2-AA11-D395B726B1DC}" type="slidenum">
              <a:rPr lang="en-US" altLang="en-US">
                <a:latin typeface="Arial" panose="020B0604020202020204" pitchFamily="34" charset="0"/>
              </a:rPr>
              <a:pPr/>
              <a:t>94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45059" name="Rectangle 2">
            <a:extLst>
              <a:ext uri="{FF2B5EF4-FFF2-40B4-BE49-F238E27FC236}">
                <a16:creationId xmlns:a16="http://schemas.microsoft.com/office/drawing/2014/main" id="{67BAD35E-5E96-4AD9-B6B3-FFAC16374AA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60" name="Rectangle 3">
            <a:extLst>
              <a:ext uri="{FF2B5EF4-FFF2-40B4-BE49-F238E27FC236}">
                <a16:creationId xmlns:a16="http://schemas.microsoft.com/office/drawing/2014/main" id="{03DAF466-0665-40CE-8F45-AD54B01E2E6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altLang="en-US"/>
              <a:t>Example taking from J R Morris, “Markov Chains”, page 48-49.   Is the urns example reversible Markov chain?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We can think of the state space as just a set, with a probability defined on it. </a:t>
            </a:r>
          </a:p>
          <a:p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CB20C07-6CD5-4E84-B68A-CCA5D00280BA}" type="slidenum">
              <a:rPr lang="en-US" altLang="en-US" smtClean="0"/>
              <a:pPr>
                <a:defRPr/>
              </a:pPr>
              <a:t>69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8026593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>
            <a:extLst>
              <a:ext uri="{FF2B5EF4-FFF2-40B4-BE49-F238E27FC236}">
                <a16:creationId xmlns:a16="http://schemas.microsoft.com/office/drawing/2014/main" id="{6CA9BAAB-926F-417C-833A-B5669AEA378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fld id="{FA4C53B2-F977-4D51-8A97-4953D39A3C7F}" type="slidenum">
              <a:rPr lang="en-US" altLang="en-US">
                <a:latin typeface="Arial" panose="020B0604020202020204" pitchFamily="34" charset="0"/>
              </a:rPr>
              <a:pPr/>
              <a:t>70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9219" name="Rectangle 2">
            <a:extLst>
              <a:ext uri="{FF2B5EF4-FFF2-40B4-BE49-F238E27FC236}">
                <a16:creationId xmlns:a16="http://schemas.microsoft.com/office/drawing/2014/main" id="{553D8613-C5E4-4B98-9047-67F2530B6BC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20" name="Rectangle 3">
            <a:extLst>
              <a:ext uri="{FF2B5EF4-FFF2-40B4-BE49-F238E27FC236}">
                <a16:creationId xmlns:a16="http://schemas.microsoft.com/office/drawing/2014/main" id="{C395CEC5-6A04-4DDD-819D-0C18F772BB1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altLang="en-US"/>
              <a:t>For simplicity, we consider only discrete state space, X</a:t>
            </a:r>
            <a:r>
              <a:rPr lang="en-US" altLang="en-US" baseline="-25000"/>
              <a:t>n</a:t>
            </a:r>
            <a:r>
              <a:rPr lang="en-US" altLang="en-US"/>
              <a:t> takes integer vales. Capital letter X denotes a random variable, while lower case x for specific value.  </a:t>
            </a:r>
          </a:p>
          <a:p>
            <a:pPr eaLnBrk="1" hangingPunct="1"/>
            <a:r>
              <a:rPr lang="en-US" altLang="en-US"/>
              <a:t>A Markov process remembers only its immediate previous past.</a:t>
            </a:r>
          </a:p>
          <a:p>
            <a:pPr eaLnBrk="1" hangingPunct="1"/>
            <a:endParaRPr lang="en-US" altLang="en-US"/>
          </a:p>
          <a:p>
            <a:pPr eaLnBrk="1" hangingPunct="1"/>
            <a:r>
              <a:rPr lang="en-US" altLang="en-US"/>
              <a:t>See J R Morris, “Markov Chains” Cambridge, 1997, for a more mathematical treatment.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>
            <a:extLst>
              <a:ext uri="{FF2B5EF4-FFF2-40B4-BE49-F238E27FC236}">
                <a16:creationId xmlns:a16="http://schemas.microsoft.com/office/drawing/2014/main" id="{EE0C21FF-42AF-4F04-8941-76879E19C48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fld id="{AD230C53-D771-4578-B5C5-901F41D90D61}" type="slidenum">
              <a:rPr lang="en-US" altLang="en-US">
                <a:latin typeface="Arial" panose="020B0604020202020204" pitchFamily="34" charset="0"/>
              </a:rPr>
              <a:pPr/>
              <a:t>71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1267" name="Rectangle 2">
            <a:extLst>
              <a:ext uri="{FF2B5EF4-FFF2-40B4-BE49-F238E27FC236}">
                <a16:creationId xmlns:a16="http://schemas.microsoft.com/office/drawing/2014/main" id="{9DB121E3-4F79-42E3-8815-3DD39BACC25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>
            <a:extLst>
              <a:ext uri="{FF2B5EF4-FFF2-40B4-BE49-F238E27FC236}">
                <a16:creationId xmlns:a16="http://schemas.microsoft.com/office/drawing/2014/main" id="{EE9BD735-5314-4F38-B921-27800584539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altLang="en-US"/>
              <a:t>The term “stochastic process” refers to general random process (in time), Markov process does not have “long-term” memory.  Markov chain refers to discrete state space Markov process.    See N G van Kampen, “Stochastic Processes in Physics and Chemistry”, North-Holland, (1981), for more information.  See also, J. R. Norris, “Markov Chain”, Cambridge (1997).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>
            <a:extLst>
              <a:ext uri="{FF2B5EF4-FFF2-40B4-BE49-F238E27FC236}">
                <a16:creationId xmlns:a16="http://schemas.microsoft.com/office/drawing/2014/main" id="{6FF55852-921B-4B6B-AC0C-D0189AD0E3B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fld id="{9FF8802C-D2BD-45D7-9CC3-46CA8606704E}" type="slidenum">
              <a:rPr lang="en-US" altLang="en-US">
                <a:latin typeface="Arial" panose="020B0604020202020204" pitchFamily="34" charset="0"/>
              </a:rPr>
              <a:pPr/>
              <a:t>72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3315" name="Rectangle 2">
            <a:extLst>
              <a:ext uri="{FF2B5EF4-FFF2-40B4-BE49-F238E27FC236}">
                <a16:creationId xmlns:a16="http://schemas.microsoft.com/office/drawing/2014/main" id="{D4584124-F814-4B7F-AB0D-829004CA3F9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>
            <a:extLst>
              <a:ext uri="{FF2B5EF4-FFF2-40B4-BE49-F238E27FC236}">
                <a16:creationId xmlns:a16="http://schemas.microsoft.com/office/drawing/2014/main" id="{D948C0B3-D560-43FE-9C72-B86F1D6E1AE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altLang="en-US"/>
              <a:t>Matrices with such properties are known as stochastic matrices.</a:t>
            </a:r>
          </a:p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>
            <a:extLst>
              <a:ext uri="{FF2B5EF4-FFF2-40B4-BE49-F238E27FC236}">
                <a16:creationId xmlns:a16="http://schemas.microsoft.com/office/drawing/2014/main" id="{5C261C8A-54A0-409A-A69B-4B6D117DD30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fld id="{1010940F-F113-442C-9724-A1E16CCE1D3C}" type="slidenum">
              <a:rPr lang="en-US" altLang="en-US">
                <a:latin typeface="Arial" panose="020B0604020202020204" pitchFamily="34" charset="0"/>
              </a:rPr>
              <a:pPr/>
              <a:t>73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5363" name="Rectangle 2">
            <a:extLst>
              <a:ext uri="{FF2B5EF4-FFF2-40B4-BE49-F238E27FC236}">
                <a16:creationId xmlns:a16="http://schemas.microsoft.com/office/drawing/2014/main" id="{B43647F0-CB5F-45BF-A769-8DA367E2D7A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>
            <a:extLst>
              <a:ext uri="{FF2B5EF4-FFF2-40B4-BE49-F238E27FC236}">
                <a16:creationId xmlns:a16="http://schemas.microsoft.com/office/drawing/2014/main" id="{90130D78-A3CE-430D-9EBB-6BC807DB57A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altLang="en-US"/>
              <a:t>Why this is so?  All of these equations are based on the fact of conditional probability:</a:t>
            </a:r>
          </a:p>
          <a:p>
            <a:pPr eaLnBrk="1" hangingPunct="1"/>
            <a:r>
              <a:rPr lang="en-US" altLang="en-US"/>
              <a:t>P(A,B) = P(B) P(A|B), and marginal probability P(A) = </a:t>
            </a:r>
            <a:r>
              <a:rPr lang="en-US" altLang="en-US">
                <a:cs typeface="Arial" panose="020B0604020202020204" pitchFamily="34" charset="0"/>
              </a:rPr>
              <a:t>∑</a:t>
            </a:r>
            <a:r>
              <a:rPr lang="en-US" altLang="en-US" baseline="-25000">
                <a:cs typeface="Arial" panose="020B0604020202020204" pitchFamily="34" charset="0"/>
              </a:rPr>
              <a:t>B</a:t>
            </a:r>
            <a:r>
              <a:rPr lang="en-US" altLang="en-US">
                <a:cs typeface="Arial" panose="020B0604020202020204" pitchFamily="34" charset="0"/>
              </a:rPr>
              <a:t> P(A,B).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>
            <a:extLst>
              <a:ext uri="{FF2B5EF4-FFF2-40B4-BE49-F238E27FC236}">
                <a16:creationId xmlns:a16="http://schemas.microsoft.com/office/drawing/2014/main" id="{DE202833-99B5-42C6-98FD-22735E5CEAF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fld id="{987AB98B-6CAD-4CCD-BDED-2C0904595B50}" type="slidenum">
              <a:rPr lang="en-US" altLang="en-US">
                <a:latin typeface="Arial" panose="020B0604020202020204" pitchFamily="34" charset="0"/>
              </a:rPr>
              <a:pPr/>
              <a:t>74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7411" name="Rectangle 2">
            <a:extLst>
              <a:ext uri="{FF2B5EF4-FFF2-40B4-BE49-F238E27FC236}">
                <a16:creationId xmlns:a16="http://schemas.microsoft.com/office/drawing/2014/main" id="{7C6C9D8F-5869-49EF-9141-03C650D19B6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>
            <a:extLst>
              <a:ext uri="{FF2B5EF4-FFF2-40B4-BE49-F238E27FC236}">
                <a16:creationId xmlns:a16="http://schemas.microsoft.com/office/drawing/2014/main" id="{DC6195F7-ECF3-42D3-9221-E9992813638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altLang="en-US"/>
              <a:t>The subscript in X is step or time.  [W]</a:t>
            </a:r>
            <a:r>
              <a:rPr lang="en-US" altLang="en-US" baseline="-25000"/>
              <a:t>ab</a:t>
            </a:r>
            <a:r>
              <a:rPr lang="en-US" altLang="en-US"/>
              <a:t> means the (a,b) element of matrix W.</a:t>
            </a:r>
          </a:p>
          <a:p>
            <a:pPr eaLnBrk="1" hangingPunct="1"/>
            <a:endParaRPr lang="en-US" altLang="en-US"/>
          </a:p>
          <a:p>
            <a:pPr eaLnBrk="1" hangingPunct="1"/>
            <a:r>
              <a:rPr lang="en-US" altLang="en-US"/>
              <a:t>Andrei Nikolaevich Kolmogorov (1903-1987) is a Russian mathematician best known for his work in probability theory and turbulence. </a:t>
            </a: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>
            <a:extLst>
              <a:ext uri="{FF2B5EF4-FFF2-40B4-BE49-F238E27FC236}">
                <a16:creationId xmlns:a16="http://schemas.microsoft.com/office/drawing/2014/main" id="{AE9A8F19-914A-4202-ADEC-3CE4546F0B8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fld id="{AAFA9387-790F-453B-8CF6-1E15F8DD3110}" type="slidenum">
              <a:rPr lang="en-US" altLang="en-US">
                <a:latin typeface="Arial" panose="020B0604020202020204" pitchFamily="34" charset="0"/>
              </a:rPr>
              <a:pPr/>
              <a:t>76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20483" name="Rectangle 2">
            <a:extLst>
              <a:ext uri="{FF2B5EF4-FFF2-40B4-BE49-F238E27FC236}">
                <a16:creationId xmlns:a16="http://schemas.microsoft.com/office/drawing/2014/main" id="{EEEE7AEF-96FD-4D8F-B44E-C901C6D8D4B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>
            <a:extLst>
              <a:ext uri="{FF2B5EF4-FFF2-40B4-BE49-F238E27FC236}">
                <a16:creationId xmlns:a16="http://schemas.microsoft.com/office/drawing/2014/main" id="{E62ECD97-9EAF-4945-880E-6934C6DEFDB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altLang="en-US"/>
              <a:t>Picture from http://spaceplace.jpl.nasa.gov/walker.gif</a:t>
            </a:r>
          </a:p>
          <a:p>
            <a:pPr eaLnBrk="1" hangingPunct="1"/>
            <a:endParaRPr lang="en-US" altLang="en-US"/>
          </a:p>
          <a:p>
            <a:pPr eaLnBrk="1" hangingPunct="1"/>
            <a:r>
              <a:rPr lang="en-US" altLang="en-US"/>
              <a:t>What is the variable X?  What is the transition matrix W?</a:t>
            </a:r>
          </a:p>
          <a:p>
            <a:pPr eaLnBrk="1" hangingPunct="1"/>
            <a:endParaRPr lang="en-US" altLang="en-US"/>
          </a:p>
          <a:p>
            <a:pPr eaLnBrk="1" hangingPunct="1"/>
            <a:r>
              <a:rPr lang="en-US" altLang="en-US"/>
              <a:t>At time t=0, the walker is at origin, what is the probability that he do a left-left-right move?</a:t>
            </a:r>
          </a:p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If the state is continuous, say in R, we need to discuss the Harris recurrent instead. </a:t>
            </a:r>
          </a:p>
          <a:p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CB20C07-6CD5-4E84-B68A-CCA5D00280BA}" type="slidenum">
              <a:rPr lang="en-US" altLang="en-US" smtClean="0"/>
              <a:pPr>
                <a:defRPr/>
              </a:pPr>
              <a:t>78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424233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2">
            <a:extLst>
              <a:ext uri="{FF2B5EF4-FFF2-40B4-BE49-F238E27FC236}">
                <a16:creationId xmlns:a16="http://schemas.microsoft.com/office/drawing/2014/main" id="{4B085B06-60E4-4CF5-AAB5-CE2E139796CB}"/>
              </a:ext>
            </a:extLst>
          </p:cNvPr>
          <p:cNvSpPr>
            <a:spLocks/>
          </p:cNvSpPr>
          <p:nvPr/>
        </p:nvSpPr>
        <p:spPr bwMode="blackWhite">
          <a:xfrm>
            <a:off x="20638" y="12700"/>
            <a:ext cx="8896350" cy="6780213"/>
          </a:xfrm>
          <a:custGeom>
            <a:avLst/>
            <a:gdLst>
              <a:gd name="T0" fmla="*/ 6300000 w 3985"/>
              <a:gd name="T1" fmla="*/ 0 h 3619"/>
              <a:gd name="T2" fmla="*/ 0 w 3985"/>
              <a:gd name="T3" fmla="*/ 1826667 h 3619"/>
              <a:gd name="T4" fmla="*/ 4842204 w 3985"/>
              <a:gd name="T5" fmla="*/ 6780213 h 3619"/>
              <a:gd name="T6" fmla="*/ 8896350 w 3985"/>
              <a:gd name="T7" fmla="*/ 2107693 h 3619"/>
              <a:gd name="T8" fmla="*/ 6300000 w 3985"/>
              <a:gd name="T9" fmla="*/ 0 h 3619"/>
              <a:gd name="T10" fmla="*/ 6300000 w 3985"/>
              <a:gd name="T11" fmla="*/ 0 h 3619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3985" h="3619">
                <a:moveTo>
                  <a:pt x="2822" y="0"/>
                </a:moveTo>
                <a:lnTo>
                  <a:pt x="0" y="975"/>
                </a:lnTo>
                <a:lnTo>
                  <a:pt x="2169" y="3619"/>
                </a:lnTo>
                <a:lnTo>
                  <a:pt x="3985" y="1125"/>
                </a:lnTo>
                <a:lnTo>
                  <a:pt x="2822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SG"/>
          </a:p>
        </p:txBody>
      </p:sp>
      <p:grpSp>
        <p:nvGrpSpPr>
          <p:cNvPr id="5" name="Group 8">
            <a:extLst>
              <a:ext uri="{FF2B5EF4-FFF2-40B4-BE49-F238E27FC236}">
                <a16:creationId xmlns:a16="http://schemas.microsoft.com/office/drawing/2014/main" id="{4716A01C-05BC-4A7A-A414-78D08607E8DB}"/>
              </a:ext>
            </a:extLst>
          </p:cNvPr>
          <p:cNvGrpSpPr>
            <a:grpSpLocks/>
          </p:cNvGrpSpPr>
          <p:nvPr/>
        </p:nvGrpSpPr>
        <p:grpSpPr bwMode="auto">
          <a:xfrm>
            <a:off x="195263" y="234950"/>
            <a:ext cx="3787775" cy="1778000"/>
            <a:chOff x="123" y="148"/>
            <a:chExt cx="2386" cy="1120"/>
          </a:xfrm>
        </p:grpSpPr>
        <p:sp>
          <p:nvSpPr>
            <p:cNvPr id="6" name="Freeform 9">
              <a:extLst>
                <a:ext uri="{FF2B5EF4-FFF2-40B4-BE49-F238E27FC236}">
                  <a16:creationId xmlns:a16="http://schemas.microsoft.com/office/drawing/2014/main" id="{773A2034-1B07-4AFC-9222-50E488105895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77" y="177"/>
              <a:ext cx="2250" cy="1017"/>
            </a:xfrm>
            <a:custGeom>
              <a:avLst/>
              <a:gdLst>
                <a:gd name="T0" fmla="*/ 2250 w 794"/>
                <a:gd name="T1" fmla="*/ 970 h 414"/>
                <a:gd name="T2" fmla="*/ 2012 w 794"/>
                <a:gd name="T3" fmla="*/ 781 h 414"/>
                <a:gd name="T4" fmla="*/ 1576 w 794"/>
                <a:gd name="T5" fmla="*/ 516 h 414"/>
                <a:gd name="T6" fmla="*/ 201 w 794"/>
                <a:gd name="T7" fmla="*/ 0 h 414"/>
                <a:gd name="T8" fmla="*/ 65 w 794"/>
                <a:gd name="T9" fmla="*/ 49 h 414"/>
                <a:gd name="T10" fmla="*/ 0 w 794"/>
                <a:gd name="T11" fmla="*/ 204 h 414"/>
                <a:gd name="T12" fmla="*/ 79 w 794"/>
                <a:gd name="T13" fmla="*/ 381 h 414"/>
                <a:gd name="T14" fmla="*/ 1615 w 794"/>
                <a:gd name="T15" fmla="*/ 1005 h 414"/>
                <a:gd name="T16" fmla="*/ 1952 w 794"/>
                <a:gd name="T17" fmla="*/ 965 h 414"/>
                <a:gd name="T18" fmla="*/ 2224 w 794"/>
                <a:gd name="T19" fmla="*/ 1017 h 414"/>
                <a:gd name="T20" fmla="*/ 2250 w 794"/>
                <a:gd name="T21" fmla="*/ 970 h 414"/>
                <a:gd name="T22" fmla="*/ 2250 w 794"/>
                <a:gd name="T23" fmla="*/ 970 h 414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SG"/>
            </a:p>
          </p:txBody>
        </p:sp>
        <p:sp>
          <p:nvSpPr>
            <p:cNvPr id="7" name="Freeform 10">
              <a:extLst>
                <a:ext uri="{FF2B5EF4-FFF2-40B4-BE49-F238E27FC236}">
                  <a16:creationId xmlns:a16="http://schemas.microsoft.com/office/drawing/2014/main" id="{858326AD-2F01-4E3D-B2E5-61A8CB296FFB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66" y="261"/>
              <a:ext cx="2244" cy="1007"/>
            </a:xfrm>
            <a:custGeom>
              <a:avLst/>
              <a:gdLst>
                <a:gd name="T0" fmla="*/ 194 w 1586"/>
                <a:gd name="T1" fmla="*/ 0 h 821"/>
                <a:gd name="T2" fmla="*/ 1883 w 1586"/>
                <a:gd name="T3" fmla="*/ 637 h 821"/>
                <a:gd name="T4" fmla="*/ 2020 w 1586"/>
                <a:gd name="T5" fmla="*/ 783 h 821"/>
                <a:gd name="T6" fmla="*/ 2244 w 1586"/>
                <a:gd name="T7" fmla="*/ 971 h 821"/>
                <a:gd name="T8" fmla="*/ 2214 w 1586"/>
                <a:gd name="T9" fmla="*/ 1007 h 821"/>
                <a:gd name="T10" fmla="*/ 1910 w 1586"/>
                <a:gd name="T11" fmla="*/ 965 h 821"/>
                <a:gd name="T12" fmla="*/ 1620 w 1586"/>
                <a:gd name="T13" fmla="*/ 995 h 821"/>
                <a:gd name="T14" fmla="*/ 59 w 1586"/>
                <a:gd name="T15" fmla="*/ 366 h 821"/>
                <a:gd name="T16" fmla="*/ 0 w 1586"/>
                <a:gd name="T17" fmla="*/ 184 h 821"/>
                <a:gd name="T18" fmla="*/ 65 w 1586"/>
                <a:gd name="T19" fmla="*/ 39 h 821"/>
                <a:gd name="T20" fmla="*/ 194 w 1586"/>
                <a:gd name="T21" fmla="*/ 0 h 821"/>
                <a:gd name="T22" fmla="*/ 194 w 1586"/>
                <a:gd name="T23" fmla="*/ 0 h 82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SG"/>
            </a:p>
          </p:txBody>
        </p:sp>
        <p:sp>
          <p:nvSpPr>
            <p:cNvPr id="8" name="Freeform 11">
              <a:extLst>
                <a:ext uri="{FF2B5EF4-FFF2-40B4-BE49-F238E27FC236}">
                  <a16:creationId xmlns:a16="http://schemas.microsoft.com/office/drawing/2014/main" id="{72AC34F1-B4BE-4173-9A40-302A5BD412C9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474" y="344"/>
              <a:ext cx="1488" cy="919"/>
            </a:xfrm>
            <a:custGeom>
              <a:avLst/>
              <a:gdLst>
                <a:gd name="T0" fmla="*/ 0 w 1049"/>
                <a:gd name="T1" fmla="*/ 400 h 747"/>
                <a:gd name="T2" fmla="*/ 1308 w 1049"/>
                <a:gd name="T3" fmla="*/ 919 h 747"/>
                <a:gd name="T4" fmla="*/ 1332 w 1049"/>
                <a:gd name="T5" fmla="*/ 657 h 747"/>
                <a:gd name="T6" fmla="*/ 1488 w 1049"/>
                <a:gd name="T7" fmla="*/ 519 h 747"/>
                <a:gd name="T8" fmla="*/ 111 w 1049"/>
                <a:gd name="T9" fmla="*/ 0 h 747"/>
                <a:gd name="T10" fmla="*/ 0 w 1049"/>
                <a:gd name="T11" fmla="*/ 156 h 747"/>
                <a:gd name="T12" fmla="*/ 0 w 1049"/>
                <a:gd name="T13" fmla="*/ 400 h 747"/>
                <a:gd name="T14" fmla="*/ 0 w 1049"/>
                <a:gd name="T15" fmla="*/ 400 h 74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SG"/>
            </a:p>
          </p:txBody>
        </p:sp>
        <p:grpSp>
          <p:nvGrpSpPr>
            <p:cNvPr id="9" name="Group 12">
              <a:extLst>
                <a:ext uri="{FF2B5EF4-FFF2-40B4-BE49-F238E27FC236}">
                  <a16:creationId xmlns:a16="http://schemas.microsoft.com/office/drawing/2014/main" id="{F59D7003-CB06-49D6-9C46-97674257C005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123" y="148"/>
              <a:ext cx="2386" cy="1081"/>
              <a:chOff x="123" y="148"/>
              <a:chExt cx="2386" cy="1081"/>
            </a:xfrm>
          </p:grpSpPr>
          <p:sp>
            <p:nvSpPr>
              <p:cNvPr id="10" name="Freeform 13">
                <a:extLst>
                  <a:ext uri="{FF2B5EF4-FFF2-40B4-BE49-F238E27FC236}">
                    <a16:creationId xmlns:a16="http://schemas.microsoft.com/office/drawing/2014/main" id="{C37CD759-47AE-446C-9BB7-4155E007BA0A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2005" y="934"/>
                <a:ext cx="212" cy="214"/>
              </a:xfrm>
              <a:custGeom>
                <a:avLst/>
                <a:gdLst>
                  <a:gd name="T0" fmla="*/ 155 w 150"/>
                  <a:gd name="T1" fmla="*/ 0 h 173"/>
                  <a:gd name="T2" fmla="*/ 57 w 150"/>
                  <a:gd name="T3" fmla="*/ 82 h 173"/>
                  <a:gd name="T4" fmla="*/ 0 w 150"/>
                  <a:gd name="T5" fmla="*/ 214 h 173"/>
                  <a:gd name="T6" fmla="*/ 113 w 150"/>
                  <a:gd name="T7" fmla="*/ 198 h 173"/>
                  <a:gd name="T8" fmla="*/ 146 w 150"/>
                  <a:gd name="T9" fmla="*/ 104 h 173"/>
                  <a:gd name="T10" fmla="*/ 212 w 150"/>
                  <a:gd name="T11" fmla="*/ 33 h 173"/>
                  <a:gd name="T12" fmla="*/ 155 w 150"/>
                  <a:gd name="T13" fmla="*/ 0 h 173"/>
                  <a:gd name="T14" fmla="*/ 155 w 150"/>
                  <a:gd name="T15" fmla="*/ 0 h 173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SG"/>
              </a:p>
            </p:txBody>
          </p:sp>
          <p:sp>
            <p:nvSpPr>
              <p:cNvPr id="11" name="Freeform 14">
                <a:extLst>
                  <a:ext uri="{FF2B5EF4-FFF2-40B4-BE49-F238E27FC236}">
                    <a16:creationId xmlns:a16="http://schemas.microsoft.com/office/drawing/2014/main" id="{E498D9D0-1E4D-4061-8ECA-C07B3F575E6C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123" y="148"/>
                <a:ext cx="2386" cy="1081"/>
              </a:xfrm>
              <a:custGeom>
                <a:avLst/>
                <a:gdLst>
                  <a:gd name="T0" fmla="*/ 221 w 1684"/>
                  <a:gd name="T1" fmla="*/ 0 h 880"/>
                  <a:gd name="T2" fmla="*/ 89 w 1684"/>
                  <a:gd name="T3" fmla="*/ 64 h 880"/>
                  <a:gd name="T4" fmla="*/ 0 w 1684"/>
                  <a:gd name="T5" fmla="*/ 256 h 880"/>
                  <a:gd name="T6" fmla="*/ 95 w 1684"/>
                  <a:gd name="T7" fmla="*/ 440 h 880"/>
                  <a:gd name="T8" fmla="*/ 1675 w 1684"/>
                  <a:gd name="T9" fmla="*/ 1065 h 880"/>
                  <a:gd name="T10" fmla="*/ 2015 w 1684"/>
                  <a:gd name="T11" fmla="*/ 1026 h 880"/>
                  <a:gd name="T12" fmla="*/ 2290 w 1684"/>
                  <a:gd name="T13" fmla="*/ 1081 h 880"/>
                  <a:gd name="T14" fmla="*/ 2386 w 1684"/>
                  <a:gd name="T15" fmla="*/ 993 h 880"/>
                  <a:gd name="T16" fmla="*/ 2128 w 1684"/>
                  <a:gd name="T17" fmla="*/ 816 h 880"/>
                  <a:gd name="T18" fmla="*/ 2023 w 1684"/>
                  <a:gd name="T19" fmla="*/ 629 h 880"/>
                  <a:gd name="T20" fmla="*/ 1940 w 1684"/>
                  <a:gd name="T21" fmla="*/ 647 h 880"/>
                  <a:gd name="T22" fmla="*/ 2039 w 1684"/>
                  <a:gd name="T23" fmla="*/ 816 h 880"/>
                  <a:gd name="T24" fmla="*/ 2236 w 1684"/>
                  <a:gd name="T25" fmla="*/ 995 h 880"/>
                  <a:gd name="T26" fmla="*/ 2002 w 1684"/>
                  <a:gd name="T27" fmla="*/ 967 h 880"/>
                  <a:gd name="T28" fmla="*/ 1727 w 1684"/>
                  <a:gd name="T29" fmla="*/ 1000 h 880"/>
                  <a:gd name="T30" fmla="*/ 1778 w 1684"/>
                  <a:gd name="T31" fmla="*/ 798 h 880"/>
                  <a:gd name="T32" fmla="*/ 1896 w 1684"/>
                  <a:gd name="T33" fmla="*/ 661 h 880"/>
                  <a:gd name="T34" fmla="*/ 1758 w 1684"/>
                  <a:gd name="T35" fmla="*/ 678 h 880"/>
                  <a:gd name="T36" fmla="*/ 1651 w 1684"/>
                  <a:gd name="T37" fmla="*/ 808 h 880"/>
                  <a:gd name="T38" fmla="*/ 1614 w 1684"/>
                  <a:gd name="T39" fmla="*/ 972 h 880"/>
                  <a:gd name="T40" fmla="*/ 152 w 1684"/>
                  <a:gd name="T41" fmla="*/ 381 h 880"/>
                  <a:gd name="T42" fmla="*/ 113 w 1684"/>
                  <a:gd name="T43" fmla="*/ 264 h 880"/>
                  <a:gd name="T44" fmla="*/ 146 w 1684"/>
                  <a:gd name="T45" fmla="*/ 117 h 880"/>
                  <a:gd name="T46" fmla="*/ 307 w 1684"/>
                  <a:gd name="T47" fmla="*/ 0 h 880"/>
                  <a:gd name="T48" fmla="*/ 221 w 1684"/>
                  <a:gd name="T49" fmla="*/ 0 h 880"/>
                  <a:gd name="T50" fmla="*/ 221 w 1684"/>
                  <a:gd name="T51" fmla="*/ 0 h 880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SG"/>
              </a:p>
            </p:txBody>
          </p:sp>
          <p:sp>
            <p:nvSpPr>
              <p:cNvPr id="12" name="Freeform 15">
                <a:extLst>
                  <a:ext uri="{FF2B5EF4-FFF2-40B4-BE49-F238E27FC236}">
                    <a16:creationId xmlns:a16="http://schemas.microsoft.com/office/drawing/2014/main" id="{E3949F11-B82F-420A-8242-C849EC42AFCB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24" y="158"/>
                <a:ext cx="1686" cy="614"/>
              </a:xfrm>
              <a:custGeom>
                <a:avLst/>
                <a:gdLst>
                  <a:gd name="T0" fmla="*/ 142 w 1190"/>
                  <a:gd name="T1" fmla="*/ 0 h 500"/>
                  <a:gd name="T2" fmla="*/ 1686 w 1190"/>
                  <a:gd name="T3" fmla="*/ 602 h 500"/>
                  <a:gd name="T4" fmla="*/ 1524 w 1190"/>
                  <a:gd name="T5" fmla="*/ 614 h 500"/>
                  <a:gd name="T6" fmla="*/ 0 w 1190"/>
                  <a:gd name="T7" fmla="*/ 33 h 500"/>
                  <a:gd name="T8" fmla="*/ 142 w 1190"/>
                  <a:gd name="T9" fmla="*/ 0 h 500"/>
                  <a:gd name="T10" fmla="*/ 142 w 1190"/>
                  <a:gd name="T11" fmla="*/ 0 h 5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SG"/>
              </a:p>
            </p:txBody>
          </p:sp>
          <p:sp>
            <p:nvSpPr>
              <p:cNvPr id="13" name="Freeform 16">
                <a:extLst>
                  <a:ext uri="{FF2B5EF4-FFF2-40B4-BE49-F238E27FC236}">
                    <a16:creationId xmlns:a16="http://schemas.microsoft.com/office/drawing/2014/main" id="{53ABDED3-352C-4465-B33C-F10EAC113B77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409" y="251"/>
                <a:ext cx="227" cy="410"/>
              </a:xfrm>
              <a:custGeom>
                <a:avLst/>
                <a:gdLst>
                  <a:gd name="T0" fmla="*/ 165 w 160"/>
                  <a:gd name="T1" fmla="*/ 0 h 335"/>
                  <a:gd name="T2" fmla="*/ 27 w 160"/>
                  <a:gd name="T3" fmla="*/ 130 h 335"/>
                  <a:gd name="T4" fmla="*/ 0 w 160"/>
                  <a:gd name="T5" fmla="*/ 281 h 335"/>
                  <a:gd name="T6" fmla="*/ 47 w 160"/>
                  <a:gd name="T7" fmla="*/ 384 h 335"/>
                  <a:gd name="T8" fmla="*/ 133 w 160"/>
                  <a:gd name="T9" fmla="*/ 410 h 335"/>
                  <a:gd name="T10" fmla="*/ 108 w 160"/>
                  <a:gd name="T11" fmla="*/ 188 h 335"/>
                  <a:gd name="T12" fmla="*/ 227 w 160"/>
                  <a:gd name="T13" fmla="*/ 21 h 335"/>
                  <a:gd name="T14" fmla="*/ 165 w 160"/>
                  <a:gd name="T15" fmla="*/ 0 h 335"/>
                  <a:gd name="T16" fmla="*/ 165 w 160"/>
                  <a:gd name="T17" fmla="*/ 0 h 335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SG"/>
              </a:p>
            </p:txBody>
          </p:sp>
          <p:sp>
            <p:nvSpPr>
              <p:cNvPr id="14" name="Freeform 17">
                <a:extLst>
                  <a:ext uri="{FF2B5EF4-FFF2-40B4-BE49-F238E27FC236}">
                    <a16:creationId xmlns:a16="http://schemas.microsoft.com/office/drawing/2014/main" id="{629E0056-6CDE-4396-BED3-97349CD92618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846" y="536"/>
                <a:ext cx="691" cy="364"/>
              </a:xfrm>
              <a:custGeom>
                <a:avLst/>
                <a:gdLst>
                  <a:gd name="T0" fmla="*/ 20 w 489"/>
                  <a:gd name="T1" fmla="*/ 42 h 296"/>
                  <a:gd name="T2" fmla="*/ 226 w 489"/>
                  <a:gd name="T3" fmla="*/ 81 h 296"/>
                  <a:gd name="T4" fmla="*/ 458 w 489"/>
                  <a:gd name="T5" fmla="*/ 168 h 296"/>
                  <a:gd name="T6" fmla="*/ 622 w 489"/>
                  <a:gd name="T7" fmla="*/ 299 h 296"/>
                  <a:gd name="T8" fmla="*/ 461 w 489"/>
                  <a:gd name="T9" fmla="*/ 283 h 296"/>
                  <a:gd name="T10" fmla="*/ 196 w 489"/>
                  <a:gd name="T11" fmla="*/ 180 h 296"/>
                  <a:gd name="T12" fmla="*/ 71 w 489"/>
                  <a:gd name="T13" fmla="*/ 98 h 296"/>
                  <a:gd name="T14" fmla="*/ 151 w 489"/>
                  <a:gd name="T15" fmla="*/ 200 h 296"/>
                  <a:gd name="T16" fmla="*/ 384 w 489"/>
                  <a:gd name="T17" fmla="*/ 332 h 296"/>
                  <a:gd name="T18" fmla="*/ 658 w 489"/>
                  <a:gd name="T19" fmla="*/ 364 h 296"/>
                  <a:gd name="T20" fmla="*/ 691 w 489"/>
                  <a:gd name="T21" fmla="*/ 275 h 296"/>
                  <a:gd name="T22" fmla="*/ 557 w 489"/>
                  <a:gd name="T23" fmla="*/ 148 h 296"/>
                  <a:gd name="T24" fmla="*/ 240 w 489"/>
                  <a:gd name="T25" fmla="*/ 21 h 296"/>
                  <a:gd name="T26" fmla="*/ 0 w 489"/>
                  <a:gd name="T27" fmla="*/ 0 h 296"/>
                  <a:gd name="T28" fmla="*/ 20 w 489"/>
                  <a:gd name="T29" fmla="*/ 42 h 296"/>
                  <a:gd name="T30" fmla="*/ 20 w 489"/>
                  <a:gd name="T31" fmla="*/ 42 h 29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SG"/>
              </a:p>
            </p:txBody>
          </p:sp>
        </p:grpSp>
      </p:grpSp>
      <p:grpSp>
        <p:nvGrpSpPr>
          <p:cNvPr id="15" name="Group 18">
            <a:extLst>
              <a:ext uri="{FF2B5EF4-FFF2-40B4-BE49-F238E27FC236}">
                <a16:creationId xmlns:a16="http://schemas.microsoft.com/office/drawing/2014/main" id="{A3F14CB0-B329-43E2-8560-BFCC9BBA2793}"/>
              </a:ext>
            </a:extLst>
          </p:cNvPr>
          <p:cNvGrpSpPr>
            <a:grpSpLocks/>
          </p:cNvGrpSpPr>
          <p:nvPr/>
        </p:nvGrpSpPr>
        <p:grpSpPr bwMode="auto">
          <a:xfrm>
            <a:off x="7915275" y="4368800"/>
            <a:ext cx="742950" cy="1058863"/>
            <a:chOff x="4986" y="2752"/>
            <a:chExt cx="468" cy="667"/>
          </a:xfrm>
        </p:grpSpPr>
        <p:sp>
          <p:nvSpPr>
            <p:cNvPr id="16" name="Freeform 19">
              <a:extLst>
                <a:ext uri="{FF2B5EF4-FFF2-40B4-BE49-F238E27FC236}">
                  <a16:creationId xmlns:a16="http://schemas.microsoft.com/office/drawing/2014/main" id="{EE3D8D45-229F-455D-9D78-D3E6A8902BA6}"/>
                </a:ext>
              </a:extLst>
            </p:cNvPr>
            <p:cNvSpPr>
              <a:spLocks/>
            </p:cNvSpPr>
            <p:nvPr userDrawn="1"/>
          </p:nvSpPr>
          <p:spPr bwMode="auto">
            <a:xfrm rot="7320404">
              <a:off x="4909" y="2936"/>
              <a:ext cx="629" cy="293"/>
            </a:xfrm>
            <a:custGeom>
              <a:avLst/>
              <a:gdLst>
                <a:gd name="T0" fmla="*/ 629 w 794"/>
                <a:gd name="T1" fmla="*/ 280 h 414"/>
                <a:gd name="T2" fmla="*/ 562 w 794"/>
                <a:gd name="T3" fmla="*/ 225 h 414"/>
                <a:gd name="T4" fmla="*/ 440 w 794"/>
                <a:gd name="T5" fmla="*/ 149 h 414"/>
                <a:gd name="T6" fmla="*/ 56 w 794"/>
                <a:gd name="T7" fmla="*/ 0 h 414"/>
                <a:gd name="T8" fmla="*/ 18 w 794"/>
                <a:gd name="T9" fmla="*/ 14 h 414"/>
                <a:gd name="T10" fmla="*/ 0 w 794"/>
                <a:gd name="T11" fmla="*/ 59 h 414"/>
                <a:gd name="T12" fmla="*/ 22 w 794"/>
                <a:gd name="T13" fmla="*/ 110 h 414"/>
                <a:gd name="T14" fmla="*/ 452 w 794"/>
                <a:gd name="T15" fmla="*/ 289 h 414"/>
                <a:gd name="T16" fmla="*/ 546 w 794"/>
                <a:gd name="T17" fmla="*/ 278 h 414"/>
                <a:gd name="T18" fmla="*/ 622 w 794"/>
                <a:gd name="T19" fmla="*/ 293 h 414"/>
                <a:gd name="T20" fmla="*/ 629 w 794"/>
                <a:gd name="T21" fmla="*/ 280 h 414"/>
                <a:gd name="T22" fmla="*/ 629 w 794"/>
                <a:gd name="T23" fmla="*/ 280 h 414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SG"/>
            </a:p>
          </p:txBody>
        </p:sp>
        <p:sp>
          <p:nvSpPr>
            <p:cNvPr id="17" name="Freeform 20">
              <a:extLst>
                <a:ext uri="{FF2B5EF4-FFF2-40B4-BE49-F238E27FC236}">
                  <a16:creationId xmlns:a16="http://schemas.microsoft.com/office/drawing/2014/main" id="{6D4F3945-969C-485D-A423-E1D408A0230E}"/>
                </a:ext>
              </a:extLst>
            </p:cNvPr>
            <p:cNvSpPr>
              <a:spLocks/>
            </p:cNvSpPr>
            <p:nvPr userDrawn="1"/>
          </p:nvSpPr>
          <p:spPr bwMode="auto">
            <a:xfrm rot="7320404">
              <a:off x="4893" y="2923"/>
              <a:ext cx="627" cy="290"/>
            </a:xfrm>
            <a:custGeom>
              <a:avLst/>
              <a:gdLst>
                <a:gd name="T0" fmla="*/ 54 w 1586"/>
                <a:gd name="T1" fmla="*/ 0 h 821"/>
                <a:gd name="T2" fmla="*/ 526 w 1586"/>
                <a:gd name="T3" fmla="*/ 183 h 821"/>
                <a:gd name="T4" fmla="*/ 565 w 1586"/>
                <a:gd name="T5" fmla="*/ 225 h 821"/>
                <a:gd name="T6" fmla="*/ 627 w 1586"/>
                <a:gd name="T7" fmla="*/ 280 h 821"/>
                <a:gd name="T8" fmla="*/ 619 w 1586"/>
                <a:gd name="T9" fmla="*/ 290 h 821"/>
                <a:gd name="T10" fmla="*/ 534 w 1586"/>
                <a:gd name="T11" fmla="*/ 278 h 821"/>
                <a:gd name="T12" fmla="*/ 453 w 1586"/>
                <a:gd name="T13" fmla="*/ 286 h 821"/>
                <a:gd name="T14" fmla="*/ 17 w 1586"/>
                <a:gd name="T15" fmla="*/ 105 h 821"/>
                <a:gd name="T16" fmla="*/ 0 w 1586"/>
                <a:gd name="T17" fmla="*/ 53 h 821"/>
                <a:gd name="T18" fmla="*/ 18 w 1586"/>
                <a:gd name="T19" fmla="*/ 11 h 821"/>
                <a:gd name="T20" fmla="*/ 54 w 1586"/>
                <a:gd name="T21" fmla="*/ 0 h 821"/>
                <a:gd name="T22" fmla="*/ 54 w 1586"/>
                <a:gd name="T23" fmla="*/ 0 h 82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SG"/>
            </a:p>
          </p:txBody>
        </p:sp>
        <p:sp>
          <p:nvSpPr>
            <p:cNvPr id="18" name="Freeform 21">
              <a:extLst>
                <a:ext uri="{FF2B5EF4-FFF2-40B4-BE49-F238E27FC236}">
                  <a16:creationId xmlns:a16="http://schemas.microsoft.com/office/drawing/2014/main" id="{593043F1-EC4E-41C4-A7AD-3B5A4C32D786}"/>
                </a:ext>
              </a:extLst>
            </p:cNvPr>
            <p:cNvSpPr>
              <a:spLocks/>
            </p:cNvSpPr>
            <p:nvPr userDrawn="1"/>
          </p:nvSpPr>
          <p:spPr bwMode="auto">
            <a:xfrm rot="7320404">
              <a:off x="5000" y="2912"/>
              <a:ext cx="416" cy="265"/>
            </a:xfrm>
            <a:custGeom>
              <a:avLst/>
              <a:gdLst>
                <a:gd name="T0" fmla="*/ 0 w 1049"/>
                <a:gd name="T1" fmla="*/ 115 h 747"/>
                <a:gd name="T2" fmla="*/ 366 w 1049"/>
                <a:gd name="T3" fmla="*/ 265 h 747"/>
                <a:gd name="T4" fmla="*/ 372 w 1049"/>
                <a:gd name="T5" fmla="*/ 189 h 747"/>
                <a:gd name="T6" fmla="*/ 416 w 1049"/>
                <a:gd name="T7" fmla="*/ 150 h 747"/>
                <a:gd name="T8" fmla="*/ 31 w 1049"/>
                <a:gd name="T9" fmla="*/ 0 h 747"/>
                <a:gd name="T10" fmla="*/ 0 w 1049"/>
                <a:gd name="T11" fmla="*/ 45 h 747"/>
                <a:gd name="T12" fmla="*/ 0 w 1049"/>
                <a:gd name="T13" fmla="*/ 115 h 747"/>
                <a:gd name="T14" fmla="*/ 0 w 1049"/>
                <a:gd name="T15" fmla="*/ 115 h 74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SG"/>
            </a:p>
          </p:txBody>
        </p:sp>
        <p:grpSp>
          <p:nvGrpSpPr>
            <p:cNvPr id="19" name="Group 22">
              <a:extLst>
                <a:ext uri="{FF2B5EF4-FFF2-40B4-BE49-F238E27FC236}">
                  <a16:creationId xmlns:a16="http://schemas.microsoft.com/office/drawing/2014/main" id="{0D467730-2A38-44E4-BFB7-535175CAD1D6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4986" y="2752"/>
              <a:ext cx="468" cy="667"/>
              <a:chOff x="4986" y="2752"/>
              <a:chExt cx="468" cy="667"/>
            </a:xfrm>
          </p:grpSpPr>
          <p:sp>
            <p:nvSpPr>
              <p:cNvPr id="20" name="Freeform 23">
                <a:extLst>
                  <a:ext uri="{FF2B5EF4-FFF2-40B4-BE49-F238E27FC236}">
                    <a16:creationId xmlns:a16="http://schemas.microsoft.com/office/drawing/2014/main" id="{C11F0E52-6589-45E2-AF29-1D6DEC3D815C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 rot="7320404">
                <a:off x="4987" y="3190"/>
                <a:ext cx="59" cy="61"/>
              </a:xfrm>
              <a:custGeom>
                <a:avLst/>
                <a:gdLst>
                  <a:gd name="T0" fmla="*/ 43 w 150"/>
                  <a:gd name="T1" fmla="*/ 0 h 173"/>
                  <a:gd name="T2" fmla="*/ 16 w 150"/>
                  <a:gd name="T3" fmla="*/ 23 h 173"/>
                  <a:gd name="T4" fmla="*/ 0 w 150"/>
                  <a:gd name="T5" fmla="*/ 61 h 173"/>
                  <a:gd name="T6" fmla="*/ 31 w 150"/>
                  <a:gd name="T7" fmla="*/ 56 h 173"/>
                  <a:gd name="T8" fmla="*/ 41 w 150"/>
                  <a:gd name="T9" fmla="*/ 30 h 173"/>
                  <a:gd name="T10" fmla="*/ 59 w 150"/>
                  <a:gd name="T11" fmla="*/ 10 h 173"/>
                  <a:gd name="T12" fmla="*/ 43 w 150"/>
                  <a:gd name="T13" fmla="*/ 0 h 173"/>
                  <a:gd name="T14" fmla="*/ 43 w 150"/>
                  <a:gd name="T15" fmla="*/ 0 h 173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SG"/>
              </a:p>
            </p:txBody>
          </p:sp>
          <p:sp>
            <p:nvSpPr>
              <p:cNvPr id="21" name="Freeform 24">
                <a:extLst>
                  <a:ext uri="{FF2B5EF4-FFF2-40B4-BE49-F238E27FC236}">
                    <a16:creationId xmlns:a16="http://schemas.microsoft.com/office/drawing/2014/main" id="{07DAF14C-197F-4572-BBE7-A75D946A4C17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 rot="7320404">
                <a:off x="4887" y="2930"/>
                <a:ext cx="667" cy="311"/>
              </a:xfrm>
              <a:custGeom>
                <a:avLst/>
                <a:gdLst>
                  <a:gd name="T0" fmla="*/ 62 w 1684"/>
                  <a:gd name="T1" fmla="*/ 0 h 880"/>
                  <a:gd name="T2" fmla="*/ 25 w 1684"/>
                  <a:gd name="T3" fmla="*/ 18 h 880"/>
                  <a:gd name="T4" fmla="*/ 0 w 1684"/>
                  <a:gd name="T5" fmla="*/ 74 h 880"/>
                  <a:gd name="T6" fmla="*/ 27 w 1684"/>
                  <a:gd name="T7" fmla="*/ 127 h 880"/>
                  <a:gd name="T8" fmla="*/ 468 w 1684"/>
                  <a:gd name="T9" fmla="*/ 306 h 880"/>
                  <a:gd name="T10" fmla="*/ 563 w 1684"/>
                  <a:gd name="T11" fmla="*/ 295 h 880"/>
                  <a:gd name="T12" fmla="*/ 640 w 1684"/>
                  <a:gd name="T13" fmla="*/ 311 h 880"/>
                  <a:gd name="T14" fmla="*/ 667 w 1684"/>
                  <a:gd name="T15" fmla="*/ 286 h 880"/>
                  <a:gd name="T16" fmla="*/ 595 w 1684"/>
                  <a:gd name="T17" fmla="*/ 235 h 880"/>
                  <a:gd name="T18" fmla="*/ 566 w 1684"/>
                  <a:gd name="T19" fmla="*/ 181 h 880"/>
                  <a:gd name="T20" fmla="*/ 542 w 1684"/>
                  <a:gd name="T21" fmla="*/ 186 h 880"/>
                  <a:gd name="T22" fmla="*/ 570 w 1684"/>
                  <a:gd name="T23" fmla="*/ 235 h 880"/>
                  <a:gd name="T24" fmla="*/ 625 w 1684"/>
                  <a:gd name="T25" fmla="*/ 286 h 880"/>
                  <a:gd name="T26" fmla="*/ 560 w 1684"/>
                  <a:gd name="T27" fmla="*/ 278 h 880"/>
                  <a:gd name="T28" fmla="*/ 483 w 1684"/>
                  <a:gd name="T29" fmla="*/ 288 h 880"/>
                  <a:gd name="T30" fmla="*/ 497 w 1684"/>
                  <a:gd name="T31" fmla="*/ 230 h 880"/>
                  <a:gd name="T32" fmla="*/ 530 w 1684"/>
                  <a:gd name="T33" fmla="*/ 190 h 880"/>
                  <a:gd name="T34" fmla="*/ 492 w 1684"/>
                  <a:gd name="T35" fmla="*/ 195 h 880"/>
                  <a:gd name="T36" fmla="*/ 461 w 1684"/>
                  <a:gd name="T37" fmla="*/ 233 h 880"/>
                  <a:gd name="T38" fmla="*/ 451 w 1684"/>
                  <a:gd name="T39" fmla="*/ 280 h 880"/>
                  <a:gd name="T40" fmla="*/ 42 w 1684"/>
                  <a:gd name="T41" fmla="*/ 110 h 880"/>
                  <a:gd name="T42" fmla="*/ 32 w 1684"/>
                  <a:gd name="T43" fmla="*/ 76 h 880"/>
                  <a:gd name="T44" fmla="*/ 41 w 1684"/>
                  <a:gd name="T45" fmla="*/ 34 h 880"/>
                  <a:gd name="T46" fmla="*/ 86 w 1684"/>
                  <a:gd name="T47" fmla="*/ 0 h 880"/>
                  <a:gd name="T48" fmla="*/ 62 w 1684"/>
                  <a:gd name="T49" fmla="*/ 0 h 880"/>
                  <a:gd name="T50" fmla="*/ 62 w 1684"/>
                  <a:gd name="T51" fmla="*/ 0 h 880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SG"/>
              </a:p>
            </p:txBody>
          </p:sp>
          <p:sp>
            <p:nvSpPr>
              <p:cNvPr id="22" name="Freeform 25">
                <a:extLst>
                  <a:ext uri="{FF2B5EF4-FFF2-40B4-BE49-F238E27FC236}">
                    <a16:creationId xmlns:a16="http://schemas.microsoft.com/office/drawing/2014/main" id="{D0812607-6097-4BA6-9BC6-22A4A05231E1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 rot="7320404">
                <a:off x="5062" y="2997"/>
                <a:ext cx="472" cy="176"/>
              </a:xfrm>
              <a:custGeom>
                <a:avLst/>
                <a:gdLst>
                  <a:gd name="T0" fmla="*/ 40 w 1190"/>
                  <a:gd name="T1" fmla="*/ 0 h 500"/>
                  <a:gd name="T2" fmla="*/ 472 w 1190"/>
                  <a:gd name="T3" fmla="*/ 172 h 500"/>
                  <a:gd name="T4" fmla="*/ 427 w 1190"/>
                  <a:gd name="T5" fmla="*/ 176 h 500"/>
                  <a:gd name="T6" fmla="*/ 0 w 1190"/>
                  <a:gd name="T7" fmla="*/ 10 h 500"/>
                  <a:gd name="T8" fmla="*/ 40 w 1190"/>
                  <a:gd name="T9" fmla="*/ 0 h 500"/>
                  <a:gd name="T10" fmla="*/ 40 w 1190"/>
                  <a:gd name="T11" fmla="*/ 0 h 5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SG"/>
              </a:p>
            </p:txBody>
          </p:sp>
          <p:sp>
            <p:nvSpPr>
              <p:cNvPr id="23" name="Freeform 26">
                <a:extLst>
                  <a:ext uri="{FF2B5EF4-FFF2-40B4-BE49-F238E27FC236}">
                    <a16:creationId xmlns:a16="http://schemas.microsoft.com/office/drawing/2014/main" id="{20B388DB-0BC5-41DF-B4E2-C87253D6D0B7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 rot="7320404">
                <a:off x="5363" y="2874"/>
                <a:ext cx="63" cy="118"/>
              </a:xfrm>
              <a:custGeom>
                <a:avLst/>
                <a:gdLst>
                  <a:gd name="T0" fmla="*/ 46 w 160"/>
                  <a:gd name="T1" fmla="*/ 0 h 335"/>
                  <a:gd name="T2" fmla="*/ 7 w 160"/>
                  <a:gd name="T3" fmla="*/ 37 h 335"/>
                  <a:gd name="T4" fmla="*/ 0 w 160"/>
                  <a:gd name="T5" fmla="*/ 81 h 335"/>
                  <a:gd name="T6" fmla="*/ 13 w 160"/>
                  <a:gd name="T7" fmla="*/ 111 h 335"/>
                  <a:gd name="T8" fmla="*/ 37 w 160"/>
                  <a:gd name="T9" fmla="*/ 118 h 335"/>
                  <a:gd name="T10" fmla="*/ 30 w 160"/>
                  <a:gd name="T11" fmla="*/ 54 h 335"/>
                  <a:gd name="T12" fmla="*/ 63 w 160"/>
                  <a:gd name="T13" fmla="*/ 6 h 335"/>
                  <a:gd name="T14" fmla="*/ 46 w 160"/>
                  <a:gd name="T15" fmla="*/ 0 h 335"/>
                  <a:gd name="T16" fmla="*/ 46 w 160"/>
                  <a:gd name="T17" fmla="*/ 0 h 335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SG"/>
              </a:p>
            </p:txBody>
          </p:sp>
          <p:sp>
            <p:nvSpPr>
              <p:cNvPr id="24" name="Freeform 27">
                <a:extLst>
                  <a:ext uri="{FF2B5EF4-FFF2-40B4-BE49-F238E27FC236}">
                    <a16:creationId xmlns:a16="http://schemas.microsoft.com/office/drawing/2014/main" id="{FDFBCD09-6CE6-45B2-8BEB-A847CF2FC43F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 rot="7320404">
                <a:off x="5136" y="3000"/>
                <a:ext cx="193" cy="104"/>
              </a:xfrm>
              <a:custGeom>
                <a:avLst/>
                <a:gdLst>
                  <a:gd name="T0" fmla="*/ 6 w 489"/>
                  <a:gd name="T1" fmla="*/ 12 h 296"/>
                  <a:gd name="T2" fmla="*/ 63 w 489"/>
                  <a:gd name="T3" fmla="*/ 23 h 296"/>
                  <a:gd name="T4" fmla="*/ 128 w 489"/>
                  <a:gd name="T5" fmla="*/ 48 h 296"/>
                  <a:gd name="T6" fmla="*/ 174 w 489"/>
                  <a:gd name="T7" fmla="*/ 85 h 296"/>
                  <a:gd name="T8" fmla="*/ 129 w 489"/>
                  <a:gd name="T9" fmla="*/ 81 h 296"/>
                  <a:gd name="T10" fmla="*/ 55 w 489"/>
                  <a:gd name="T11" fmla="*/ 51 h 296"/>
                  <a:gd name="T12" fmla="*/ 20 w 489"/>
                  <a:gd name="T13" fmla="*/ 28 h 296"/>
                  <a:gd name="T14" fmla="*/ 42 w 489"/>
                  <a:gd name="T15" fmla="*/ 57 h 296"/>
                  <a:gd name="T16" fmla="*/ 107 w 489"/>
                  <a:gd name="T17" fmla="*/ 95 h 296"/>
                  <a:gd name="T18" fmla="*/ 184 w 489"/>
                  <a:gd name="T19" fmla="*/ 104 h 296"/>
                  <a:gd name="T20" fmla="*/ 193 w 489"/>
                  <a:gd name="T21" fmla="*/ 79 h 296"/>
                  <a:gd name="T22" fmla="*/ 156 w 489"/>
                  <a:gd name="T23" fmla="*/ 42 h 296"/>
                  <a:gd name="T24" fmla="*/ 67 w 489"/>
                  <a:gd name="T25" fmla="*/ 6 h 296"/>
                  <a:gd name="T26" fmla="*/ 0 w 489"/>
                  <a:gd name="T27" fmla="*/ 0 h 296"/>
                  <a:gd name="T28" fmla="*/ 6 w 489"/>
                  <a:gd name="T29" fmla="*/ 12 h 296"/>
                  <a:gd name="T30" fmla="*/ 6 w 489"/>
                  <a:gd name="T31" fmla="*/ 12 h 29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SG"/>
              </a:p>
            </p:txBody>
          </p:sp>
        </p:grpSp>
      </p:grpSp>
      <p:sp>
        <p:nvSpPr>
          <p:cNvPr id="25" name="Freeform 28">
            <a:extLst>
              <a:ext uri="{FF2B5EF4-FFF2-40B4-BE49-F238E27FC236}">
                <a16:creationId xmlns:a16="http://schemas.microsoft.com/office/drawing/2014/main" id="{EDB70041-47A5-42D4-8887-AE6E7B220E84}"/>
              </a:ext>
            </a:extLst>
          </p:cNvPr>
          <p:cNvSpPr>
            <a:spLocks/>
          </p:cNvSpPr>
          <p:nvPr/>
        </p:nvSpPr>
        <p:spPr bwMode="auto">
          <a:xfrm>
            <a:off x="901700" y="5054600"/>
            <a:ext cx="6807200" cy="728663"/>
          </a:xfrm>
          <a:custGeom>
            <a:avLst/>
            <a:gdLst>
              <a:gd name="T0" fmla="*/ 0 w 4288"/>
              <a:gd name="T1" fmla="*/ 0 h 459"/>
              <a:gd name="T2" fmla="*/ 1295400 w 4288"/>
              <a:gd name="T3" fmla="*/ 406400 h 459"/>
              <a:gd name="T4" fmla="*/ 2476500 w 4288"/>
              <a:gd name="T5" fmla="*/ 228600 h 459"/>
              <a:gd name="T6" fmla="*/ 2946400 w 4288"/>
              <a:gd name="T7" fmla="*/ 596900 h 459"/>
              <a:gd name="T8" fmla="*/ 3721100 w 4288"/>
              <a:gd name="T9" fmla="*/ 241300 h 459"/>
              <a:gd name="T10" fmla="*/ 5613400 w 4288"/>
              <a:gd name="T11" fmla="*/ 723900 h 459"/>
              <a:gd name="T12" fmla="*/ 6807200 w 4288"/>
              <a:gd name="T13" fmla="*/ 215900 h 45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4288" h="459">
                <a:moveTo>
                  <a:pt x="0" y="0"/>
                </a:moveTo>
                <a:cubicBezTo>
                  <a:pt x="136" y="43"/>
                  <a:pt x="556" y="232"/>
                  <a:pt x="816" y="256"/>
                </a:cubicBezTo>
                <a:cubicBezTo>
                  <a:pt x="1076" y="280"/>
                  <a:pt x="1387" y="124"/>
                  <a:pt x="1560" y="144"/>
                </a:cubicBezTo>
                <a:cubicBezTo>
                  <a:pt x="1733" y="164"/>
                  <a:pt x="1725" y="375"/>
                  <a:pt x="1856" y="376"/>
                </a:cubicBezTo>
                <a:cubicBezTo>
                  <a:pt x="1987" y="377"/>
                  <a:pt x="2064" y="139"/>
                  <a:pt x="2344" y="152"/>
                </a:cubicBezTo>
                <a:cubicBezTo>
                  <a:pt x="2624" y="165"/>
                  <a:pt x="3212" y="459"/>
                  <a:pt x="3536" y="456"/>
                </a:cubicBezTo>
                <a:cubicBezTo>
                  <a:pt x="3860" y="453"/>
                  <a:pt x="4165" y="188"/>
                  <a:pt x="4288" y="136"/>
                </a:cubicBezTo>
              </a:path>
            </a:pathLst>
          </a:custGeom>
          <a:noFill/>
          <a:ln w="76200" cap="flat" cmpd="sng">
            <a:solidFill>
              <a:schemeClr val="folHlink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SG"/>
          </a:p>
        </p:txBody>
      </p:sp>
      <p:sp>
        <p:nvSpPr>
          <p:cNvPr id="26" name="Freeform 29">
            <a:extLst>
              <a:ext uri="{FF2B5EF4-FFF2-40B4-BE49-F238E27FC236}">
                <a16:creationId xmlns:a16="http://schemas.microsoft.com/office/drawing/2014/main" id="{B6DBA398-A1A1-48BE-98E3-F11F3ADA5A70}"/>
              </a:ext>
            </a:extLst>
          </p:cNvPr>
          <p:cNvSpPr>
            <a:spLocks/>
          </p:cNvSpPr>
          <p:nvPr/>
        </p:nvSpPr>
        <p:spPr bwMode="auto">
          <a:xfrm>
            <a:off x="4076700" y="1930400"/>
            <a:ext cx="889000" cy="381000"/>
          </a:xfrm>
          <a:custGeom>
            <a:avLst/>
            <a:gdLst>
              <a:gd name="T0" fmla="*/ 0 w 560"/>
              <a:gd name="T1" fmla="*/ 50800 h 240"/>
              <a:gd name="T2" fmla="*/ 444500 w 560"/>
              <a:gd name="T3" fmla="*/ 228600 h 240"/>
              <a:gd name="T4" fmla="*/ 711200 w 560"/>
              <a:gd name="T5" fmla="*/ 25400 h 240"/>
              <a:gd name="T6" fmla="*/ 889000 w 560"/>
              <a:gd name="T7" fmla="*/ 381000 h 240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560" h="240">
                <a:moveTo>
                  <a:pt x="0" y="32"/>
                </a:moveTo>
                <a:cubicBezTo>
                  <a:pt x="102" y="89"/>
                  <a:pt x="205" y="147"/>
                  <a:pt x="280" y="144"/>
                </a:cubicBezTo>
                <a:cubicBezTo>
                  <a:pt x="355" y="141"/>
                  <a:pt x="401" y="0"/>
                  <a:pt x="448" y="16"/>
                </a:cubicBezTo>
                <a:cubicBezTo>
                  <a:pt x="495" y="32"/>
                  <a:pt x="541" y="201"/>
                  <a:pt x="560" y="240"/>
                </a:cubicBezTo>
              </a:path>
            </a:pathLst>
          </a:custGeom>
          <a:noFill/>
          <a:ln w="114300" cmpd="sng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SG"/>
          </a:p>
        </p:txBody>
      </p:sp>
      <p:sp>
        <p:nvSpPr>
          <p:cNvPr id="10035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371600" y="1511300"/>
            <a:ext cx="6400800" cy="2273300"/>
          </a:xfrm>
          <a:effectLst>
            <a:outerShdw dist="45791" dir="2021404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3300"/>
                </a:solidFill>
              </a14:hiddenFill>
            </a:ext>
          </a:extLst>
        </p:spPr>
        <p:txBody>
          <a:bodyPr/>
          <a:lstStyle>
            <a:lvl1pPr>
              <a:defRPr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 lvl="0"/>
            <a:r>
              <a:rPr lang="en-US" altLang="en-US" noProof="0"/>
              <a:t>Click to edit Master title style</a:t>
            </a:r>
          </a:p>
        </p:txBody>
      </p:sp>
      <p:sp>
        <p:nvSpPr>
          <p:cNvPr id="10035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549400" y="4051300"/>
            <a:ext cx="6032500" cy="1003300"/>
          </a:xfrm>
        </p:spPr>
        <p:txBody>
          <a:bodyPr/>
          <a:lstStyle>
            <a:lvl1pPr marL="0" indent="0" algn="ctr">
              <a:buFontTx/>
              <a:buNone/>
              <a:defRPr sz="28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 lvl="0"/>
            <a:r>
              <a:rPr lang="en-US" altLang="en-US" noProof="0"/>
              <a:t>Click to edit Master subtitle style</a:t>
            </a:r>
          </a:p>
        </p:txBody>
      </p:sp>
      <p:sp>
        <p:nvSpPr>
          <p:cNvPr id="27" name="Rectangle 5">
            <a:extLst>
              <a:ext uri="{FF2B5EF4-FFF2-40B4-BE49-F238E27FC236}">
                <a16:creationId xmlns:a16="http://schemas.microsoft.com/office/drawing/2014/main" id="{2E31DC9D-B03B-4D2F-9C2A-1C05B63F490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8" name="Rectangle 6">
            <a:extLst>
              <a:ext uri="{FF2B5EF4-FFF2-40B4-BE49-F238E27FC236}">
                <a16:creationId xmlns:a16="http://schemas.microsoft.com/office/drawing/2014/main" id="{5B927D1E-0B36-40F7-AB19-1E50673C716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9" name="Rectangle 7">
            <a:extLst>
              <a:ext uri="{FF2B5EF4-FFF2-40B4-BE49-F238E27FC236}">
                <a16:creationId xmlns:a16="http://schemas.microsoft.com/office/drawing/2014/main" id="{1541EA84-522B-4A5D-BB1E-B16C3403F7A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6212A91-494E-4382-B663-1EC16B9B4EC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611711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1B2D7C9D-C97A-4900-AD56-4C9928C43D7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02D6A426-C738-459F-8C8A-F960A8C9775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67DD7F25-87A2-43ED-B9EB-46886A466B2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F1FD2E-BF66-4DFF-9E92-753E2D1BD7D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263939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152400"/>
            <a:ext cx="1924050" cy="5334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152400"/>
            <a:ext cx="5619750" cy="53340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91BE84FB-02D1-43B5-8D19-DC4F833C4DC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7C243F20-DB49-481B-B89F-080119DF84E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8C08A398-2E75-4FD9-B1AE-A84FEB34C48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4BA1B9-3AD0-43F5-B422-983BB99ED53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797611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D00EA548-0426-4A5E-9B62-0F6912AF18A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AD48B6E3-7167-4091-810E-89553A82A63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1B4ACEB9-78B7-409B-918E-3D600EBE2F9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C6839A-323D-4B40-BE69-CFE730331E8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022576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9964220A-CF3D-41F1-91EB-026FC324D38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30672BB9-6398-453E-8F03-35C5B2DF1FD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A710CED4-1931-4128-936D-69827A46C34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3ED797-ED62-40A3-953F-476C0B6F166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616905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828800"/>
            <a:ext cx="3771900" cy="36576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0100" y="1828800"/>
            <a:ext cx="3771900" cy="36576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90DC54A-E07C-424C-AFAD-F4D94E42184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0B49403-791A-4049-ABD4-7BA994E1C94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1F714F4A-494E-482A-949E-7B89D04AC61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30F062-DF8E-471E-9232-454F68EDE6C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953848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D191AA74-51A5-42F0-9F76-0C8BDA3298C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6E57D401-557E-4BFA-A491-3C192B1DC1B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7">
            <a:extLst>
              <a:ext uri="{FF2B5EF4-FFF2-40B4-BE49-F238E27FC236}">
                <a16:creationId xmlns:a16="http://schemas.microsoft.com/office/drawing/2014/main" id="{3B58CD39-40E4-4763-B60A-5DF0FAF8DD2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DE31AB-B110-40A6-B92E-DDD636AF07A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890812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242BABEF-0BD5-4791-9F34-E506B42225C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931395F2-8582-4BDE-97D0-C2DA484442A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7D70A6A5-4C5A-4FBF-B7DA-C3B2A77139D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04F766-C29D-4F97-91AB-4873184F3F0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120362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>
            <a:extLst>
              <a:ext uri="{FF2B5EF4-FFF2-40B4-BE49-F238E27FC236}">
                <a16:creationId xmlns:a16="http://schemas.microsoft.com/office/drawing/2014/main" id="{3B40C4B1-867B-48F2-B77F-E45F25B019B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6">
            <a:extLst>
              <a:ext uri="{FF2B5EF4-FFF2-40B4-BE49-F238E27FC236}">
                <a16:creationId xmlns:a16="http://schemas.microsoft.com/office/drawing/2014/main" id="{C58395E3-0C47-47F9-AB7B-66873F45F7C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7">
            <a:extLst>
              <a:ext uri="{FF2B5EF4-FFF2-40B4-BE49-F238E27FC236}">
                <a16:creationId xmlns:a16="http://schemas.microsoft.com/office/drawing/2014/main" id="{40F26ABD-D7E6-4E80-A47F-7FFFE4C233F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AC42F6-CD33-4D1C-8806-0A8FDE09F93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364808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A548281-EF0F-4B23-8573-47B96C1EAAB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063F63D-81BE-43DE-86FB-D8D220A811A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ACFD420F-7C25-4443-8248-155E28A667C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5D54B7-7884-4713-BCCF-1955491D0CD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541044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2DE1C98-6648-4F6E-90B5-4EAEC046EF0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605129E-8DF4-4F89-AD9A-1730E6D880E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372176A6-3286-4C08-A4CC-C16F5D12BA3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F8A4CB-D572-4F43-8EF4-D97196961D8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614340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Freeform 2">
            <a:extLst>
              <a:ext uri="{FF2B5EF4-FFF2-40B4-BE49-F238E27FC236}">
                <a16:creationId xmlns:a16="http://schemas.microsoft.com/office/drawing/2014/main" id="{6FCCB8FE-7A4E-495A-B687-AECAC1D03A23}"/>
              </a:ext>
            </a:extLst>
          </p:cNvPr>
          <p:cNvSpPr>
            <a:spLocks/>
          </p:cNvSpPr>
          <p:nvPr/>
        </p:nvSpPr>
        <p:spPr bwMode="auto">
          <a:xfrm rot="-3172564">
            <a:off x="7777957" y="-15081"/>
            <a:ext cx="1162050" cy="2084387"/>
          </a:xfrm>
          <a:custGeom>
            <a:avLst/>
            <a:gdLst>
              <a:gd name="T0" fmla="*/ 1162050 w 2903"/>
              <a:gd name="T1" fmla="*/ 244856 h 3686"/>
              <a:gd name="T2" fmla="*/ 1026751 w 2903"/>
              <a:gd name="T3" fmla="*/ 45239 h 3686"/>
              <a:gd name="T4" fmla="*/ 897056 w 2903"/>
              <a:gd name="T5" fmla="*/ 0 h 3686"/>
              <a:gd name="T6" fmla="*/ 44032 w 2903"/>
              <a:gd name="T7" fmla="*/ 1589585 h 3686"/>
              <a:gd name="T8" fmla="*/ 44032 w 2903"/>
              <a:gd name="T9" fmla="*/ 1825394 h 3686"/>
              <a:gd name="T10" fmla="*/ 0 w 2903"/>
              <a:gd name="T11" fmla="*/ 2053285 h 3686"/>
              <a:gd name="T12" fmla="*/ 28821 w 2903"/>
              <a:gd name="T13" fmla="*/ 2084387 h 3686"/>
              <a:gd name="T14" fmla="*/ 176529 w 2903"/>
              <a:gd name="T15" fmla="*/ 1897211 h 3686"/>
              <a:gd name="T16" fmla="*/ 296217 w 2903"/>
              <a:gd name="T17" fmla="*/ 1825394 h 3686"/>
              <a:gd name="T18" fmla="*/ 1162050 w 2903"/>
              <a:gd name="T19" fmla="*/ 244856 h 3686"/>
              <a:gd name="T20" fmla="*/ 1162050 w 2903"/>
              <a:gd name="T21" fmla="*/ 244856 h 368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2903" h="3686">
                <a:moveTo>
                  <a:pt x="2903" y="433"/>
                </a:moveTo>
                <a:lnTo>
                  <a:pt x="2565" y="80"/>
                </a:lnTo>
                <a:lnTo>
                  <a:pt x="2241" y="0"/>
                </a:lnTo>
                <a:lnTo>
                  <a:pt x="110" y="2811"/>
                </a:lnTo>
                <a:lnTo>
                  <a:pt x="110" y="3228"/>
                </a:lnTo>
                <a:lnTo>
                  <a:pt x="0" y="3631"/>
                </a:lnTo>
                <a:lnTo>
                  <a:pt x="72" y="3686"/>
                </a:lnTo>
                <a:lnTo>
                  <a:pt x="441" y="3355"/>
                </a:lnTo>
                <a:lnTo>
                  <a:pt x="740" y="3228"/>
                </a:lnTo>
                <a:lnTo>
                  <a:pt x="2903" y="433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SG"/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6407BDA1-32F8-48D3-9198-4B9714F0418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52400"/>
            <a:ext cx="687070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E378C11C-0E22-464D-AE45-B69AF743C6F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828800"/>
            <a:ext cx="7696200" cy="365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99333" name="Rectangle 5">
            <a:extLst>
              <a:ext uri="{FF2B5EF4-FFF2-40B4-BE49-F238E27FC236}">
                <a16:creationId xmlns:a16="http://schemas.microsoft.com/office/drawing/2014/main" id="{1A99A2B5-32D4-48AF-B1DC-FBC427710181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3716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9334" name="Rectangle 6">
            <a:extLst>
              <a:ext uri="{FF2B5EF4-FFF2-40B4-BE49-F238E27FC236}">
                <a16:creationId xmlns:a16="http://schemas.microsoft.com/office/drawing/2014/main" id="{2E36388C-2A9A-48F9-A0D6-C613DE31A689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560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9335" name="Rectangle 7">
            <a:extLst>
              <a:ext uri="{FF2B5EF4-FFF2-40B4-BE49-F238E27FC236}">
                <a16:creationId xmlns:a16="http://schemas.microsoft.com/office/drawing/2014/main" id="{B3FD3712-5CD8-47AA-99DB-4CEA4FE92380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183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/>
            </a:lvl1pPr>
          </a:lstStyle>
          <a:p>
            <a:pPr>
              <a:defRPr/>
            </a:pPr>
            <a:fld id="{1F970278-C95C-45F2-9CE8-2D3CFB1CF4D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1032" name="Freeform 8">
            <a:extLst>
              <a:ext uri="{FF2B5EF4-FFF2-40B4-BE49-F238E27FC236}">
                <a16:creationId xmlns:a16="http://schemas.microsoft.com/office/drawing/2014/main" id="{993C5FDC-E11B-40B6-9C07-049C2C4F2347}"/>
              </a:ext>
            </a:extLst>
          </p:cNvPr>
          <p:cNvSpPr>
            <a:spLocks/>
          </p:cNvSpPr>
          <p:nvPr/>
        </p:nvSpPr>
        <p:spPr bwMode="auto">
          <a:xfrm rot="-3172564">
            <a:off x="7865269" y="24607"/>
            <a:ext cx="1165225" cy="2097087"/>
          </a:xfrm>
          <a:custGeom>
            <a:avLst/>
            <a:gdLst>
              <a:gd name="T0" fmla="*/ 917850 w 2911"/>
              <a:gd name="T1" fmla="*/ 0 h 3703"/>
              <a:gd name="T2" fmla="*/ 52037 w 2911"/>
              <a:gd name="T3" fmla="*/ 1605520 h 3703"/>
              <a:gd name="T4" fmla="*/ 52437 w 2911"/>
              <a:gd name="T5" fmla="*/ 1812794 h 3703"/>
              <a:gd name="T6" fmla="*/ 0 w 2911"/>
              <a:gd name="T7" fmla="*/ 2057445 h 3703"/>
              <a:gd name="T8" fmla="*/ 20014 w 2911"/>
              <a:gd name="T9" fmla="*/ 2097087 h 3703"/>
              <a:gd name="T10" fmla="*/ 168920 w 2911"/>
              <a:gd name="T11" fmla="*/ 1898308 h 3703"/>
              <a:gd name="T12" fmla="*/ 305416 w 2911"/>
              <a:gd name="T13" fmla="*/ 1823554 h 3703"/>
              <a:gd name="T14" fmla="*/ 1165225 w 2911"/>
              <a:gd name="T15" fmla="*/ 242385 h 3703"/>
              <a:gd name="T16" fmla="*/ 1036334 w 2911"/>
              <a:gd name="T17" fmla="*/ 54367 h 3703"/>
              <a:gd name="T18" fmla="*/ 917850 w 2911"/>
              <a:gd name="T19" fmla="*/ 0 h 3703"/>
              <a:gd name="T20" fmla="*/ 917850 w 2911"/>
              <a:gd name="T21" fmla="*/ 0 h 3703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2911" h="3703">
                <a:moveTo>
                  <a:pt x="2293" y="0"/>
                </a:moveTo>
                <a:lnTo>
                  <a:pt x="130" y="2835"/>
                </a:lnTo>
                <a:lnTo>
                  <a:pt x="131" y="3201"/>
                </a:lnTo>
                <a:lnTo>
                  <a:pt x="0" y="3633"/>
                </a:lnTo>
                <a:lnTo>
                  <a:pt x="50" y="3703"/>
                </a:lnTo>
                <a:lnTo>
                  <a:pt x="422" y="3352"/>
                </a:lnTo>
                <a:lnTo>
                  <a:pt x="763" y="3220"/>
                </a:lnTo>
                <a:lnTo>
                  <a:pt x="2911" y="428"/>
                </a:lnTo>
                <a:lnTo>
                  <a:pt x="2589" y="96"/>
                </a:lnTo>
                <a:lnTo>
                  <a:pt x="2293" y="0"/>
                </a:lnTo>
                <a:close/>
              </a:path>
            </a:pathLst>
          </a:custGeom>
          <a:solidFill>
            <a:schemeClr val="fol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SG"/>
          </a:p>
        </p:txBody>
      </p:sp>
      <p:sp>
        <p:nvSpPr>
          <p:cNvPr id="1033" name="Freeform 9">
            <a:extLst>
              <a:ext uri="{FF2B5EF4-FFF2-40B4-BE49-F238E27FC236}">
                <a16:creationId xmlns:a16="http://schemas.microsoft.com/office/drawing/2014/main" id="{4B824400-A709-42C5-A3C6-1EA557C857CE}"/>
              </a:ext>
            </a:extLst>
          </p:cNvPr>
          <p:cNvSpPr>
            <a:spLocks/>
          </p:cNvSpPr>
          <p:nvPr/>
        </p:nvSpPr>
        <p:spPr bwMode="auto">
          <a:xfrm rot="-3172564">
            <a:off x="7831138" y="192088"/>
            <a:ext cx="1025525" cy="1571625"/>
          </a:xfrm>
          <a:custGeom>
            <a:avLst/>
            <a:gdLst>
              <a:gd name="T0" fmla="*/ 0 w 2561"/>
              <a:gd name="T1" fmla="*/ 1406370 h 2777"/>
              <a:gd name="T2" fmla="*/ 172990 w 2561"/>
              <a:gd name="T3" fmla="*/ 1444854 h 2777"/>
              <a:gd name="T4" fmla="*/ 294723 w 2561"/>
              <a:gd name="T5" fmla="*/ 1571625 h 2777"/>
              <a:gd name="T6" fmla="*/ 1025525 w 2561"/>
              <a:gd name="T7" fmla="*/ 225811 h 2777"/>
              <a:gd name="T8" fmla="*/ 848130 w 2561"/>
              <a:gd name="T9" fmla="*/ 46407 h 2777"/>
              <a:gd name="T10" fmla="*/ 760034 w 2561"/>
              <a:gd name="T11" fmla="*/ 0 h 2777"/>
              <a:gd name="T12" fmla="*/ 0 w 2561"/>
              <a:gd name="T13" fmla="*/ 1406370 h 2777"/>
              <a:gd name="T14" fmla="*/ 0 w 2561"/>
              <a:gd name="T15" fmla="*/ 1406370 h 2777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2561" h="2777">
                <a:moveTo>
                  <a:pt x="0" y="2485"/>
                </a:moveTo>
                <a:lnTo>
                  <a:pt x="432" y="2553"/>
                </a:lnTo>
                <a:lnTo>
                  <a:pt x="736" y="2777"/>
                </a:lnTo>
                <a:lnTo>
                  <a:pt x="2561" y="399"/>
                </a:lnTo>
                <a:lnTo>
                  <a:pt x="2118" y="82"/>
                </a:lnTo>
                <a:lnTo>
                  <a:pt x="1898" y="0"/>
                </a:lnTo>
                <a:lnTo>
                  <a:pt x="0" y="2485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SG"/>
          </a:p>
        </p:txBody>
      </p:sp>
      <p:grpSp>
        <p:nvGrpSpPr>
          <p:cNvPr id="1034" name="Group 10">
            <a:extLst>
              <a:ext uri="{FF2B5EF4-FFF2-40B4-BE49-F238E27FC236}">
                <a16:creationId xmlns:a16="http://schemas.microsoft.com/office/drawing/2014/main" id="{95296F9B-3457-41EC-8F04-48A0C12B4B98}"/>
              </a:ext>
            </a:extLst>
          </p:cNvPr>
          <p:cNvGrpSpPr>
            <a:grpSpLocks/>
          </p:cNvGrpSpPr>
          <p:nvPr/>
        </p:nvGrpSpPr>
        <p:grpSpPr bwMode="auto">
          <a:xfrm>
            <a:off x="7938" y="5540375"/>
            <a:ext cx="1784350" cy="1246188"/>
            <a:chOff x="5" y="3490"/>
            <a:chExt cx="1124" cy="785"/>
          </a:xfrm>
        </p:grpSpPr>
        <p:sp>
          <p:nvSpPr>
            <p:cNvPr id="1051" name="Freeform 11">
              <a:extLst>
                <a:ext uri="{FF2B5EF4-FFF2-40B4-BE49-F238E27FC236}">
                  <a16:creationId xmlns:a16="http://schemas.microsoft.com/office/drawing/2014/main" id="{84BDF24E-77F9-4896-9A02-361E3E66B20D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4" y="3505"/>
              <a:ext cx="1089" cy="649"/>
            </a:xfrm>
            <a:custGeom>
              <a:avLst/>
              <a:gdLst>
                <a:gd name="T0" fmla="*/ 794 w 2177"/>
                <a:gd name="T1" fmla="*/ 630 h 1298"/>
                <a:gd name="T2" fmla="*/ 710 w 2177"/>
                <a:gd name="T3" fmla="*/ 553 h 1298"/>
                <a:gd name="T4" fmla="*/ 666 w 2177"/>
                <a:gd name="T5" fmla="*/ 239 h 1298"/>
                <a:gd name="T6" fmla="*/ 1070 w 2177"/>
                <a:gd name="T7" fmla="*/ 165 h 1298"/>
                <a:gd name="T8" fmla="*/ 1089 w 2177"/>
                <a:gd name="T9" fmla="*/ 102 h 1298"/>
                <a:gd name="T10" fmla="*/ 1050 w 2177"/>
                <a:gd name="T11" fmla="*/ 50 h 1298"/>
                <a:gd name="T12" fmla="*/ 638 w 2177"/>
                <a:gd name="T13" fmla="*/ 106 h 1298"/>
                <a:gd name="T14" fmla="*/ 610 w 2177"/>
                <a:gd name="T15" fmla="*/ 16 h 1298"/>
                <a:gd name="T16" fmla="*/ 543 w 2177"/>
                <a:gd name="T17" fmla="*/ 0 h 1298"/>
                <a:gd name="T18" fmla="*/ 479 w 2177"/>
                <a:gd name="T19" fmla="*/ 14 h 1298"/>
                <a:gd name="T20" fmla="*/ 444 w 2177"/>
                <a:gd name="T21" fmla="*/ 53 h 1298"/>
                <a:gd name="T22" fmla="*/ 469 w 2177"/>
                <a:gd name="T23" fmla="*/ 143 h 1298"/>
                <a:gd name="T24" fmla="*/ 330 w 2177"/>
                <a:gd name="T25" fmla="*/ 221 h 1298"/>
                <a:gd name="T26" fmla="*/ 492 w 2177"/>
                <a:gd name="T27" fmla="*/ 237 h 1298"/>
                <a:gd name="T28" fmla="*/ 556 w 2177"/>
                <a:gd name="T29" fmla="*/ 445 h 1298"/>
                <a:gd name="T30" fmla="*/ 71 w 2177"/>
                <a:gd name="T31" fmla="*/ 235 h 1298"/>
                <a:gd name="T32" fmla="*/ 23 w 2177"/>
                <a:gd name="T33" fmla="*/ 255 h 1298"/>
                <a:gd name="T34" fmla="*/ 0 w 2177"/>
                <a:gd name="T35" fmla="*/ 318 h 1298"/>
                <a:gd name="T36" fmla="*/ 28 w 2177"/>
                <a:gd name="T37" fmla="*/ 390 h 1298"/>
                <a:gd name="T38" fmla="*/ 570 w 2177"/>
                <a:gd name="T39" fmla="*/ 644 h 1298"/>
                <a:gd name="T40" fmla="*/ 689 w 2177"/>
                <a:gd name="T41" fmla="*/ 628 h 1298"/>
                <a:gd name="T42" fmla="*/ 785 w 2177"/>
                <a:gd name="T43" fmla="*/ 649 h 1298"/>
                <a:gd name="T44" fmla="*/ 794 w 2177"/>
                <a:gd name="T45" fmla="*/ 630 h 1298"/>
                <a:gd name="T46" fmla="*/ 794 w 2177"/>
                <a:gd name="T47" fmla="*/ 630 h 1298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0" t="0" r="r" b="b"/>
              <a:pathLst>
                <a:path w="2177" h="1298">
                  <a:moveTo>
                    <a:pt x="1587" y="1260"/>
                  </a:moveTo>
                  <a:lnTo>
                    <a:pt x="1420" y="1106"/>
                  </a:lnTo>
                  <a:lnTo>
                    <a:pt x="1331" y="477"/>
                  </a:lnTo>
                  <a:lnTo>
                    <a:pt x="2139" y="330"/>
                  </a:lnTo>
                  <a:lnTo>
                    <a:pt x="2177" y="203"/>
                  </a:lnTo>
                  <a:lnTo>
                    <a:pt x="2099" y="100"/>
                  </a:lnTo>
                  <a:lnTo>
                    <a:pt x="1276" y="211"/>
                  </a:lnTo>
                  <a:lnTo>
                    <a:pt x="1219" y="32"/>
                  </a:lnTo>
                  <a:lnTo>
                    <a:pt x="1085" y="0"/>
                  </a:lnTo>
                  <a:lnTo>
                    <a:pt x="958" y="28"/>
                  </a:lnTo>
                  <a:lnTo>
                    <a:pt x="888" y="106"/>
                  </a:lnTo>
                  <a:lnTo>
                    <a:pt x="937" y="285"/>
                  </a:lnTo>
                  <a:lnTo>
                    <a:pt x="660" y="441"/>
                  </a:lnTo>
                  <a:lnTo>
                    <a:pt x="983" y="473"/>
                  </a:lnTo>
                  <a:lnTo>
                    <a:pt x="1112" y="889"/>
                  </a:lnTo>
                  <a:lnTo>
                    <a:pt x="141" y="469"/>
                  </a:lnTo>
                  <a:lnTo>
                    <a:pt x="46" y="509"/>
                  </a:lnTo>
                  <a:lnTo>
                    <a:pt x="0" y="636"/>
                  </a:lnTo>
                  <a:lnTo>
                    <a:pt x="55" y="779"/>
                  </a:lnTo>
                  <a:lnTo>
                    <a:pt x="1139" y="1288"/>
                  </a:lnTo>
                  <a:lnTo>
                    <a:pt x="1378" y="1256"/>
                  </a:lnTo>
                  <a:lnTo>
                    <a:pt x="1570" y="1298"/>
                  </a:lnTo>
                  <a:lnTo>
                    <a:pt x="1587" y="1260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SG"/>
            </a:p>
          </p:txBody>
        </p:sp>
        <p:sp>
          <p:nvSpPr>
            <p:cNvPr id="1052" name="Freeform 12">
              <a:extLst>
                <a:ext uri="{FF2B5EF4-FFF2-40B4-BE49-F238E27FC236}">
                  <a16:creationId xmlns:a16="http://schemas.microsoft.com/office/drawing/2014/main" id="{AB5FEFD0-A79A-470F-82A6-1E060BAB5161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022" y="3582"/>
              <a:ext cx="71" cy="129"/>
            </a:xfrm>
            <a:custGeom>
              <a:avLst/>
              <a:gdLst>
                <a:gd name="T0" fmla="*/ 0 w 143"/>
                <a:gd name="T1" fmla="*/ 4 h 258"/>
                <a:gd name="T2" fmla="*/ 60 w 143"/>
                <a:gd name="T3" fmla="*/ 0 h 258"/>
                <a:gd name="T4" fmla="*/ 71 w 143"/>
                <a:gd name="T5" fmla="*/ 117 h 258"/>
                <a:gd name="T6" fmla="*/ 4 w 143"/>
                <a:gd name="T7" fmla="*/ 129 h 258"/>
                <a:gd name="T8" fmla="*/ 0 w 143"/>
                <a:gd name="T9" fmla="*/ 4 h 258"/>
                <a:gd name="T10" fmla="*/ 0 w 143"/>
                <a:gd name="T11" fmla="*/ 4 h 25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43" h="258">
                  <a:moveTo>
                    <a:pt x="0" y="7"/>
                  </a:moveTo>
                  <a:lnTo>
                    <a:pt x="120" y="0"/>
                  </a:lnTo>
                  <a:lnTo>
                    <a:pt x="143" y="233"/>
                  </a:lnTo>
                  <a:lnTo>
                    <a:pt x="8" y="258"/>
                  </a:lnTo>
                  <a:lnTo>
                    <a:pt x="0" y="7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SG"/>
            </a:p>
          </p:txBody>
        </p:sp>
        <p:sp>
          <p:nvSpPr>
            <p:cNvPr id="1053" name="Freeform 13">
              <a:extLst>
                <a:ext uri="{FF2B5EF4-FFF2-40B4-BE49-F238E27FC236}">
                  <a16:creationId xmlns:a16="http://schemas.microsoft.com/office/drawing/2014/main" id="{47AE79B9-2CA0-4D7B-ADBB-614B28AF069A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0" y="3774"/>
              <a:ext cx="792" cy="410"/>
            </a:xfrm>
            <a:custGeom>
              <a:avLst/>
              <a:gdLst>
                <a:gd name="T0" fmla="*/ 68 w 1586"/>
                <a:gd name="T1" fmla="*/ 0 h 821"/>
                <a:gd name="T2" fmla="*/ 665 w 1586"/>
                <a:gd name="T3" fmla="*/ 259 h 821"/>
                <a:gd name="T4" fmla="*/ 713 w 1586"/>
                <a:gd name="T5" fmla="*/ 319 h 821"/>
                <a:gd name="T6" fmla="*/ 792 w 1586"/>
                <a:gd name="T7" fmla="*/ 396 h 821"/>
                <a:gd name="T8" fmla="*/ 782 w 1586"/>
                <a:gd name="T9" fmla="*/ 410 h 821"/>
                <a:gd name="T10" fmla="*/ 674 w 1586"/>
                <a:gd name="T11" fmla="*/ 393 h 821"/>
                <a:gd name="T12" fmla="*/ 572 w 1586"/>
                <a:gd name="T13" fmla="*/ 405 h 821"/>
                <a:gd name="T14" fmla="*/ 21 w 1586"/>
                <a:gd name="T15" fmla="*/ 149 h 821"/>
                <a:gd name="T16" fmla="*/ 0 w 1586"/>
                <a:gd name="T17" fmla="*/ 75 h 821"/>
                <a:gd name="T18" fmla="*/ 23 w 1586"/>
                <a:gd name="T19" fmla="*/ 16 h 821"/>
                <a:gd name="T20" fmla="*/ 68 w 1586"/>
                <a:gd name="T21" fmla="*/ 0 h 821"/>
                <a:gd name="T22" fmla="*/ 68 w 1586"/>
                <a:gd name="T23" fmla="*/ 0 h 82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SG"/>
            </a:p>
          </p:txBody>
        </p:sp>
        <p:sp>
          <p:nvSpPr>
            <p:cNvPr id="1054" name="Freeform 14">
              <a:extLst>
                <a:ext uri="{FF2B5EF4-FFF2-40B4-BE49-F238E27FC236}">
                  <a16:creationId xmlns:a16="http://schemas.microsoft.com/office/drawing/2014/main" id="{8D29F35D-2A1E-413D-A82E-D080F8268708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29" y="3808"/>
              <a:ext cx="525" cy="374"/>
            </a:xfrm>
            <a:custGeom>
              <a:avLst/>
              <a:gdLst>
                <a:gd name="T0" fmla="*/ 0 w 1049"/>
                <a:gd name="T1" fmla="*/ 163 h 747"/>
                <a:gd name="T2" fmla="*/ 461 w 1049"/>
                <a:gd name="T3" fmla="*/ 374 h 747"/>
                <a:gd name="T4" fmla="*/ 470 w 1049"/>
                <a:gd name="T5" fmla="*/ 267 h 747"/>
                <a:gd name="T6" fmla="*/ 525 w 1049"/>
                <a:gd name="T7" fmla="*/ 211 h 747"/>
                <a:gd name="T8" fmla="*/ 39 w 1049"/>
                <a:gd name="T9" fmla="*/ 0 h 747"/>
                <a:gd name="T10" fmla="*/ 0 w 1049"/>
                <a:gd name="T11" fmla="*/ 64 h 747"/>
                <a:gd name="T12" fmla="*/ 0 w 1049"/>
                <a:gd name="T13" fmla="*/ 163 h 747"/>
                <a:gd name="T14" fmla="*/ 0 w 1049"/>
                <a:gd name="T15" fmla="*/ 163 h 74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SG"/>
            </a:p>
          </p:txBody>
        </p:sp>
        <p:sp>
          <p:nvSpPr>
            <p:cNvPr id="1055" name="Freeform 15">
              <a:extLst>
                <a:ext uri="{FF2B5EF4-FFF2-40B4-BE49-F238E27FC236}">
                  <a16:creationId xmlns:a16="http://schemas.microsoft.com/office/drawing/2014/main" id="{89004A51-87A7-4855-816B-1B7F97F13BEC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485" y="3532"/>
              <a:ext cx="135" cy="121"/>
            </a:xfrm>
            <a:custGeom>
              <a:avLst/>
              <a:gdLst>
                <a:gd name="T0" fmla="*/ 0 w 272"/>
                <a:gd name="T1" fmla="*/ 14 h 241"/>
                <a:gd name="T2" fmla="*/ 79 w 272"/>
                <a:gd name="T3" fmla="*/ 0 h 241"/>
                <a:gd name="T4" fmla="*/ 125 w 272"/>
                <a:gd name="T5" fmla="*/ 18 h 241"/>
                <a:gd name="T6" fmla="*/ 135 w 272"/>
                <a:gd name="T7" fmla="*/ 70 h 241"/>
                <a:gd name="T8" fmla="*/ 81 w 272"/>
                <a:gd name="T9" fmla="*/ 73 h 241"/>
                <a:gd name="T10" fmla="*/ 16 w 272"/>
                <a:gd name="T11" fmla="*/ 121 h 241"/>
                <a:gd name="T12" fmla="*/ 0 w 272"/>
                <a:gd name="T13" fmla="*/ 14 h 241"/>
                <a:gd name="T14" fmla="*/ 0 w 272"/>
                <a:gd name="T15" fmla="*/ 14 h 24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72" h="241">
                  <a:moveTo>
                    <a:pt x="0" y="28"/>
                  </a:moveTo>
                  <a:lnTo>
                    <a:pt x="160" y="0"/>
                  </a:lnTo>
                  <a:lnTo>
                    <a:pt x="251" y="36"/>
                  </a:lnTo>
                  <a:lnTo>
                    <a:pt x="272" y="139"/>
                  </a:lnTo>
                  <a:lnTo>
                    <a:pt x="164" y="146"/>
                  </a:lnTo>
                  <a:lnTo>
                    <a:pt x="32" y="241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SG"/>
            </a:p>
          </p:txBody>
        </p:sp>
        <p:sp>
          <p:nvSpPr>
            <p:cNvPr id="1056" name="Freeform 16">
              <a:extLst>
                <a:ext uri="{FF2B5EF4-FFF2-40B4-BE49-F238E27FC236}">
                  <a16:creationId xmlns:a16="http://schemas.microsoft.com/office/drawing/2014/main" id="{DC993C18-CEFE-4072-B884-DF4BE7CE0482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41" y="4163"/>
              <a:ext cx="76" cy="112"/>
            </a:xfrm>
            <a:custGeom>
              <a:avLst/>
              <a:gdLst>
                <a:gd name="T0" fmla="*/ 76 w 152"/>
                <a:gd name="T1" fmla="*/ 2 h 224"/>
                <a:gd name="T2" fmla="*/ 76 w 152"/>
                <a:gd name="T3" fmla="*/ 112 h 224"/>
                <a:gd name="T4" fmla="*/ 0 w 152"/>
                <a:gd name="T5" fmla="*/ 4 h 224"/>
                <a:gd name="T6" fmla="*/ 36 w 152"/>
                <a:gd name="T7" fmla="*/ 0 h 224"/>
                <a:gd name="T8" fmla="*/ 76 w 152"/>
                <a:gd name="T9" fmla="*/ 2 h 224"/>
                <a:gd name="T10" fmla="*/ 76 w 152"/>
                <a:gd name="T11" fmla="*/ 2 h 22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52" h="224">
                  <a:moveTo>
                    <a:pt x="152" y="4"/>
                  </a:moveTo>
                  <a:lnTo>
                    <a:pt x="152" y="224"/>
                  </a:lnTo>
                  <a:lnTo>
                    <a:pt x="0" y="8"/>
                  </a:lnTo>
                  <a:lnTo>
                    <a:pt x="72" y="0"/>
                  </a:lnTo>
                  <a:lnTo>
                    <a:pt x="152" y="4"/>
                  </a:ln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SG"/>
            </a:p>
          </p:txBody>
        </p:sp>
        <p:sp>
          <p:nvSpPr>
            <p:cNvPr id="1057" name="Freeform 17">
              <a:extLst>
                <a:ext uri="{FF2B5EF4-FFF2-40B4-BE49-F238E27FC236}">
                  <a16:creationId xmlns:a16="http://schemas.microsoft.com/office/drawing/2014/main" id="{6596941B-C3AD-4D8E-82CC-BC3EF2D1B911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504" y="3607"/>
              <a:ext cx="193" cy="383"/>
            </a:xfrm>
            <a:custGeom>
              <a:avLst/>
              <a:gdLst>
                <a:gd name="T0" fmla="*/ 0 w 386"/>
                <a:gd name="T1" fmla="*/ 40 h 764"/>
                <a:gd name="T2" fmla="*/ 44 w 386"/>
                <a:gd name="T3" fmla="*/ 0 h 764"/>
                <a:gd name="T4" fmla="*/ 116 w 386"/>
                <a:gd name="T5" fmla="*/ 3 h 764"/>
                <a:gd name="T6" fmla="*/ 193 w 386"/>
                <a:gd name="T7" fmla="*/ 383 h 764"/>
                <a:gd name="T8" fmla="*/ 140 w 386"/>
                <a:gd name="T9" fmla="*/ 361 h 764"/>
                <a:gd name="T10" fmla="*/ 76 w 386"/>
                <a:gd name="T11" fmla="*/ 339 h 764"/>
                <a:gd name="T12" fmla="*/ 0 w 386"/>
                <a:gd name="T13" fmla="*/ 40 h 764"/>
                <a:gd name="T14" fmla="*/ 0 w 386"/>
                <a:gd name="T15" fmla="*/ 40 h 76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386" h="764">
                  <a:moveTo>
                    <a:pt x="0" y="80"/>
                  </a:moveTo>
                  <a:lnTo>
                    <a:pt x="87" y="0"/>
                  </a:lnTo>
                  <a:lnTo>
                    <a:pt x="232" y="6"/>
                  </a:lnTo>
                  <a:lnTo>
                    <a:pt x="386" y="764"/>
                  </a:lnTo>
                  <a:lnTo>
                    <a:pt x="279" y="720"/>
                  </a:lnTo>
                  <a:lnTo>
                    <a:pt x="152" y="677"/>
                  </a:lnTo>
                  <a:lnTo>
                    <a:pt x="0" y="8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SG"/>
            </a:p>
          </p:txBody>
        </p:sp>
        <p:sp>
          <p:nvSpPr>
            <p:cNvPr id="1058" name="Freeform 18">
              <a:extLst>
                <a:ext uri="{FF2B5EF4-FFF2-40B4-BE49-F238E27FC236}">
                  <a16:creationId xmlns:a16="http://schemas.microsoft.com/office/drawing/2014/main" id="{1D2BD530-79A8-4598-9AB6-961012716EF3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68" y="3590"/>
              <a:ext cx="364" cy="174"/>
            </a:xfrm>
            <a:custGeom>
              <a:avLst/>
              <a:gdLst>
                <a:gd name="T0" fmla="*/ 346 w 728"/>
                <a:gd name="T1" fmla="*/ 0 h 348"/>
                <a:gd name="T2" fmla="*/ 0 w 728"/>
                <a:gd name="T3" fmla="*/ 53 h 348"/>
                <a:gd name="T4" fmla="*/ 14 w 728"/>
                <a:gd name="T5" fmla="*/ 174 h 348"/>
                <a:gd name="T6" fmla="*/ 358 w 728"/>
                <a:gd name="T7" fmla="*/ 119 h 348"/>
                <a:gd name="T8" fmla="*/ 364 w 728"/>
                <a:gd name="T9" fmla="*/ 22 h 348"/>
                <a:gd name="T10" fmla="*/ 346 w 728"/>
                <a:gd name="T11" fmla="*/ 0 h 348"/>
                <a:gd name="T12" fmla="*/ 346 w 728"/>
                <a:gd name="T13" fmla="*/ 0 h 34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728" h="348">
                  <a:moveTo>
                    <a:pt x="692" y="0"/>
                  </a:moveTo>
                  <a:lnTo>
                    <a:pt x="0" y="106"/>
                  </a:lnTo>
                  <a:lnTo>
                    <a:pt x="28" y="348"/>
                  </a:lnTo>
                  <a:lnTo>
                    <a:pt x="715" y="237"/>
                  </a:lnTo>
                  <a:lnTo>
                    <a:pt x="728" y="43"/>
                  </a:lnTo>
                  <a:lnTo>
                    <a:pt x="692" y="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SG"/>
            </a:p>
          </p:txBody>
        </p:sp>
        <p:sp>
          <p:nvSpPr>
            <p:cNvPr id="1059" name="Freeform 19">
              <a:extLst>
                <a:ext uri="{FF2B5EF4-FFF2-40B4-BE49-F238E27FC236}">
                  <a16:creationId xmlns:a16="http://schemas.microsoft.com/office/drawing/2014/main" id="{FC04E2F9-A61E-4231-B562-97EE0658B39C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47" y="3693"/>
              <a:ext cx="156" cy="67"/>
            </a:xfrm>
            <a:custGeom>
              <a:avLst/>
              <a:gdLst>
                <a:gd name="T0" fmla="*/ 136 w 312"/>
                <a:gd name="T1" fmla="*/ 0 h 135"/>
                <a:gd name="T2" fmla="*/ 0 w 312"/>
                <a:gd name="T3" fmla="*/ 39 h 135"/>
                <a:gd name="T4" fmla="*/ 156 w 312"/>
                <a:gd name="T5" fmla="*/ 67 h 135"/>
                <a:gd name="T6" fmla="*/ 136 w 312"/>
                <a:gd name="T7" fmla="*/ 0 h 135"/>
                <a:gd name="T8" fmla="*/ 136 w 312"/>
                <a:gd name="T9" fmla="*/ 0 h 13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12" h="135">
                  <a:moveTo>
                    <a:pt x="272" y="0"/>
                  </a:moveTo>
                  <a:lnTo>
                    <a:pt x="0" y="78"/>
                  </a:lnTo>
                  <a:lnTo>
                    <a:pt x="312" y="135"/>
                  </a:lnTo>
                  <a:lnTo>
                    <a:pt x="27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SG"/>
            </a:p>
          </p:txBody>
        </p:sp>
        <p:grpSp>
          <p:nvGrpSpPr>
            <p:cNvPr id="1060" name="Group 20">
              <a:extLst>
                <a:ext uri="{FF2B5EF4-FFF2-40B4-BE49-F238E27FC236}">
                  <a16:creationId xmlns:a16="http://schemas.microsoft.com/office/drawing/2014/main" id="{3D9820ED-83F9-4FAC-89DA-4685921A9BC9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5" y="3490"/>
              <a:ext cx="1124" cy="780"/>
              <a:chOff x="5" y="3490"/>
              <a:chExt cx="1124" cy="780"/>
            </a:xfrm>
          </p:grpSpPr>
          <p:grpSp>
            <p:nvGrpSpPr>
              <p:cNvPr id="1061" name="Group 21">
                <a:extLst>
                  <a:ext uri="{FF2B5EF4-FFF2-40B4-BE49-F238E27FC236}">
                    <a16:creationId xmlns:a16="http://schemas.microsoft.com/office/drawing/2014/main" id="{4A9E0776-1D71-4A4C-8041-B8D55DDD01B5}"/>
                  </a:ext>
                </a:extLst>
              </p:cNvPr>
              <p:cNvGrpSpPr>
                <a:grpSpLocks/>
              </p:cNvGrpSpPr>
              <p:nvPr userDrawn="1"/>
            </p:nvGrpSpPr>
            <p:grpSpPr bwMode="auto">
              <a:xfrm>
                <a:off x="499" y="3562"/>
                <a:ext cx="548" cy="708"/>
                <a:chOff x="499" y="3562"/>
                <a:chExt cx="548" cy="708"/>
              </a:xfrm>
            </p:grpSpPr>
            <p:sp>
              <p:nvSpPr>
                <p:cNvPr id="1074" name="Freeform 22">
                  <a:extLst>
                    <a:ext uri="{FF2B5EF4-FFF2-40B4-BE49-F238E27FC236}">
                      <a16:creationId xmlns:a16="http://schemas.microsoft.com/office/drawing/2014/main" id="{7F4E679E-55F4-432E-9C74-225D0403B6A1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>
                  <a:off x="499" y="3587"/>
                  <a:ext cx="157" cy="87"/>
                </a:xfrm>
                <a:custGeom>
                  <a:avLst/>
                  <a:gdLst>
                    <a:gd name="T0" fmla="*/ 0 w 313"/>
                    <a:gd name="T1" fmla="*/ 53 h 175"/>
                    <a:gd name="T2" fmla="*/ 57 w 313"/>
                    <a:gd name="T3" fmla="*/ 5 h 175"/>
                    <a:gd name="T4" fmla="*/ 107 w 313"/>
                    <a:gd name="T5" fmla="*/ 0 h 175"/>
                    <a:gd name="T6" fmla="*/ 146 w 313"/>
                    <a:gd name="T7" fmla="*/ 13 h 175"/>
                    <a:gd name="T8" fmla="*/ 157 w 313"/>
                    <a:gd name="T9" fmla="*/ 45 h 175"/>
                    <a:gd name="T10" fmla="*/ 84 w 313"/>
                    <a:gd name="T11" fmla="*/ 33 h 175"/>
                    <a:gd name="T12" fmla="*/ 37 w 313"/>
                    <a:gd name="T13" fmla="*/ 50 h 175"/>
                    <a:gd name="T14" fmla="*/ 7 w 313"/>
                    <a:gd name="T15" fmla="*/ 87 h 175"/>
                    <a:gd name="T16" fmla="*/ 0 w 313"/>
                    <a:gd name="T17" fmla="*/ 53 h 175"/>
                    <a:gd name="T18" fmla="*/ 0 w 313"/>
                    <a:gd name="T19" fmla="*/ 53 h 175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0" t="0" r="r" b="b"/>
                  <a:pathLst>
                    <a:path w="313" h="175">
                      <a:moveTo>
                        <a:pt x="0" y="107"/>
                      </a:moveTo>
                      <a:lnTo>
                        <a:pt x="114" y="10"/>
                      </a:lnTo>
                      <a:lnTo>
                        <a:pt x="213" y="0"/>
                      </a:lnTo>
                      <a:lnTo>
                        <a:pt x="292" y="27"/>
                      </a:lnTo>
                      <a:lnTo>
                        <a:pt x="313" y="91"/>
                      </a:lnTo>
                      <a:lnTo>
                        <a:pt x="167" y="67"/>
                      </a:lnTo>
                      <a:lnTo>
                        <a:pt x="74" y="101"/>
                      </a:lnTo>
                      <a:lnTo>
                        <a:pt x="13" y="175"/>
                      </a:lnTo>
                      <a:lnTo>
                        <a:pt x="0" y="10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SG"/>
                </a:p>
              </p:txBody>
            </p:sp>
            <p:sp>
              <p:nvSpPr>
                <p:cNvPr id="1075" name="Freeform 23">
                  <a:extLst>
                    <a:ext uri="{FF2B5EF4-FFF2-40B4-BE49-F238E27FC236}">
                      <a16:creationId xmlns:a16="http://schemas.microsoft.com/office/drawing/2014/main" id="{CD0B4CDF-FAEA-4913-A34C-8DEA2251DC40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>
                  <a:off x="636" y="4137"/>
                  <a:ext cx="115" cy="133"/>
                </a:xfrm>
                <a:custGeom>
                  <a:avLst/>
                  <a:gdLst>
                    <a:gd name="T0" fmla="*/ 0 w 230"/>
                    <a:gd name="T1" fmla="*/ 20 h 266"/>
                    <a:gd name="T2" fmla="*/ 80 w 230"/>
                    <a:gd name="T3" fmla="*/ 133 h 266"/>
                    <a:gd name="T4" fmla="*/ 115 w 230"/>
                    <a:gd name="T5" fmla="*/ 126 h 266"/>
                    <a:gd name="T6" fmla="*/ 112 w 230"/>
                    <a:gd name="T7" fmla="*/ 9 h 266"/>
                    <a:gd name="T8" fmla="*/ 83 w 230"/>
                    <a:gd name="T9" fmla="*/ 0 h 266"/>
                    <a:gd name="T10" fmla="*/ 90 w 230"/>
                    <a:gd name="T11" fmla="*/ 99 h 266"/>
                    <a:gd name="T12" fmla="*/ 36 w 230"/>
                    <a:gd name="T13" fmla="*/ 2 h 266"/>
                    <a:gd name="T14" fmla="*/ 0 w 230"/>
                    <a:gd name="T15" fmla="*/ 20 h 266"/>
                    <a:gd name="T16" fmla="*/ 0 w 230"/>
                    <a:gd name="T17" fmla="*/ 20 h 26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230" h="266">
                      <a:moveTo>
                        <a:pt x="0" y="40"/>
                      </a:moveTo>
                      <a:lnTo>
                        <a:pt x="160" y="266"/>
                      </a:lnTo>
                      <a:lnTo>
                        <a:pt x="230" y="251"/>
                      </a:lnTo>
                      <a:lnTo>
                        <a:pt x="223" y="17"/>
                      </a:lnTo>
                      <a:lnTo>
                        <a:pt x="166" y="0"/>
                      </a:lnTo>
                      <a:lnTo>
                        <a:pt x="179" y="197"/>
                      </a:lnTo>
                      <a:lnTo>
                        <a:pt x="71" y="4"/>
                      </a:lnTo>
                      <a:lnTo>
                        <a:pt x="0" y="4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SG"/>
                </a:p>
              </p:txBody>
            </p:sp>
            <p:sp>
              <p:nvSpPr>
                <p:cNvPr id="1076" name="Freeform 24">
                  <a:extLst>
                    <a:ext uri="{FF2B5EF4-FFF2-40B4-BE49-F238E27FC236}">
                      <a16:creationId xmlns:a16="http://schemas.microsoft.com/office/drawing/2014/main" id="{9D146EE5-90B0-421C-8952-460030D6F7CE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>
                  <a:off x="1004" y="3562"/>
                  <a:ext cx="43" cy="117"/>
                </a:xfrm>
                <a:custGeom>
                  <a:avLst/>
                  <a:gdLst>
                    <a:gd name="T0" fmla="*/ 0 w 87"/>
                    <a:gd name="T1" fmla="*/ 10 h 234"/>
                    <a:gd name="T2" fmla="*/ 18 w 87"/>
                    <a:gd name="T3" fmla="*/ 47 h 234"/>
                    <a:gd name="T4" fmla="*/ 22 w 87"/>
                    <a:gd name="T5" fmla="*/ 77 h 234"/>
                    <a:gd name="T6" fmla="*/ 13 w 87"/>
                    <a:gd name="T7" fmla="*/ 117 h 234"/>
                    <a:gd name="T8" fmla="*/ 40 w 87"/>
                    <a:gd name="T9" fmla="*/ 110 h 234"/>
                    <a:gd name="T10" fmla="*/ 43 w 87"/>
                    <a:gd name="T11" fmla="*/ 58 h 234"/>
                    <a:gd name="T12" fmla="*/ 23 w 87"/>
                    <a:gd name="T13" fmla="*/ 0 h 234"/>
                    <a:gd name="T14" fmla="*/ 0 w 87"/>
                    <a:gd name="T15" fmla="*/ 10 h 234"/>
                    <a:gd name="T16" fmla="*/ 0 w 87"/>
                    <a:gd name="T17" fmla="*/ 10 h 234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87" h="234">
                      <a:moveTo>
                        <a:pt x="0" y="19"/>
                      </a:moveTo>
                      <a:lnTo>
                        <a:pt x="36" y="93"/>
                      </a:lnTo>
                      <a:lnTo>
                        <a:pt x="44" y="154"/>
                      </a:lnTo>
                      <a:lnTo>
                        <a:pt x="27" y="234"/>
                      </a:lnTo>
                      <a:lnTo>
                        <a:pt x="80" y="220"/>
                      </a:lnTo>
                      <a:lnTo>
                        <a:pt x="87" y="116"/>
                      </a:lnTo>
                      <a:lnTo>
                        <a:pt x="46" y="0"/>
                      </a:lnTo>
                      <a:lnTo>
                        <a:pt x="0" y="1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SG"/>
                </a:p>
              </p:txBody>
            </p:sp>
          </p:grpSp>
          <p:sp>
            <p:nvSpPr>
              <p:cNvPr id="1062" name="Freeform 25">
                <a:extLst>
                  <a:ext uri="{FF2B5EF4-FFF2-40B4-BE49-F238E27FC236}">
                    <a16:creationId xmlns:a16="http://schemas.microsoft.com/office/drawing/2014/main" id="{54B417CB-3DDB-498C-88B9-E14D885D7ED1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76" y="3732"/>
                <a:ext cx="595" cy="250"/>
              </a:xfrm>
              <a:custGeom>
                <a:avLst/>
                <a:gdLst>
                  <a:gd name="T0" fmla="*/ 50 w 1190"/>
                  <a:gd name="T1" fmla="*/ 0 h 500"/>
                  <a:gd name="T2" fmla="*/ 595 w 1190"/>
                  <a:gd name="T3" fmla="*/ 245 h 500"/>
                  <a:gd name="T4" fmla="*/ 538 w 1190"/>
                  <a:gd name="T5" fmla="*/ 250 h 500"/>
                  <a:gd name="T6" fmla="*/ 0 w 1190"/>
                  <a:gd name="T7" fmla="*/ 14 h 500"/>
                  <a:gd name="T8" fmla="*/ 50 w 1190"/>
                  <a:gd name="T9" fmla="*/ 0 h 500"/>
                  <a:gd name="T10" fmla="*/ 50 w 1190"/>
                  <a:gd name="T11" fmla="*/ 0 h 5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SG"/>
              </a:p>
            </p:txBody>
          </p:sp>
          <p:sp>
            <p:nvSpPr>
              <p:cNvPr id="1063" name="Freeform 26">
                <a:extLst>
                  <a:ext uri="{FF2B5EF4-FFF2-40B4-BE49-F238E27FC236}">
                    <a16:creationId xmlns:a16="http://schemas.microsoft.com/office/drawing/2014/main" id="{C503A296-C675-4B4C-AF02-51BF9E90CC6E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260" y="3886"/>
                <a:ext cx="244" cy="148"/>
              </a:xfrm>
              <a:custGeom>
                <a:avLst/>
                <a:gdLst>
                  <a:gd name="T0" fmla="*/ 7 w 489"/>
                  <a:gd name="T1" fmla="*/ 17 h 296"/>
                  <a:gd name="T2" fmla="*/ 80 w 489"/>
                  <a:gd name="T3" fmla="*/ 33 h 296"/>
                  <a:gd name="T4" fmla="*/ 162 w 489"/>
                  <a:gd name="T5" fmla="*/ 69 h 296"/>
                  <a:gd name="T6" fmla="*/ 220 w 489"/>
                  <a:gd name="T7" fmla="*/ 122 h 296"/>
                  <a:gd name="T8" fmla="*/ 163 w 489"/>
                  <a:gd name="T9" fmla="*/ 115 h 296"/>
                  <a:gd name="T10" fmla="*/ 69 w 489"/>
                  <a:gd name="T11" fmla="*/ 73 h 296"/>
                  <a:gd name="T12" fmla="*/ 25 w 489"/>
                  <a:gd name="T13" fmla="*/ 40 h 296"/>
                  <a:gd name="T14" fmla="*/ 53 w 489"/>
                  <a:gd name="T15" fmla="*/ 82 h 296"/>
                  <a:gd name="T16" fmla="*/ 136 w 489"/>
                  <a:gd name="T17" fmla="*/ 135 h 296"/>
                  <a:gd name="T18" fmla="*/ 233 w 489"/>
                  <a:gd name="T19" fmla="*/ 148 h 296"/>
                  <a:gd name="T20" fmla="*/ 244 w 489"/>
                  <a:gd name="T21" fmla="*/ 112 h 296"/>
                  <a:gd name="T22" fmla="*/ 197 w 489"/>
                  <a:gd name="T23" fmla="*/ 60 h 296"/>
                  <a:gd name="T24" fmla="*/ 85 w 489"/>
                  <a:gd name="T25" fmla="*/ 9 h 296"/>
                  <a:gd name="T26" fmla="*/ 0 w 489"/>
                  <a:gd name="T27" fmla="*/ 0 h 296"/>
                  <a:gd name="T28" fmla="*/ 7 w 489"/>
                  <a:gd name="T29" fmla="*/ 17 h 296"/>
                  <a:gd name="T30" fmla="*/ 7 w 489"/>
                  <a:gd name="T31" fmla="*/ 17 h 29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SG"/>
              </a:p>
            </p:txBody>
          </p:sp>
          <p:sp>
            <p:nvSpPr>
              <p:cNvPr id="1064" name="Freeform 27">
                <a:extLst>
                  <a:ext uri="{FF2B5EF4-FFF2-40B4-BE49-F238E27FC236}">
                    <a16:creationId xmlns:a16="http://schemas.microsoft.com/office/drawing/2014/main" id="{1B291985-5F33-4A5C-ACCE-24F8AD05C0CD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565" y="3680"/>
                <a:ext cx="107" cy="238"/>
              </a:xfrm>
              <a:custGeom>
                <a:avLst/>
                <a:gdLst>
                  <a:gd name="T0" fmla="*/ 12 w 213"/>
                  <a:gd name="T1" fmla="*/ 0 h 478"/>
                  <a:gd name="T2" fmla="*/ 46 w 213"/>
                  <a:gd name="T3" fmla="*/ 12 h 478"/>
                  <a:gd name="T4" fmla="*/ 40 w 213"/>
                  <a:gd name="T5" fmla="*/ 96 h 478"/>
                  <a:gd name="T6" fmla="*/ 53 w 213"/>
                  <a:gd name="T7" fmla="*/ 163 h 478"/>
                  <a:gd name="T8" fmla="*/ 107 w 213"/>
                  <a:gd name="T9" fmla="*/ 225 h 478"/>
                  <a:gd name="T10" fmla="*/ 49 w 213"/>
                  <a:gd name="T11" fmla="*/ 238 h 478"/>
                  <a:gd name="T12" fmla="*/ 15 w 213"/>
                  <a:gd name="T13" fmla="*/ 171 h 478"/>
                  <a:gd name="T14" fmla="*/ 0 w 213"/>
                  <a:gd name="T15" fmla="*/ 28 h 478"/>
                  <a:gd name="T16" fmla="*/ 12 w 213"/>
                  <a:gd name="T17" fmla="*/ 0 h 478"/>
                  <a:gd name="T18" fmla="*/ 12 w 213"/>
                  <a:gd name="T19" fmla="*/ 0 h 478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0" t="0" r="r" b="b"/>
                <a:pathLst>
                  <a:path w="213" h="478">
                    <a:moveTo>
                      <a:pt x="24" y="0"/>
                    </a:moveTo>
                    <a:lnTo>
                      <a:pt x="91" y="25"/>
                    </a:lnTo>
                    <a:lnTo>
                      <a:pt x="80" y="192"/>
                    </a:lnTo>
                    <a:lnTo>
                      <a:pt x="106" y="327"/>
                    </a:lnTo>
                    <a:lnTo>
                      <a:pt x="213" y="451"/>
                    </a:lnTo>
                    <a:lnTo>
                      <a:pt x="97" y="478"/>
                    </a:lnTo>
                    <a:lnTo>
                      <a:pt x="30" y="344"/>
                    </a:lnTo>
                    <a:lnTo>
                      <a:pt x="0" y="57"/>
                    </a:lnTo>
                    <a:lnTo>
                      <a:pt x="24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SG"/>
              </a:p>
            </p:txBody>
          </p:sp>
          <p:grpSp>
            <p:nvGrpSpPr>
              <p:cNvPr id="1065" name="Group 28">
                <a:extLst>
                  <a:ext uri="{FF2B5EF4-FFF2-40B4-BE49-F238E27FC236}">
                    <a16:creationId xmlns:a16="http://schemas.microsoft.com/office/drawing/2014/main" id="{A78A1E7D-5979-4D6C-8F24-F6E0C5A29E9C}"/>
                  </a:ext>
                </a:extLst>
              </p:cNvPr>
              <p:cNvGrpSpPr>
                <a:grpSpLocks/>
              </p:cNvGrpSpPr>
              <p:nvPr userDrawn="1"/>
            </p:nvGrpSpPr>
            <p:grpSpPr bwMode="auto">
              <a:xfrm>
                <a:off x="5" y="3490"/>
                <a:ext cx="1124" cy="678"/>
                <a:chOff x="5" y="3490"/>
                <a:chExt cx="1124" cy="678"/>
              </a:xfrm>
            </p:grpSpPr>
            <p:sp>
              <p:nvSpPr>
                <p:cNvPr id="1066" name="Freeform 29">
                  <a:extLst>
                    <a:ext uri="{FF2B5EF4-FFF2-40B4-BE49-F238E27FC236}">
                      <a16:creationId xmlns:a16="http://schemas.microsoft.com/office/drawing/2014/main" id="{ABE26B65-8F37-4AE1-876A-F34C04355745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>
                  <a:off x="669" y="4048"/>
                  <a:ext cx="75" cy="87"/>
                </a:xfrm>
                <a:custGeom>
                  <a:avLst/>
                  <a:gdLst>
                    <a:gd name="T0" fmla="*/ 55 w 150"/>
                    <a:gd name="T1" fmla="*/ 0 h 173"/>
                    <a:gd name="T2" fmla="*/ 20 w 150"/>
                    <a:gd name="T3" fmla="*/ 33 h 173"/>
                    <a:gd name="T4" fmla="*/ 0 w 150"/>
                    <a:gd name="T5" fmla="*/ 87 h 173"/>
                    <a:gd name="T6" fmla="*/ 40 w 150"/>
                    <a:gd name="T7" fmla="*/ 80 h 173"/>
                    <a:gd name="T8" fmla="*/ 52 w 150"/>
                    <a:gd name="T9" fmla="*/ 42 h 173"/>
                    <a:gd name="T10" fmla="*/ 75 w 150"/>
                    <a:gd name="T11" fmla="*/ 14 h 173"/>
                    <a:gd name="T12" fmla="*/ 55 w 150"/>
                    <a:gd name="T13" fmla="*/ 0 h 173"/>
                    <a:gd name="T14" fmla="*/ 55 w 150"/>
                    <a:gd name="T15" fmla="*/ 0 h 173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150" h="173">
                      <a:moveTo>
                        <a:pt x="110" y="0"/>
                      </a:moveTo>
                      <a:lnTo>
                        <a:pt x="40" y="66"/>
                      </a:lnTo>
                      <a:lnTo>
                        <a:pt x="0" y="173"/>
                      </a:lnTo>
                      <a:lnTo>
                        <a:pt x="80" y="160"/>
                      </a:lnTo>
                      <a:lnTo>
                        <a:pt x="103" y="84"/>
                      </a:lnTo>
                      <a:lnTo>
                        <a:pt x="150" y="27"/>
                      </a:lnTo>
                      <a:lnTo>
                        <a:pt x="11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SG"/>
                </a:p>
              </p:txBody>
            </p:sp>
            <p:sp>
              <p:nvSpPr>
                <p:cNvPr id="1067" name="Freeform 30">
                  <a:extLst>
                    <a:ext uri="{FF2B5EF4-FFF2-40B4-BE49-F238E27FC236}">
                      <a16:creationId xmlns:a16="http://schemas.microsoft.com/office/drawing/2014/main" id="{66D43A15-9B27-43FA-B9CE-CE8C9D5363B6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>
                  <a:off x="5" y="3728"/>
                  <a:ext cx="842" cy="440"/>
                </a:xfrm>
                <a:custGeom>
                  <a:avLst/>
                  <a:gdLst>
                    <a:gd name="T0" fmla="*/ 78 w 1684"/>
                    <a:gd name="T1" fmla="*/ 0 h 880"/>
                    <a:gd name="T2" fmla="*/ 32 w 1684"/>
                    <a:gd name="T3" fmla="*/ 26 h 880"/>
                    <a:gd name="T4" fmla="*/ 0 w 1684"/>
                    <a:gd name="T5" fmla="*/ 104 h 880"/>
                    <a:gd name="T6" fmla="*/ 34 w 1684"/>
                    <a:gd name="T7" fmla="*/ 179 h 880"/>
                    <a:gd name="T8" fmla="*/ 591 w 1684"/>
                    <a:gd name="T9" fmla="*/ 434 h 880"/>
                    <a:gd name="T10" fmla="*/ 711 w 1684"/>
                    <a:gd name="T11" fmla="*/ 418 h 880"/>
                    <a:gd name="T12" fmla="*/ 808 w 1684"/>
                    <a:gd name="T13" fmla="*/ 440 h 880"/>
                    <a:gd name="T14" fmla="*/ 842 w 1684"/>
                    <a:gd name="T15" fmla="*/ 404 h 880"/>
                    <a:gd name="T16" fmla="*/ 751 w 1684"/>
                    <a:gd name="T17" fmla="*/ 332 h 880"/>
                    <a:gd name="T18" fmla="*/ 714 w 1684"/>
                    <a:gd name="T19" fmla="*/ 256 h 880"/>
                    <a:gd name="T20" fmla="*/ 685 w 1684"/>
                    <a:gd name="T21" fmla="*/ 264 h 880"/>
                    <a:gd name="T22" fmla="*/ 720 w 1684"/>
                    <a:gd name="T23" fmla="*/ 332 h 880"/>
                    <a:gd name="T24" fmla="*/ 789 w 1684"/>
                    <a:gd name="T25" fmla="*/ 405 h 880"/>
                    <a:gd name="T26" fmla="*/ 707 w 1684"/>
                    <a:gd name="T27" fmla="*/ 394 h 880"/>
                    <a:gd name="T28" fmla="*/ 610 w 1684"/>
                    <a:gd name="T29" fmla="*/ 407 h 880"/>
                    <a:gd name="T30" fmla="*/ 628 w 1684"/>
                    <a:gd name="T31" fmla="*/ 325 h 880"/>
                    <a:gd name="T32" fmla="*/ 669 w 1684"/>
                    <a:gd name="T33" fmla="*/ 269 h 880"/>
                    <a:gd name="T34" fmla="*/ 621 w 1684"/>
                    <a:gd name="T35" fmla="*/ 276 h 880"/>
                    <a:gd name="T36" fmla="*/ 583 w 1684"/>
                    <a:gd name="T37" fmla="*/ 329 h 880"/>
                    <a:gd name="T38" fmla="*/ 570 w 1684"/>
                    <a:gd name="T39" fmla="*/ 396 h 880"/>
                    <a:gd name="T40" fmla="*/ 54 w 1684"/>
                    <a:gd name="T41" fmla="*/ 155 h 880"/>
                    <a:gd name="T42" fmla="*/ 40 w 1684"/>
                    <a:gd name="T43" fmla="*/ 108 h 880"/>
                    <a:gd name="T44" fmla="*/ 52 w 1684"/>
                    <a:gd name="T45" fmla="*/ 48 h 880"/>
                    <a:gd name="T46" fmla="*/ 109 w 1684"/>
                    <a:gd name="T47" fmla="*/ 0 h 880"/>
                    <a:gd name="T48" fmla="*/ 78 w 1684"/>
                    <a:gd name="T49" fmla="*/ 0 h 880"/>
                    <a:gd name="T50" fmla="*/ 78 w 1684"/>
                    <a:gd name="T51" fmla="*/ 0 h 880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</a:gdLst>
                  <a:ahLst/>
                  <a:cxnLst>
                    <a:cxn ang="T52">
                      <a:pos x="T0" y="T1"/>
                    </a:cxn>
                    <a:cxn ang="T53">
                      <a:pos x="T2" y="T3"/>
                    </a:cxn>
                    <a:cxn ang="T54">
                      <a:pos x="T4" y="T5"/>
                    </a:cxn>
                    <a:cxn ang="T55">
                      <a:pos x="T6" y="T7"/>
                    </a:cxn>
                    <a:cxn ang="T56">
                      <a:pos x="T8" y="T9"/>
                    </a:cxn>
                    <a:cxn ang="T57">
                      <a:pos x="T10" y="T11"/>
                    </a:cxn>
                    <a:cxn ang="T58">
                      <a:pos x="T12" y="T13"/>
                    </a:cxn>
                    <a:cxn ang="T59">
                      <a:pos x="T14" y="T15"/>
                    </a:cxn>
                    <a:cxn ang="T60">
                      <a:pos x="T16" y="T17"/>
                    </a:cxn>
                    <a:cxn ang="T61">
                      <a:pos x="T18" y="T19"/>
                    </a:cxn>
                    <a:cxn ang="T62">
                      <a:pos x="T20" y="T21"/>
                    </a:cxn>
                    <a:cxn ang="T63">
                      <a:pos x="T22" y="T23"/>
                    </a:cxn>
                    <a:cxn ang="T64">
                      <a:pos x="T24" y="T25"/>
                    </a:cxn>
                    <a:cxn ang="T65">
                      <a:pos x="T26" y="T27"/>
                    </a:cxn>
                    <a:cxn ang="T66">
                      <a:pos x="T28" y="T29"/>
                    </a:cxn>
                    <a:cxn ang="T67">
                      <a:pos x="T30" y="T31"/>
                    </a:cxn>
                    <a:cxn ang="T68">
                      <a:pos x="T32" y="T33"/>
                    </a:cxn>
                    <a:cxn ang="T69">
                      <a:pos x="T34" y="T35"/>
                    </a:cxn>
                    <a:cxn ang="T70">
                      <a:pos x="T36" y="T37"/>
                    </a:cxn>
                    <a:cxn ang="T71">
                      <a:pos x="T38" y="T39"/>
                    </a:cxn>
                    <a:cxn ang="T72">
                      <a:pos x="T40" y="T41"/>
                    </a:cxn>
                    <a:cxn ang="T73">
                      <a:pos x="T42" y="T43"/>
                    </a:cxn>
                    <a:cxn ang="T74">
                      <a:pos x="T44" y="T45"/>
                    </a:cxn>
                    <a:cxn ang="T75">
                      <a:pos x="T46" y="T47"/>
                    </a:cxn>
                    <a:cxn ang="T76">
                      <a:pos x="T48" y="T49"/>
                    </a:cxn>
                    <a:cxn ang="T77">
                      <a:pos x="T50" y="T51"/>
                    </a:cxn>
                  </a:cxnLst>
                  <a:rect l="0" t="0" r="r" b="b"/>
                  <a:pathLst>
                    <a:path w="1684" h="880">
                      <a:moveTo>
                        <a:pt x="156" y="0"/>
                      </a:moveTo>
                      <a:lnTo>
                        <a:pt x="63" y="52"/>
                      </a:lnTo>
                      <a:lnTo>
                        <a:pt x="0" y="208"/>
                      </a:lnTo>
                      <a:lnTo>
                        <a:pt x="67" y="358"/>
                      </a:lnTo>
                      <a:lnTo>
                        <a:pt x="1182" y="867"/>
                      </a:lnTo>
                      <a:lnTo>
                        <a:pt x="1422" y="835"/>
                      </a:lnTo>
                      <a:lnTo>
                        <a:pt x="1616" y="880"/>
                      </a:lnTo>
                      <a:lnTo>
                        <a:pt x="1684" y="808"/>
                      </a:lnTo>
                      <a:lnTo>
                        <a:pt x="1502" y="664"/>
                      </a:lnTo>
                      <a:lnTo>
                        <a:pt x="1428" y="512"/>
                      </a:lnTo>
                      <a:lnTo>
                        <a:pt x="1369" y="527"/>
                      </a:lnTo>
                      <a:lnTo>
                        <a:pt x="1439" y="664"/>
                      </a:lnTo>
                      <a:lnTo>
                        <a:pt x="1578" y="810"/>
                      </a:lnTo>
                      <a:lnTo>
                        <a:pt x="1413" y="787"/>
                      </a:lnTo>
                      <a:lnTo>
                        <a:pt x="1219" y="814"/>
                      </a:lnTo>
                      <a:lnTo>
                        <a:pt x="1255" y="650"/>
                      </a:lnTo>
                      <a:lnTo>
                        <a:pt x="1338" y="538"/>
                      </a:lnTo>
                      <a:lnTo>
                        <a:pt x="1241" y="552"/>
                      </a:lnTo>
                      <a:lnTo>
                        <a:pt x="1165" y="658"/>
                      </a:lnTo>
                      <a:lnTo>
                        <a:pt x="1139" y="791"/>
                      </a:lnTo>
                      <a:lnTo>
                        <a:pt x="107" y="310"/>
                      </a:lnTo>
                      <a:lnTo>
                        <a:pt x="80" y="215"/>
                      </a:lnTo>
                      <a:lnTo>
                        <a:pt x="103" y="95"/>
                      </a:lnTo>
                      <a:lnTo>
                        <a:pt x="217" y="0"/>
                      </a:lnTo>
                      <a:lnTo>
                        <a:pt x="15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SG"/>
                </a:p>
              </p:txBody>
            </p:sp>
            <p:sp>
              <p:nvSpPr>
                <p:cNvPr id="1068" name="Freeform 31">
                  <a:extLst>
                    <a:ext uri="{FF2B5EF4-FFF2-40B4-BE49-F238E27FC236}">
                      <a16:creationId xmlns:a16="http://schemas.microsoft.com/office/drawing/2014/main" id="{B848765C-22E3-412B-9A46-23D0D92CC899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>
                  <a:off x="106" y="3770"/>
                  <a:ext cx="80" cy="167"/>
                </a:xfrm>
                <a:custGeom>
                  <a:avLst/>
                  <a:gdLst>
                    <a:gd name="T0" fmla="*/ 58 w 160"/>
                    <a:gd name="T1" fmla="*/ 0 h 335"/>
                    <a:gd name="T2" fmla="*/ 10 w 160"/>
                    <a:gd name="T3" fmla="*/ 53 h 335"/>
                    <a:gd name="T4" fmla="*/ 0 w 160"/>
                    <a:gd name="T5" fmla="*/ 115 h 335"/>
                    <a:gd name="T6" fmla="*/ 17 w 160"/>
                    <a:gd name="T7" fmla="*/ 157 h 335"/>
                    <a:gd name="T8" fmla="*/ 47 w 160"/>
                    <a:gd name="T9" fmla="*/ 167 h 335"/>
                    <a:gd name="T10" fmla="*/ 38 w 160"/>
                    <a:gd name="T11" fmla="*/ 77 h 335"/>
                    <a:gd name="T12" fmla="*/ 80 w 160"/>
                    <a:gd name="T13" fmla="*/ 8 h 335"/>
                    <a:gd name="T14" fmla="*/ 58 w 160"/>
                    <a:gd name="T15" fmla="*/ 0 h 335"/>
                    <a:gd name="T16" fmla="*/ 58 w 160"/>
                    <a:gd name="T17" fmla="*/ 0 h 335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160" h="335">
                      <a:moveTo>
                        <a:pt x="116" y="0"/>
                      </a:moveTo>
                      <a:lnTo>
                        <a:pt x="19" y="106"/>
                      </a:lnTo>
                      <a:lnTo>
                        <a:pt x="0" y="230"/>
                      </a:lnTo>
                      <a:lnTo>
                        <a:pt x="33" y="314"/>
                      </a:lnTo>
                      <a:lnTo>
                        <a:pt x="94" y="335"/>
                      </a:lnTo>
                      <a:lnTo>
                        <a:pt x="76" y="154"/>
                      </a:lnTo>
                      <a:lnTo>
                        <a:pt x="160" y="17"/>
                      </a:lnTo>
                      <a:lnTo>
                        <a:pt x="11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SG"/>
                </a:p>
              </p:txBody>
            </p:sp>
            <p:sp>
              <p:nvSpPr>
                <p:cNvPr id="1069" name="Freeform 32">
                  <a:extLst>
                    <a:ext uri="{FF2B5EF4-FFF2-40B4-BE49-F238E27FC236}">
                      <a16:creationId xmlns:a16="http://schemas.microsoft.com/office/drawing/2014/main" id="{153D1218-19D1-41C3-B11E-10E45E345597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>
                  <a:off x="449" y="3490"/>
                  <a:ext cx="322" cy="594"/>
                </a:xfrm>
                <a:custGeom>
                  <a:avLst/>
                  <a:gdLst>
                    <a:gd name="T0" fmla="*/ 109 w 642"/>
                    <a:gd name="T1" fmla="*/ 448 h 1188"/>
                    <a:gd name="T2" fmla="*/ 0 w 642"/>
                    <a:gd name="T3" fmla="*/ 62 h 1188"/>
                    <a:gd name="T4" fmla="*/ 41 w 642"/>
                    <a:gd name="T5" fmla="*/ 19 h 1188"/>
                    <a:gd name="T6" fmla="*/ 129 w 642"/>
                    <a:gd name="T7" fmla="*/ 0 h 1188"/>
                    <a:gd name="T8" fmla="*/ 200 w 642"/>
                    <a:gd name="T9" fmla="*/ 29 h 1188"/>
                    <a:gd name="T10" fmla="*/ 322 w 642"/>
                    <a:gd name="T11" fmla="*/ 594 h 1188"/>
                    <a:gd name="T12" fmla="*/ 278 w 642"/>
                    <a:gd name="T13" fmla="*/ 546 h 1188"/>
                    <a:gd name="T14" fmla="*/ 178 w 642"/>
                    <a:gd name="T15" fmla="*/ 49 h 1188"/>
                    <a:gd name="T16" fmla="*/ 113 w 642"/>
                    <a:gd name="T17" fmla="*/ 31 h 1188"/>
                    <a:gd name="T18" fmla="*/ 60 w 642"/>
                    <a:gd name="T19" fmla="*/ 37 h 1188"/>
                    <a:gd name="T20" fmla="*/ 38 w 642"/>
                    <a:gd name="T21" fmla="*/ 71 h 1188"/>
                    <a:gd name="T22" fmla="*/ 153 w 642"/>
                    <a:gd name="T23" fmla="*/ 462 h 1188"/>
                    <a:gd name="T24" fmla="*/ 109 w 642"/>
                    <a:gd name="T25" fmla="*/ 448 h 1188"/>
                    <a:gd name="T26" fmla="*/ 109 w 642"/>
                    <a:gd name="T27" fmla="*/ 448 h 1188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</a:gdLst>
                  <a:ahLst/>
                  <a:cxnLst>
                    <a:cxn ang="T28">
                      <a:pos x="T0" y="T1"/>
                    </a:cxn>
                    <a:cxn ang="T29">
                      <a:pos x="T2" y="T3"/>
                    </a:cxn>
                    <a:cxn ang="T30">
                      <a:pos x="T4" y="T5"/>
                    </a:cxn>
                    <a:cxn ang="T31">
                      <a:pos x="T6" y="T7"/>
                    </a:cxn>
                    <a:cxn ang="T32">
                      <a:pos x="T8" y="T9"/>
                    </a:cxn>
                    <a:cxn ang="T33">
                      <a:pos x="T10" y="T11"/>
                    </a:cxn>
                    <a:cxn ang="T34">
                      <a:pos x="T12" y="T13"/>
                    </a:cxn>
                    <a:cxn ang="T35">
                      <a:pos x="T14" y="T15"/>
                    </a:cxn>
                    <a:cxn ang="T36">
                      <a:pos x="T16" y="T17"/>
                    </a:cxn>
                    <a:cxn ang="T37">
                      <a:pos x="T18" y="T19"/>
                    </a:cxn>
                    <a:cxn ang="T38">
                      <a:pos x="T20" y="T21"/>
                    </a:cxn>
                    <a:cxn ang="T39">
                      <a:pos x="T22" y="T23"/>
                    </a:cxn>
                    <a:cxn ang="T40">
                      <a:pos x="T24" y="T25"/>
                    </a:cxn>
                    <a:cxn ang="T41">
                      <a:pos x="T26" y="T27"/>
                    </a:cxn>
                  </a:cxnLst>
                  <a:rect l="0" t="0" r="r" b="b"/>
                  <a:pathLst>
                    <a:path w="642" h="1188">
                      <a:moveTo>
                        <a:pt x="218" y="896"/>
                      </a:moveTo>
                      <a:lnTo>
                        <a:pt x="0" y="124"/>
                      </a:lnTo>
                      <a:lnTo>
                        <a:pt x="81" y="38"/>
                      </a:lnTo>
                      <a:lnTo>
                        <a:pt x="258" y="0"/>
                      </a:lnTo>
                      <a:lnTo>
                        <a:pt x="399" y="57"/>
                      </a:lnTo>
                      <a:lnTo>
                        <a:pt x="642" y="1188"/>
                      </a:lnTo>
                      <a:lnTo>
                        <a:pt x="555" y="1091"/>
                      </a:lnTo>
                      <a:lnTo>
                        <a:pt x="355" y="97"/>
                      </a:lnTo>
                      <a:lnTo>
                        <a:pt x="226" y="61"/>
                      </a:lnTo>
                      <a:lnTo>
                        <a:pt x="119" y="74"/>
                      </a:lnTo>
                      <a:lnTo>
                        <a:pt x="76" y="141"/>
                      </a:lnTo>
                      <a:lnTo>
                        <a:pt x="306" y="924"/>
                      </a:lnTo>
                      <a:lnTo>
                        <a:pt x="218" y="89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SG"/>
                </a:p>
              </p:txBody>
            </p:sp>
            <p:sp>
              <p:nvSpPr>
                <p:cNvPr id="1070" name="Freeform 33">
                  <a:extLst>
                    <a:ext uri="{FF2B5EF4-FFF2-40B4-BE49-F238E27FC236}">
                      <a16:creationId xmlns:a16="http://schemas.microsoft.com/office/drawing/2014/main" id="{89BA795F-2238-482D-8CBD-1C4D8A6080F9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>
                  <a:off x="578" y="3650"/>
                  <a:ext cx="96" cy="252"/>
                </a:xfrm>
                <a:custGeom>
                  <a:avLst/>
                  <a:gdLst>
                    <a:gd name="T0" fmla="*/ 0 w 192"/>
                    <a:gd name="T1" fmla="*/ 14 h 504"/>
                    <a:gd name="T2" fmla="*/ 38 w 192"/>
                    <a:gd name="T3" fmla="*/ 97 h 504"/>
                    <a:gd name="T4" fmla="*/ 57 w 192"/>
                    <a:gd name="T5" fmla="*/ 159 h 504"/>
                    <a:gd name="T6" fmla="*/ 58 w 192"/>
                    <a:gd name="T7" fmla="*/ 252 h 504"/>
                    <a:gd name="T8" fmla="*/ 96 w 192"/>
                    <a:gd name="T9" fmla="*/ 252 h 504"/>
                    <a:gd name="T10" fmla="*/ 94 w 192"/>
                    <a:gd name="T11" fmla="*/ 180 h 504"/>
                    <a:gd name="T12" fmla="*/ 81 w 192"/>
                    <a:gd name="T13" fmla="*/ 104 h 504"/>
                    <a:gd name="T14" fmla="*/ 50 w 192"/>
                    <a:gd name="T15" fmla="*/ 30 h 504"/>
                    <a:gd name="T16" fmla="*/ 32 w 192"/>
                    <a:gd name="T17" fmla="*/ 0 h 504"/>
                    <a:gd name="T18" fmla="*/ 0 w 192"/>
                    <a:gd name="T19" fmla="*/ 14 h 504"/>
                    <a:gd name="T20" fmla="*/ 0 w 192"/>
                    <a:gd name="T21" fmla="*/ 14 h 504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0" t="0" r="r" b="b"/>
                  <a:pathLst>
                    <a:path w="192" h="504">
                      <a:moveTo>
                        <a:pt x="0" y="27"/>
                      </a:moveTo>
                      <a:lnTo>
                        <a:pt x="76" y="194"/>
                      </a:lnTo>
                      <a:lnTo>
                        <a:pt x="113" y="318"/>
                      </a:lnTo>
                      <a:lnTo>
                        <a:pt x="116" y="504"/>
                      </a:lnTo>
                      <a:lnTo>
                        <a:pt x="192" y="504"/>
                      </a:lnTo>
                      <a:lnTo>
                        <a:pt x="187" y="360"/>
                      </a:lnTo>
                      <a:lnTo>
                        <a:pt x="162" y="208"/>
                      </a:lnTo>
                      <a:lnTo>
                        <a:pt x="99" y="59"/>
                      </a:lnTo>
                      <a:lnTo>
                        <a:pt x="63" y="0"/>
                      </a:lnTo>
                      <a:lnTo>
                        <a:pt x="0" y="2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SG"/>
                </a:p>
              </p:txBody>
            </p:sp>
            <p:sp>
              <p:nvSpPr>
                <p:cNvPr id="1071" name="Freeform 34">
                  <a:extLst>
                    <a:ext uri="{FF2B5EF4-FFF2-40B4-BE49-F238E27FC236}">
                      <a16:creationId xmlns:a16="http://schemas.microsoft.com/office/drawing/2014/main" id="{4FE5468A-9D7D-4F1C-BBCD-51E604836509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>
                  <a:off x="328" y="3630"/>
                  <a:ext cx="195" cy="135"/>
                </a:xfrm>
                <a:custGeom>
                  <a:avLst/>
                  <a:gdLst>
                    <a:gd name="T0" fmla="*/ 149 w 390"/>
                    <a:gd name="T1" fmla="*/ 0 h 269"/>
                    <a:gd name="T2" fmla="*/ 129 w 390"/>
                    <a:gd name="T3" fmla="*/ 9 h 269"/>
                    <a:gd name="T4" fmla="*/ 127 w 390"/>
                    <a:gd name="T5" fmla="*/ 33 h 269"/>
                    <a:gd name="T6" fmla="*/ 0 w 390"/>
                    <a:gd name="T7" fmla="*/ 85 h 269"/>
                    <a:gd name="T8" fmla="*/ 0 w 390"/>
                    <a:gd name="T9" fmla="*/ 111 h 269"/>
                    <a:gd name="T10" fmla="*/ 142 w 390"/>
                    <a:gd name="T11" fmla="*/ 113 h 269"/>
                    <a:gd name="T12" fmla="*/ 160 w 390"/>
                    <a:gd name="T13" fmla="*/ 135 h 269"/>
                    <a:gd name="T14" fmla="*/ 195 w 390"/>
                    <a:gd name="T15" fmla="*/ 133 h 269"/>
                    <a:gd name="T16" fmla="*/ 192 w 390"/>
                    <a:gd name="T17" fmla="*/ 95 h 269"/>
                    <a:gd name="T18" fmla="*/ 58 w 390"/>
                    <a:gd name="T19" fmla="*/ 88 h 269"/>
                    <a:gd name="T20" fmla="*/ 167 w 390"/>
                    <a:gd name="T21" fmla="*/ 45 h 269"/>
                    <a:gd name="T22" fmla="*/ 149 w 390"/>
                    <a:gd name="T23" fmla="*/ 0 h 269"/>
                    <a:gd name="T24" fmla="*/ 149 w 390"/>
                    <a:gd name="T25" fmla="*/ 0 h 269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</a:gdLst>
                  <a:ahLst/>
                  <a:cxnLst>
                    <a:cxn ang="T26">
                      <a:pos x="T0" y="T1"/>
                    </a:cxn>
                    <a:cxn ang="T27">
                      <a:pos x="T2" y="T3"/>
                    </a:cxn>
                    <a:cxn ang="T28">
                      <a:pos x="T4" y="T5"/>
                    </a:cxn>
                    <a:cxn ang="T29">
                      <a:pos x="T6" y="T7"/>
                    </a:cxn>
                    <a:cxn ang="T30">
                      <a:pos x="T8" y="T9"/>
                    </a:cxn>
                    <a:cxn ang="T31">
                      <a:pos x="T10" y="T11"/>
                    </a:cxn>
                    <a:cxn ang="T32">
                      <a:pos x="T12" y="T13"/>
                    </a:cxn>
                    <a:cxn ang="T33">
                      <a:pos x="T14" y="T15"/>
                    </a:cxn>
                    <a:cxn ang="T34">
                      <a:pos x="T16" y="T17"/>
                    </a:cxn>
                    <a:cxn ang="T35">
                      <a:pos x="T18" y="T19"/>
                    </a:cxn>
                    <a:cxn ang="T36">
                      <a:pos x="T20" y="T21"/>
                    </a:cxn>
                    <a:cxn ang="T37">
                      <a:pos x="T22" y="T23"/>
                    </a:cxn>
                    <a:cxn ang="T38">
                      <a:pos x="T24" y="T25"/>
                    </a:cxn>
                  </a:cxnLst>
                  <a:rect l="0" t="0" r="r" b="b"/>
                  <a:pathLst>
                    <a:path w="390" h="269">
                      <a:moveTo>
                        <a:pt x="297" y="0"/>
                      </a:moveTo>
                      <a:lnTo>
                        <a:pt x="257" y="17"/>
                      </a:lnTo>
                      <a:lnTo>
                        <a:pt x="253" y="66"/>
                      </a:lnTo>
                      <a:lnTo>
                        <a:pt x="0" y="169"/>
                      </a:lnTo>
                      <a:lnTo>
                        <a:pt x="0" y="222"/>
                      </a:lnTo>
                      <a:lnTo>
                        <a:pt x="284" y="226"/>
                      </a:lnTo>
                      <a:lnTo>
                        <a:pt x="320" y="269"/>
                      </a:lnTo>
                      <a:lnTo>
                        <a:pt x="390" y="266"/>
                      </a:lnTo>
                      <a:lnTo>
                        <a:pt x="383" y="190"/>
                      </a:lnTo>
                      <a:lnTo>
                        <a:pt x="116" y="176"/>
                      </a:lnTo>
                      <a:lnTo>
                        <a:pt x="333" y="89"/>
                      </a:lnTo>
                      <a:lnTo>
                        <a:pt x="297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SG"/>
                </a:p>
              </p:txBody>
            </p:sp>
            <p:sp>
              <p:nvSpPr>
                <p:cNvPr id="1072" name="Freeform 35">
                  <a:extLst>
                    <a:ext uri="{FF2B5EF4-FFF2-40B4-BE49-F238E27FC236}">
                      <a16:creationId xmlns:a16="http://schemas.microsoft.com/office/drawing/2014/main" id="{49756FE0-8678-426B-9F14-9CBBFF06C391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>
                  <a:off x="658" y="3538"/>
                  <a:ext cx="471" cy="212"/>
                </a:xfrm>
                <a:custGeom>
                  <a:avLst/>
                  <a:gdLst>
                    <a:gd name="T0" fmla="*/ 0 w 941"/>
                    <a:gd name="T1" fmla="*/ 66 h 424"/>
                    <a:gd name="T2" fmla="*/ 432 w 941"/>
                    <a:gd name="T3" fmla="*/ 0 h 424"/>
                    <a:gd name="T4" fmla="*/ 463 w 941"/>
                    <a:gd name="T5" fmla="*/ 39 h 424"/>
                    <a:gd name="T6" fmla="*/ 471 w 941"/>
                    <a:gd name="T7" fmla="*/ 91 h 424"/>
                    <a:gd name="T8" fmla="*/ 452 w 941"/>
                    <a:gd name="T9" fmla="*/ 141 h 424"/>
                    <a:gd name="T10" fmla="*/ 29 w 941"/>
                    <a:gd name="T11" fmla="*/ 212 h 424"/>
                    <a:gd name="T12" fmla="*/ 27 w 941"/>
                    <a:gd name="T13" fmla="*/ 192 h 424"/>
                    <a:gd name="T14" fmla="*/ 432 w 941"/>
                    <a:gd name="T15" fmla="*/ 121 h 424"/>
                    <a:gd name="T16" fmla="*/ 447 w 941"/>
                    <a:gd name="T17" fmla="*/ 73 h 424"/>
                    <a:gd name="T18" fmla="*/ 420 w 941"/>
                    <a:gd name="T19" fmla="*/ 29 h 424"/>
                    <a:gd name="T20" fmla="*/ 0 w 941"/>
                    <a:gd name="T21" fmla="*/ 93 h 424"/>
                    <a:gd name="T22" fmla="*/ 0 w 941"/>
                    <a:gd name="T23" fmla="*/ 66 h 424"/>
                    <a:gd name="T24" fmla="*/ 0 w 941"/>
                    <a:gd name="T25" fmla="*/ 66 h 424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</a:gdLst>
                  <a:ahLst/>
                  <a:cxnLst>
                    <a:cxn ang="T26">
                      <a:pos x="T0" y="T1"/>
                    </a:cxn>
                    <a:cxn ang="T27">
                      <a:pos x="T2" y="T3"/>
                    </a:cxn>
                    <a:cxn ang="T28">
                      <a:pos x="T4" y="T5"/>
                    </a:cxn>
                    <a:cxn ang="T29">
                      <a:pos x="T6" y="T7"/>
                    </a:cxn>
                    <a:cxn ang="T30">
                      <a:pos x="T8" y="T9"/>
                    </a:cxn>
                    <a:cxn ang="T31">
                      <a:pos x="T10" y="T11"/>
                    </a:cxn>
                    <a:cxn ang="T32">
                      <a:pos x="T12" y="T13"/>
                    </a:cxn>
                    <a:cxn ang="T33">
                      <a:pos x="T14" y="T15"/>
                    </a:cxn>
                    <a:cxn ang="T34">
                      <a:pos x="T16" y="T17"/>
                    </a:cxn>
                    <a:cxn ang="T35">
                      <a:pos x="T18" y="T19"/>
                    </a:cxn>
                    <a:cxn ang="T36">
                      <a:pos x="T20" y="T21"/>
                    </a:cxn>
                    <a:cxn ang="T37">
                      <a:pos x="T22" y="T23"/>
                    </a:cxn>
                    <a:cxn ang="T38">
                      <a:pos x="T24" y="T25"/>
                    </a:cxn>
                  </a:cxnLst>
                  <a:rect l="0" t="0" r="r" b="b"/>
                  <a:pathLst>
                    <a:path w="941" h="424">
                      <a:moveTo>
                        <a:pt x="0" y="131"/>
                      </a:moveTo>
                      <a:lnTo>
                        <a:pt x="863" y="0"/>
                      </a:lnTo>
                      <a:lnTo>
                        <a:pt x="926" y="78"/>
                      </a:lnTo>
                      <a:lnTo>
                        <a:pt x="941" y="181"/>
                      </a:lnTo>
                      <a:lnTo>
                        <a:pt x="903" y="282"/>
                      </a:lnTo>
                      <a:lnTo>
                        <a:pt x="57" y="424"/>
                      </a:lnTo>
                      <a:lnTo>
                        <a:pt x="53" y="384"/>
                      </a:lnTo>
                      <a:lnTo>
                        <a:pt x="863" y="242"/>
                      </a:lnTo>
                      <a:lnTo>
                        <a:pt x="893" y="145"/>
                      </a:lnTo>
                      <a:lnTo>
                        <a:pt x="840" y="57"/>
                      </a:lnTo>
                      <a:lnTo>
                        <a:pt x="0" y="185"/>
                      </a:lnTo>
                      <a:lnTo>
                        <a:pt x="0" y="131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SG"/>
                </a:p>
              </p:txBody>
            </p:sp>
            <p:sp>
              <p:nvSpPr>
                <p:cNvPr id="1073" name="Freeform 36">
                  <a:extLst>
                    <a:ext uri="{FF2B5EF4-FFF2-40B4-BE49-F238E27FC236}">
                      <a16:creationId xmlns:a16="http://schemas.microsoft.com/office/drawing/2014/main" id="{40A5C9C1-F25D-45F3-BEF7-0BF8F4A4FBEA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>
                  <a:off x="717" y="3606"/>
                  <a:ext cx="245" cy="86"/>
                </a:xfrm>
                <a:custGeom>
                  <a:avLst/>
                  <a:gdLst>
                    <a:gd name="T0" fmla="*/ 0 w 488"/>
                    <a:gd name="T1" fmla="*/ 63 h 173"/>
                    <a:gd name="T2" fmla="*/ 33 w 488"/>
                    <a:gd name="T3" fmla="*/ 86 h 173"/>
                    <a:gd name="T4" fmla="*/ 111 w 488"/>
                    <a:gd name="T5" fmla="*/ 83 h 173"/>
                    <a:gd name="T6" fmla="*/ 210 w 488"/>
                    <a:gd name="T7" fmla="*/ 58 h 173"/>
                    <a:gd name="T8" fmla="*/ 245 w 488"/>
                    <a:gd name="T9" fmla="*/ 21 h 173"/>
                    <a:gd name="T10" fmla="*/ 222 w 488"/>
                    <a:gd name="T11" fmla="*/ 1 h 173"/>
                    <a:gd name="T12" fmla="*/ 127 w 488"/>
                    <a:gd name="T13" fmla="*/ 0 h 173"/>
                    <a:gd name="T14" fmla="*/ 55 w 488"/>
                    <a:gd name="T15" fmla="*/ 6 h 173"/>
                    <a:gd name="T16" fmla="*/ 8 w 488"/>
                    <a:gd name="T17" fmla="*/ 38 h 173"/>
                    <a:gd name="T18" fmla="*/ 56 w 488"/>
                    <a:gd name="T19" fmla="*/ 47 h 173"/>
                    <a:gd name="T20" fmla="*/ 138 w 488"/>
                    <a:gd name="T21" fmla="*/ 26 h 173"/>
                    <a:gd name="T22" fmla="*/ 209 w 488"/>
                    <a:gd name="T23" fmla="*/ 26 h 173"/>
                    <a:gd name="T24" fmla="*/ 135 w 488"/>
                    <a:gd name="T25" fmla="*/ 55 h 173"/>
                    <a:gd name="T26" fmla="*/ 71 w 488"/>
                    <a:gd name="T27" fmla="*/ 63 h 173"/>
                    <a:gd name="T28" fmla="*/ 0 w 488"/>
                    <a:gd name="T29" fmla="*/ 63 h 173"/>
                    <a:gd name="T30" fmla="*/ 0 w 488"/>
                    <a:gd name="T31" fmla="*/ 63 h 173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</a:gdLst>
                  <a:ahLst/>
                  <a:cxnLst>
                    <a:cxn ang="T32">
                      <a:pos x="T0" y="T1"/>
                    </a:cxn>
                    <a:cxn ang="T33">
                      <a:pos x="T2" y="T3"/>
                    </a:cxn>
                    <a:cxn ang="T34">
                      <a:pos x="T4" y="T5"/>
                    </a:cxn>
                    <a:cxn ang="T35">
                      <a:pos x="T6" y="T7"/>
                    </a:cxn>
                    <a:cxn ang="T36">
                      <a:pos x="T8" y="T9"/>
                    </a:cxn>
                    <a:cxn ang="T37">
                      <a:pos x="T10" y="T11"/>
                    </a:cxn>
                    <a:cxn ang="T38">
                      <a:pos x="T12" y="T13"/>
                    </a:cxn>
                    <a:cxn ang="T39">
                      <a:pos x="T14" y="T15"/>
                    </a:cxn>
                    <a:cxn ang="T40">
                      <a:pos x="T16" y="T17"/>
                    </a:cxn>
                    <a:cxn ang="T41">
                      <a:pos x="T18" y="T19"/>
                    </a:cxn>
                    <a:cxn ang="T42">
                      <a:pos x="T20" y="T21"/>
                    </a:cxn>
                    <a:cxn ang="T43">
                      <a:pos x="T22" y="T23"/>
                    </a:cxn>
                    <a:cxn ang="T44">
                      <a:pos x="T24" y="T25"/>
                    </a:cxn>
                    <a:cxn ang="T45">
                      <a:pos x="T26" y="T27"/>
                    </a:cxn>
                    <a:cxn ang="T46">
                      <a:pos x="T28" y="T29"/>
                    </a:cxn>
                    <a:cxn ang="T47">
                      <a:pos x="T30" y="T31"/>
                    </a:cxn>
                  </a:cxnLst>
                  <a:rect l="0" t="0" r="r" b="b"/>
                  <a:pathLst>
                    <a:path w="488" h="173">
                      <a:moveTo>
                        <a:pt x="0" y="126"/>
                      </a:moveTo>
                      <a:lnTo>
                        <a:pt x="66" y="173"/>
                      </a:lnTo>
                      <a:lnTo>
                        <a:pt x="222" y="166"/>
                      </a:lnTo>
                      <a:lnTo>
                        <a:pt x="418" y="116"/>
                      </a:lnTo>
                      <a:lnTo>
                        <a:pt x="488" y="42"/>
                      </a:lnTo>
                      <a:lnTo>
                        <a:pt x="443" y="2"/>
                      </a:lnTo>
                      <a:lnTo>
                        <a:pt x="253" y="0"/>
                      </a:lnTo>
                      <a:lnTo>
                        <a:pt x="110" y="12"/>
                      </a:lnTo>
                      <a:lnTo>
                        <a:pt x="15" y="76"/>
                      </a:lnTo>
                      <a:lnTo>
                        <a:pt x="112" y="95"/>
                      </a:lnTo>
                      <a:lnTo>
                        <a:pt x="275" y="53"/>
                      </a:lnTo>
                      <a:lnTo>
                        <a:pt x="416" y="53"/>
                      </a:lnTo>
                      <a:lnTo>
                        <a:pt x="268" y="110"/>
                      </a:lnTo>
                      <a:lnTo>
                        <a:pt x="142" y="126"/>
                      </a:lnTo>
                      <a:lnTo>
                        <a:pt x="0" y="1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SG"/>
                </a:p>
              </p:txBody>
            </p:sp>
          </p:grpSp>
        </p:grpSp>
      </p:grpSp>
      <p:grpSp>
        <p:nvGrpSpPr>
          <p:cNvPr id="1035" name="Group 37">
            <a:extLst>
              <a:ext uri="{FF2B5EF4-FFF2-40B4-BE49-F238E27FC236}">
                <a16:creationId xmlns:a16="http://schemas.microsoft.com/office/drawing/2014/main" id="{87A32C13-C466-40DE-AFE5-5A77AF95422E}"/>
              </a:ext>
            </a:extLst>
          </p:cNvPr>
          <p:cNvGrpSpPr>
            <a:grpSpLocks/>
          </p:cNvGrpSpPr>
          <p:nvPr/>
        </p:nvGrpSpPr>
        <p:grpSpPr bwMode="auto">
          <a:xfrm>
            <a:off x="8680450" y="2116138"/>
            <a:ext cx="385763" cy="4308475"/>
            <a:chOff x="5468" y="1333"/>
            <a:chExt cx="243" cy="2714"/>
          </a:xfrm>
        </p:grpSpPr>
        <p:sp>
          <p:nvSpPr>
            <p:cNvPr id="1049" name="Freeform 38">
              <a:extLst>
                <a:ext uri="{FF2B5EF4-FFF2-40B4-BE49-F238E27FC236}">
                  <a16:creationId xmlns:a16="http://schemas.microsoft.com/office/drawing/2014/main" id="{07F9748B-E8A0-47FA-AFAA-F027C7DFDE99}"/>
                </a:ext>
              </a:extLst>
            </p:cNvPr>
            <p:cNvSpPr>
              <a:spLocks/>
            </p:cNvSpPr>
            <p:nvPr userDrawn="1"/>
          </p:nvSpPr>
          <p:spPr bwMode="auto">
            <a:xfrm flipH="1">
              <a:off x="5468" y="2620"/>
              <a:ext cx="205" cy="1427"/>
            </a:xfrm>
            <a:custGeom>
              <a:avLst/>
              <a:gdLst>
                <a:gd name="T0" fmla="*/ 184 w 772"/>
                <a:gd name="T1" fmla="*/ 1379 h 3266"/>
                <a:gd name="T2" fmla="*/ 101 w 772"/>
                <a:gd name="T3" fmla="*/ 1287 h 3266"/>
                <a:gd name="T4" fmla="*/ 85 w 772"/>
                <a:gd name="T5" fmla="*/ 1216 h 3266"/>
                <a:gd name="T6" fmla="*/ 99 w 772"/>
                <a:gd name="T7" fmla="*/ 1111 h 3266"/>
                <a:gd name="T8" fmla="*/ 157 w 772"/>
                <a:gd name="T9" fmla="*/ 984 h 3266"/>
                <a:gd name="T10" fmla="*/ 170 w 772"/>
                <a:gd name="T11" fmla="*/ 904 h 3266"/>
                <a:gd name="T12" fmla="*/ 157 w 772"/>
                <a:gd name="T13" fmla="*/ 851 h 3266"/>
                <a:gd name="T14" fmla="*/ 106 w 772"/>
                <a:gd name="T15" fmla="*/ 812 h 3266"/>
                <a:gd name="T16" fmla="*/ 96 w 772"/>
                <a:gd name="T17" fmla="*/ 763 h 3266"/>
                <a:gd name="T18" fmla="*/ 114 w 772"/>
                <a:gd name="T19" fmla="*/ 693 h 3266"/>
                <a:gd name="T20" fmla="*/ 197 w 772"/>
                <a:gd name="T21" fmla="*/ 505 h 3266"/>
                <a:gd name="T22" fmla="*/ 205 w 772"/>
                <a:gd name="T23" fmla="*/ 413 h 3266"/>
                <a:gd name="T24" fmla="*/ 184 w 772"/>
                <a:gd name="T25" fmla="*/ 312 h 3266"/>
                <a:gd name="T26" fmla="*/ 114 w 772"/>
                <a:gd name="T27" fmla="*/ 263 h 3266"/>
                <a:gd name="T28" fmla="*/ 53 w 772"/>
                <a:gd name="T29" fmla="*/ 184 h 3266"/>
                <a:gd name="T30" fmla="*/ 0 w 772"/>
                <a:gd name="T31" fmla="*/ 0 h 3266"/>
                <a:gd name="T32" fmla="*/ 8 w 772"/>
                <a:gd name="T33" fmla="*/ 167 h 3266"/>
                <a:gd name="T34" fmla="*/ 48 w 772"/>
                <a:gd name="T35" fmla="*/ 267 h 3266"/>
                <a:gd name="T36" fmla="*/ 101 w 772"/>
                <a:gd name="T37" fmla="*/ 329 h 3266"/>
                <a:gd name="T38" fmla="*/ 160 w 772"/>
                <a:gd name="T39" fmla="*/ 364 h 3266"/>
                <a:gd name="T40" fmla="*/ 163 w 772"/>
                <a:gd name="T41" fmla="*/ 456 h 3266"/>
                <a:gd name="T42" fmla="*/ 133 w 772"/>
                <a:gd name="T43" fmla="*/ 553 h 3266"/>
                <a:gd name="T44" fmla="*/ 64 w 772"/>
                <a:gd name="T45" fmla="*/ 724 h 3266"/>
                <a:gd name="T46" fmla="*/ 61 w 772"/>
                <a:gd name="T47" fmla="*/ 834 h 3266"/>
                <a:gd name="T48" fmla="*/ 125 w 772"/>
                <a:gd name="T49" fmla="*/ 895 h 3266"/>
                <a:gd name="T50" fmla="*/ 122 w 772"/>
                <a:gd name="T51" fmla="*/ 952 h 3266"/>
                <a:gd name="T52" fmla="*/ 66 w 772"/>
                <a:gd name="T53" fmla="*/ 1071 h 3266"/>
                <a:gd name="T54" fmla="*/ 42 w 772"/>
                <a:gd name="T55" fmla="*/ 1185 h 3266"/>
                <a:gd name="T56" fmla="*/ 64 w 772"/>
                <a:gd name="T57" fmla="*/ 1308 h 3266"/>
                <a:gd name="T58" fmla="*/ 114 w 772"/>
                <a:gd name="T59" fmla="*/ 1374 h 3266"/>
                <a:gd name="T60" fmla="*/ 178 w 772"/>
                <a:gd name="T61" fmla="*/ 1427 h 3266"/>
                <a:gd name="T62" fmla="*/ 184 w 772"/>
                <a:gd name="T63" fmla="*/ 1379 h 3266"/>
                <a:gd name="T64" fmla="*/ 184 w 772"/>
                <a:gd name="T65" fmla="*/ 1379 h 326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SG"/>
            </a:p>
          </p:txBody>
        </p:sp>
        <p:sp>
          <p:nvSpPr>
            <p:cNvPr id="1050" name="Freeform 39">
              <a:extLst>
                <a:ext uri="{FF2B5EF4-FFF2-40B4-BE49-F238E27FC236}">
                  <a16:creationId xmlns:a16="http://schemas.microsoft.com/office/drawing/2014/main" id="{D37B9063-62ED-4158-AE10-1C9015CC5748}"/>
                </a:ext>
              </a:extLst>
            </p:cNvPr>
            <p:cNvSpPr>
              <a:spLocks/>
            </p:cNvSpPr>
            <p:nvPr userDrawn="1"/>
          </p:nvSpPr>
          <p:spPr bwMode="auto">
            <a:xfrm flipH="1">
              <a:off x="5506" y="1333"/>
              <a:ext cx="205" cy="1633"/>
            </a:xfrm>
            <a:custGeom>
              <a:avLst/>
              <a:gdLst>
                <a:gd name="T0" fmla="*/ 184 w 772"/>
                <a:gd name="T1" fmla="*/ 1578 h 3266"/>
                <a:gd name="T2" fmla="*/ 101 w 772"/>
                <a:gd name="T3" fmla="*/ 1473 h 3266"/>
                <a:gd name="T4" fmla="*/ 85 w 772"/>
                <a:gd name="T5" fmla="*/ 1392 h 3266"/>
                <a:gd name="T6" fmla="*/ 99 w 772"/>
                <a:gd name="T7" fmla="*/ 1271 h 3266"/>
                <a:gd name="T8" fmla="*/ 157 w 772"/>
                <a:gd name="T9" fmla="*/ 1126 h 3266"/>
                <a:gd name="T10" fmla="*/ 170 w 772"/>
                <a:gd name="T11" fmla="*/ 1035 h 3266"/>
                <a:gd name="T12" fmla="*/ 157 w 772"/>
                <a:gd name="T13" fmla="*/ 974 h 3266"/>
                <a:gd name="T14" fmla="*/ 106 w 772"/>
                <a:gd name="T15" fmla="*/ 930 h 3266"/>
                <a:gd name="T16" fmla="*/ 96 w 772"/>
                <a:gd name="T17" fmla="*/ 874 h 3266"/>
                <a:gd name="T18" fmla="*/ 114 w 772"/>
                <a:gd name="T19" fmla="*/ 794 h 3266"/>
                <a:gd name="T20" fmla="*/ 197 w 772"/>
                <a:gd name="T21" fmla="*/ 578 h 3266"/>
                <a:gd name="T22" fmla="*/ 205 w 772"/>
                <a:gd name="T23" fmla="*/ 473 h 3266"/>
                <a:gd name="T24" fmla="*/ 184 w 772"/>
                <a:gd name="T25" fmla="*/ 357 h 3266"/>
                <a:gd name="T26" fmla="*/ 114 w 772"/>
                <a:gd name="T27" fmla="*/ 302 h 3266"/>
                <a:gd name="T28" fmla="*/ 53 w 772"/>
                <a:gd name="T29" fmla="*/ 211 h 3266"/>
                <a:gd name="T30" fmla="*/ 0 w 772"/>
                <a:gd name="T31" fmla="*/ 0 h 3266"/>
                <a:gd name="T32" fmla="*/ 8 w 772"/>
                <a:gd name="T33" fmla="*/ 191 h 3266"/>
                <a:gd name="T34" fmla="*/ 48 w 772"/>
                <a:gd name="T35" fmla="*/ 306 h 3266"/>
                <a:gd name="T36" fmla="*/ 101 w 772"/>
                <a:gd name="T37" fmla="*/ 377 h 3266"/>
                <a:gd name="T38" fmla="*/ 160 w 772"/>
                <a:gd name="T39" fmla="*/ 417 h 3266"/>
                <a:gd name="T40" fmla="*/ 163 w 772"/>
                <a:gd name="T41" fmla="*/ 522 h 3266"/>
                <a:gd name="T42" fmla="*/ 133 w 772"/>
                <a:gd name="T43" fmla="*/ 633 h 3266"/>
                <a:gd name="T44" fmla="*/ 64 w 772"/>
                <a:gd name="T45" fmla="*/ 829 h 3266"/>
                <a:gd name="T46" fmla="*/ 61 w 772"/>
                <a:gd name="T47" fmla="*/ 955 h 3266"/>
                <a:gd name="T48" fmla="*/ 125 w 772"/>
                <a:gd name="T49" fmla="*/ 1025 h 3266"/>
                <a:gd name="T50" fmla="*/ 122 w 772"/>
                <a:gd name="T51" fmla="*/ 1090 h 3266"/>
                <a:gd name="T52" fmla="*/ 66 w 772"/>
                <a:gd name="T53" fmla="*/ 1226 h 3266"/>
                <a:gd name="T54" fmla="*/ 42 w 772"/>
                <a:gd name="T55" fmla="*/ 1357 h 3266"/>
                <a:gd name="T56" fmla="*/ 64 w 772"/>
                <a:gd name="T57" fmla="*/ 1497 h 3266"/>
                <a:gd name="T58" fmla="*/ 114 w 772"/>
                <a:gd name="T59" fmla="*/ 1572 h 3266"/>
                <a:gd name="T60" fmla="*/ 178 w 772"/>
                <a:gd name="T61" fmla="*/ 1633 h 3266"/>
                <a:gd name="T62" fmla="*/ 184 w 772"/>
                <a:gd name="T63" fmla="*/ 1578 h 3266"/>
                <a:gd name="T64" fmla="*/ 184 w 772"/>
                <a:gd name="T65" fmla="*/ 1578 h 326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SG"/>
            </a:p>
          </p:txBody>
        </p:sp>
      </p:grpSp>
      <p:grpSp>
        <p:nvGrpSpPr>
          <p:cNvPr id="1036" name="Group 40">
            <a:extLst>
              <a:ext uri="{FF2B5EF4-FFF2-40B4-BE49-F238E27FC236}">
                <a16:creationId xmlns:a16="http://schemas.microsoft.com/office/drawing/2014/main" id="{749869B5-357C-4390-82C4-B2DBA18A63AA}"/>
              </a:ext>
            </a:extLst>
          </p:cNvPr>
          <p:cNvGrpSpPr>
            <a:grpSpLocks/>
          </p:cNvGrpSpPr>
          <p:nvPr/>
        </p:nvGrpSpPr>
        <p:grpSpPr bwMode="auto">
          <a:xfrm>
            <a:off x="7318375" y="90488"/>
            <a:ext cx="2133600" cy="1911350"/>
            <a:chOff x="4610" y="57"/>
            <a:chExt cx="1344" cy="1204"/>
          </a:xfrm>
        </p:grpSpPr>
        <p:grpSp>
          <p:nvGrpSpPr>
            <p:cNvPr id="1037" name="Group 41">
              <a:extLst>
                <a:ext uri="{FF2B5EF4-FFF2-40B4-BE49-F238E27FC236}">
                  <a16:creationId xmlns:a16="http://schemas.microsoft.com/office/drawing/2014/main" id="{9AA1CCFF-DB90-462D-B8E3-C9FAD5FF3AFB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4610" y="57"/>
              <a:ext cx="1344" cy="1204"/>
              <a:chOff x="4610" y="57"/>
              <a:chExt cx="1344" cy="1204"/>
            </a:xfrm>
          </p:grpSpPr>
          <p:sp>
            <p:nvSpPr>
              <p:cNvPr id="1039" name="Freeform 42">
                <a:extLst>
                  <a:ext uri="{FF2B5EF4-FFF2-40B4-BE49-F238E27FC236}">
                    <a16:creationId xmlns:a16="http://schemas.microsoft.com/office/drawing/2014/main" id="{CCD5488E-15FB-412B-B78A-61A271F74E2E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 rot="-3172564">
                <a:off x="5430" y="1086"/>
                <a:ext cx="62" cy="288"/>
              </a:xfrm>
              <a:custGeom>
                <a:avLst/>
                <a:gdLst>
                  <a:gd name="T0" fmla="*/ 31 w 245"/>
                  <a:gd name="T1" fmla="*/ 3 h 806"/>
                  <a:gd name="T2" fmla="*/ 33 w 245"/>
                  <a:gd name="T3" fmla="*/ 122 h 806"/>
                  <a:gd name="T4" fmla="*/ 0 w 245"/>
                  <a:gd name="T5" fmla="*/ 288 h 806"/>
                  <a:gd name="T6" fmla="*/ 20 w 245"/>
                  <a:gd name="T7" fmla="*/ 282 h 806"/>
                  <a:gd name="T8" fmla="*/ 55 w 245"/>
                  <a:gd name="T9" fmla="*/ 134 h 806"/>
                  <a:gd name="T10" fmla="*/ 62 w 245"/>
                  <a:gd name="T11" fmla="*/ 0 h 806"/>
                  <a:gd name="T12" fmla="*/ 31 w 245"/>
                  <a:gd name="T13" fmla="*/ 3 h 806"/>
                  <a:gd name="T14" fmla="*/ 31 w 245"/>
                  <a:gd name="T15" fmla="*/ 3 h 80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245" h="806">
                    <a:moveTo>
                      <a:pt x="123" y="9"/>
                    </a:moveTo>
                    <a:lnTo>
                      <a:pt x="131" y="342"/>
                    </a:lnTo>
                    <a:lnTo>
                      <a:pt x="0" y="806"/>
                    </a:lnTo>
                    <a:lnTo>
                      <a:pt x="79" y="789"/>
                    </a:lnTo>
                    <a:lnTo>
                      <a:pt x="218" y="376"/>
                    </a:lnTo>
                    <a:lnTo>
                      <a:pt x="245" y="0"/>
                    </a:lnTo>
                    <a:lnTo>
                      <a:pt x="123" y="9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SG"/>
              </a:p>
            </p:txBody>
          </p:sp>
          <p:grpSp>
            <p:nvGrpSpPr>
              <p:cNvPr id="1040" name="Group 43">
                <a:extLst>
                  <a:ext uri="{FF2B5EF4-FFF2-40B4-BE49-F238E27FC236}">
                    <a16:creationId xmlns:a16="http://schemas.microsoft.com/office/drawing/2014/main" id="{91DD6CA5-A2AF-4639-A2BF-2CC98A389E3A}"/>
                  </a:ext>
                </a:extLst>
              </p:cNvPr>
              <p:cNvGrpSpPr>
                <a:grpSpLocks/>
              </p:cNvGrpSpPr>
              <p:nvPr userDrawn="1"/>
            </p:nvGrpSpPr>
            <p:grpSpPr bwMode="auto">
              <a:xfrm>
                <a:off x="4610" y="57"/>
                <a:ext cx="1344" cy="985"/>
                <a:chOff x="4610" y="57"/>
                <a:chExt cx="1344" cy="985"/>
              </a:xfrm>
            </p:grpSpPr>
            <p:sp>
              <p:nvSpPr>
                <p:cNvPr id="1041" name="Freeform 44">
                  <a:extLst>
                    <a:ext uri="{FF2B5EF4-FFF2-40B4-BE49-F238E27FC236}">
                      <a16:creationId xmlns:a16="http://schemas.microsoft.com/office/drawing/2014/main" id="{EEA00D9B-B26E-466F-8135-63C1E9DBCDFC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 rot="-3172564">
                  <a:off x="4966" y="71"/>
                  <a:ext cx="153" cy="125"/>
                </a:xfrm>
                <a:custGeom>
                  <a:avLst/>
                  <a:gdLst>
                    <a:gd name="T0" fmla="*/ 0 w 604"/>
                    <a:gd name="T1" fmla="*/ 0 h 349"/>
                    <a:gd name="T2" fmla="*/ 75 w 604"/>
                    <a:gd name="T3" fmla="*/ 66 h 349"/>
                    <a:gd name="T4" fmla="*/ 127 w 604"/>
                    <a:gd name="T5" fmla="*/ 125 h 349"/>
                    <a:gd name="T6" fmla="*/ 153 w 604"/>
                    <a:gd name="T7" fmla="*/ 50 h 349"/>
                    <a:gd name="T8" fmla="*/ 91 w 604"/>
                    <a:gd name="T9" fmla="*/ 3 h 349"/>
                    <a:gd name="T10" fmla="*/ 118 w 604"/>
                    <a:gd name="T11" fmla="*/ 66 h 349"/>
                    <a:gd name="T12" fmla="*/ 33 w 604"/>
                    <a:gd name="T13" fmla="*/ 6 h 349"/>
                    <a:gd name="T14" fmla="*/ 0 w 604"/>
                    <a:gd name="T15" fmla="*/ 0 h 349"/>
                    <a:gd name="T16" fmla="*/ 0 w 604"/>
                    <a:gd name="T17" fmla="*/ 0 h 349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604" h="349">
                      <a:moveTo>
                        <a:pt x="0" y="0"/>
                      </a:moveTo>
                      <a:lnTo>
                        <a:pt x="298" y="184"/>
                      </a:lnTo>
                      <a:lnTo>
                        <a:pt x="500" y="349"/>
                      </a:lnTo>
                      <a:lnTo>
                        <a:pt x="604" y="140"/>
                      </a:lnTo>
                      <a:lnTo>
                        <a:pt x="359" y="9"/>
                      </a:lnTo>
                      <a:lnTo>
                        <a:pt x="464" y="184"/>
                      </a:lnTo>
                      <a:lnTo>
                        <a:pt x="131" y="17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SG"/>
                </a:p>
              </p:txBody>
            </p:sp>
            <p:sp>
              <p:nvSpPr>
                <p:cNvPr id="1042" name="Freeform 45">
                  <a:extLst>
                    <a:ext uri="{FF2B5EF4-FFF2-40B4-BE49-F238E27FC236}">
                      <a16:creationId xmlns:a16="http://schemas.microsoft.com/office/drawing/2014/main" id="{DE43951D-D746-4EE5-B615-906B92FA142F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 rot="-3172564">
                  <a:off x="5048" y="332"/>
                  <a:ext cx="269" cy="438"/>
                </a:xfrm>
                <a:custGeom>
                  <a:avLst/>
                  <a:gdLst>
                    <a:gd name="T0" fmla="*/ 187 w 1064"/>
                    <a:gd name="T1" fmla="*/ 46 h 1230"/>
                    <a:gd name="T2" fmla="*/ 123 w 1064"/>
                    <a:gd name="T3" fmla="*/ 125 h 1230"/>
                    <a:gd name="T4" fmla="*/ 41 w 1064"/>
                    <a:gd name="T5" fmla="*/ 271 h 1230"/>
                    <a:gd name="T6" fmla="*/ 0 w 1064"/>
                    <a:gd name="T7" fmla="*/ 392 h 1230"/>
                    <a:gd name="T8" fmla="*/ 15 w 1064"/>
                    <a:gd name="T9" fmla="*/ 438 h 1230"/>
                    <a:gd name="T10" fmla="*/ 66 w 1064"/>
                    <a:gd name="T11" fmla="*/ 428 h 1230"/>
                    <a:gd name="T12" fmla="*/ 146 w 1064"/>
                    <a:gd name="T13" fmla="*/ 325 h 1230"/>
                    <a:gd name="T14" fmla="*/ 221 w 1064"/>
                    <a:gd name="T15" fmla="*/ 190 h 1230"/>
                    <a:gd name="T16" fmla="*/ 261 w 1064"/>
                    <a:gd name="T17" fmla="*/ 96 h 1230"/>
                    <a:gd name="T18" fmla="*/ 269 w 1064"/>
                    <a:gd name="T19" fmla="*/ 30 h 1230"/>
                    <a:gd name="T20" fmla="*/ 247 w 1064"/>
                    <a:gd name="T21" fmla="*/ 0 h 1230"/>
                    <a:gd name="T22" fmla="*/ 211 w 1064"/>
                    <a:gd name="T23" fmla="*/ 23 h 1230"/>
                    <a:gd name="T24" fmla="*/ 245 w 1064"/>
                    <a:gd name="T25" fmla="*/ 38 h 1230"/>
                    <a:gd name="T26" fmla="*/ 221 w 1064"/>
                    <a:gd name="T27" fmla="*/ 125 h 1230"/>
                    <a:gd name="T28" fmla="*/ 174 w 1064"/>
                    <a:gd name="T29" fmla="*/ 234 h 1230"/>
                    <a:gd name="T30" fmla="*/ 88 w 1064"/>
                    <a:gd name="T31" fmla="*/ 359 h 1230"/>
                    <a:gd name="T32" fmla="*/ 29 w 1064"/>
                    <a:gd name="T33" fmla="*/ 397 h 1230"/>
                    <a:gd name="T34" fmla="*/ 34 w 1064"/>
                    <a:gd name="T35" fmla="*/ 336 h 1230"/>
                    <a:gd name="T36" fmla="*/ 110 w 1064"/>
                    <a:gd name="T37" fmla="*/ 179 h 1230"/>
                    <a:gd name="T38" fmla="*/ 210 w 1064"/>
                    <a:gd name="T39" fmla="*/ 42 h 1230"/>
                    <a:gd name="T40" fmla="*/ 187 w 1064"/>
                    <a:gd name="T41" fmla="*/ 46 h 1230"/>
                    <a:gd name="T42" fmla="*/ 187 w 1064"/>
                    <a:gd name="T43" fmla="*/ 46 h 1230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</a:gdLst>
                  <a:ahLst/>
                  <a:cxnLst>
                    <a:cxn ang="T44">
                      <a:pos x="T0" y="T1"/>
                    </a:cxn>
                    <a:cxn ang="T45">
                      <a:pos x="T2" y="T3"/>
                    </a:cxn>
                    <a:cxn ang="T46">
                      <a:pos x="T4" y="T5"/>
                    </a:cxn>
                    <a:cxn ang="T47">
                      <a:pos x="T6" y="T7"/>
                    </a:cxn>
                    <a:cxn ang="T48">
                      <a:pos x="T8" y="T9"/>
                    </a:cxn>
                    <a:cxn ang="T49">
                      <a:pos x="T10" y="T11"/>
                    </a:cxn>
                    <a:cxn ang="T50">
                      <a:pos x="T12" y="T13"/>
                    </a:cxn>
                    <a:cxn ang="T51">
                      <a:pos x="T14" y="T15"/>
                    </a:cxn>
                    <a:cxn ang="T52">
                      <a:pos x="T16" y="T17"/>
                    </a:cxn>
                    <a:cxn ang="T53">
                      <a:pos x="T18" y="T19"/>
                    </a:cxn>
                    <a:cxn ang="T54">
                      <a:pos x="T20" y="T21"/>
                    </a:cxn>
                    <a:cxn ang="T55">
                      <a:pos x="T22" y="T23"/>
                    </a:cxn>
                    <a:cxn ang="T56">
                      <a:pos x="T24" y="T25"/>
                    </a:cxn>
                    <a:cxn ang="T57">
                      <a:pos x="T26" y="T27"/>
                    </a:cxn>
                    <a:cxn ang="T58">
                      <a:pos x="T28" y="T29"/>
                    </a:cxn>
                    <a:cxn ang="T59">
                      <a:pos x="T30" y="T31"/>
                    </a:cxn>
                    <a:cxn ang="T60">
                      <a:pos x="T32" y="T33"/>
                    </a:cxn>
                    <a:cxn ang="T61">
                      <a:pos x="T34" y="T35"/>
                    </a:cxn>
                    <a:cxn ang="T62">
                      <a:pos x="T36" y="T37"/>
                    </a:cxn>
                    <a:cxn ang="T63">
                      <a:pos x="T38" y="T39"/>
                    </a:cxn>
                    <a:cxn ang="T64">
                      <a:pos x="T40" y="T41"/>
                    </a:cxn>
                    <a:cxn ang="T65">
                      <a:pos x="T42" y="T43"/>
                    </a:cxn>
                  </a:cxnLst>
                  <a:rect l="0" t="0" r="r" b="b"/>
                  <a:pathLst>
                    <a:path w="1064" h="1230">
                      <a:moveTo>
                        <a:pt x="741" y="129"/>
                      </a:moveTo>
                      <a:lnTo>
                        <a:pt x="485" y="352"/>
                      </a:lnTo>
                      <a:lnTo>
                        <a:pt x="163" y="762"/>
                      </a:lnTo>
                      <a:lnTo>
                        <a:pt x="0" y="1101"/>
                      </a:lnTo>
                      <a:lnTo>
                        <a:pt x="59" y="1230"/>
                      </a:lnTo>
                      <a:lnTo>
                        <a:pt x="262" y="1201"/>
                      </a:lnTo>
                      <a:lnTo>
                        <a:pt x="578" y="914"/>
                      </a:lnTo>
                      <a:lnTo>
                        <a:pt x="876" y="534"/>
                      </a:lnTo>
                      <a:lnTo>
                        <a:pt x="1034" y="270"/>
                      </a:lnTo>
                      <a:lnTo>
                        <a:pt x="1064" y="84"/>
                      </a:lnTo>
                      <a:lnTo>
                        <a:pt x="977" y="0"/>
                      </a:lnTo>
                      <a:lnTo>
                        <a:pt x="836" y="65"/>
                      </a:lnTo>
                      <a:lnTo>
                        <a:pt x="969" y="107"/>
                      </a:lnTo>
                      <a:lnTo>
                        <a:pt x="876" y="352"/>
                      </a:lnTo>
                      <a:lnTo>
                        <a:pt x="690" y="656"/>
                      </a:lnTo>
                      <a:lnTo>
                        <a:pt x="350" y="1008"/>
                      </a:lnTo>
                      <a:lnTo>
                        <a:pt x="116" y="1114"/>
                      </a:lnTo>
                      <a:lnTo>
                        <a:pt x="135" y="943"/>
                      </a:lnTo>
                      <a:lnTo>
                        <a:pt x="437" y="504"/>
                      </a:lnTo>
                      <a:lnTo>
                        <a:pt x="831" y="118"/>
                      </a:lnTo>
                      <a:lnTo>
                        <a:pt x="741" y="12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SG"/>
                </a:p>
              </p:txBody>
            </p:sp>
            <p:sp>
              <p:nvSpPr>
                <p:cNvPr id="1043" name="Freeform 46">
                  <a:extLst>
                    <a:ext uri="{FF2B5EF4-FFF2-40B4-BE49-F238E27FC236}">
                      <a16:creationId xmlns:a16="http://schemas.microsoft.com/office/drawing/2014/main" id="{4CC8C93C-E590-4CB5-AB50-B511F01ABFC0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 rot="-3172564">
                  <a:off x="4858" y="182"/>
                  <a:ext cx="505" cy="898"/>
                </a:xfrm>
                <a:custGeom>
                  <a:avLst/>
                  <a:gdLst>
                    <a:gd name="T0" fmla="*/ 490 w 2002"/>
                    <a:gd name="T1" fmla="*/ 0 h 2521"/>
                    <a:gd name="T2" fmla="*/ 0 w 2002"/>
                    <a:gd name="T3" fmla="*/ 898 h 2521"/>
                    <a:gd name="T4" fmla="*/ 48 w 2002"/>
                    <a:gd name="T5" fmla="*/ 873 h 2521"/>
                    <a:gd name="T6" fmla="*/ 505 w 2002"/>
                    <a:gd name="T7" fmla="*/ 22 h 2521"/>
                    <a:gd name="T8" fmla="*/ 490 w 2002"/>
                    <a:gd name="T9" fmla="*/ 0 h 2521"/>
                    <a:gd name="T10" fmla="*/ 490 w 2002"/>
                    <a:gd name="T11" fmla="*/ 0 h 2521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0" t="0" r="r" b="b"/>
                  <a:pathLst>
                    <a:path w="2002" h="2521">
                      <a:moveTo>
                        <a:pt x="1941" y="0"/>
                      </a:moveTo>
                      <a:lnTo>
                        <a:pt x="0" y="2521"/>
                      </a:lnTo>
                      <a:lnTo>
                        <a:pt x="192" y="2450"/>
                      </a:lnTo>
                      <a:lnTo>
                        <a:pt x="2002" y="61"/>
                      </a:lnTo>
                      <a:lnTo>
                        <a:pt x="1941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SG"/>
                </a:p>
              </p:txBody>
            </p:sp>
            <p:sp>
              <p:nvSpPr>
                <p:cNvPr id="1044" name="Freeform 47">
                  <a:extLst>
                    <a:ext uri="{FF2B5EF4-FFF2-40B4-BE49-F238E27FC236}">
                      <a16:creationId xmlns:a16="http://schemas.microsoft.com/office/drawing/2014/main" id="{CBCD5220-8656-4684-8026-1BE26039C2E2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 rot="-3172564">
                  <a:off x="4903" y="-19"/>
                  <a:ext cx="758" cy="1344"/>
                </a:xfrm>
                <a:custGeom>
                  <a:avLst/>
                  <a:gdLst>
                    <a:gd name="T0" fmla="*/ 24 w 3007"/>
                    <a:gd name="T1" fmla="*/ 1014 h 3771"/>
                    <a:gd name="T2" fmla="*/ 99 w 3007"/>
                    <a:gd name="T3" fmla="*/ 1010 h 3771"/>
                    <a:gd name="T4" fmla="*/ 207 w 3007"/>
                    <a:gd name="T5" fmla="*/ 1072 h 3771"/>
                    <a:gd name="T6" fmla="*/ 172 w 3007"/>
                    <a:gd name="T7" fmla="*/ 1004 h 3771"/>
                    <a:gd name="T8" fmla="*/ 93 w 3007"/>
                    <a:gd name="T9" fmla="*/ 963 h 3771"/>
                    <a:gd name="T10" fmla="*/ 161 w 3007"/>
                    <a:gd name="T11" fmla="*/ 969 h 3771"/>
                    <a:gd name="T12" fmla="*/ 247 w 3007"/>
                    <a:gd name="T13" fmla="*/ 1023 h 3771"/>
                    <a:gd name="T14" fmla="*/ 721 w 3007"/>
                    <a:gd name="T15" fmla="*/ 150 h 3771"/>
                    <a:gd name="T16" fmla="*/ 650 w 3007"/>
                    <a:gd name="T17" fmla="*/ 53 h 3771"/>
                    <a:gd name="T18" fmla="*/ 582 w 3007"/>
                    <a:gd name="T19" fmla="*/ 0 h 3771"/>
                    <a:gd name="T20" fmla="*/ 679 w 3007"/>
                    <a:gd name="T21" fmla="*/ 28 h 3771"/>
                    <a:gd name="T22" fmla="*/ 758 w 3007"/>
                    <a:gd name="T23" fmla="*/ 153 h 3771"/>
                    <a:gd name="T24" fmla="*/ 209 w 3007"/>
                    <a:gd name="T25" fmla="*/ 1167 h 3771"/>
                    <a:gd name="T26" fmla="*/ 121 w 3007"/>
                    <a:gd name="T27" fmla="*/ 1216 h 3771"/>
                    <a:gd name="T28" fmla="*/ 26 w 3007"/>
                    <a:gd name="T29" fmla="*/ 1344 h 3771"/>
                    <a:gd name="T30" fmla="*/ 0 w 3007"/>
                    <a:gd name="T31" fmla="*/ 1307 h 3771"/>
                    <a:gd name="T32" fmla="*/ 33 w 3007"/>
                    <a:gd name="T33" fmla="*/ 1294 h 3771"/>
                    <a:gd name="T34" fmla="*/ 95 w 3007"/>
                    <a:gd name="T35" fmla="*/ 1206 h 3771"/>
                    <a:gd name="T36" fmla="*/ 42 w 3007"/>
                    <a:gd name="T37" fmla="*/ 1167 h 3771"/>
                    <a:gd name="T38" fmla="*/ 42 w 3007"/>
                    <a:gd name="T39" fmla="*/ 1132 h 3771"/>
                    <a:gd name="T40" fmla="*/ 104 w 3007"/>
                    <a:gd name="T41" fmla="*/ 1175 h 3771"/>
                    <a:gd name="T42" fmla="*/ 104 w 3007"/>
                    <a:gd name="T43" fmla="*/ 1136 h 3771"/>
                    <a:gd name="T44" fmla="*/ 152 w 3007"/>
                    <a:gd name="T45" fmla="*/ 1148 h 3771"/>
                    <a:gd name="T46" fmla="*/ 108 w 3007"/>
                    <a:gd name="T47" fmla="*/ 1097 h 3771"/>
                    <a:gd name="T48" fmla="*/ 159 w 3007"/>
                    <a:gd name="T49" fmla="*/ 1091 h 3771"/>
                    <a:gd name="T50" fmla="*/ 24 w 3007"/>
                    <a:gd name="T51" fmla="*/ 1014 h 3771"/>
                    <a:gd name="T52" fmla="*/ 24 w 3007"/>
                    <a:gd name="T53" fmla="*/ 1014 h 3771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</a:gdLst>
                  <a:ahLst/>
                  <a:cxnLst>
                    <a:cxn ang="T54">
                      <a:pos x="T0" y="T1"/>
                    </a:cxn>
                    <a:cxn ang="T55">
                      <a:pos x="T2" y="T3"/>
                    </a:cxn>
                    <a:cxn ang="T56">
                      <a:pos x="T4" y="T5"/>
                    </a:cxn>
                    <a:cxn ang="T57">
                      <a:pos x="T6" y="T7"/>
                    </a:cxn>
                    <a:cxn ang="T58">
                      <a:pos x="T8" y="T9"/>
                    </a:cxn>
                    <a:cxn ang="T59">
                      <a:pos x="T10" y="T11"/>
                    </a:cxn>
                    <a:cxn ang="T60">
                      <a:pos x="T12" y="T13"/>
                    </a:cxn>
                    <a:cxn ang="T61">
                      <a:pos x="T14" y="T15"/>
                    </a:cxn>
                    <a:cxn ang="T62">
                      <a:pos x="T16" y="T17"/>
                    </a:cxn>
                    <a:cxn ang="T63">
                      <a:pos x="T18" y="T19"/>
                    </a:cxn>
                    <a:cxn ang="T64">
                      <a:pos x="T20" y="T21"/>
                    </a:cxn>
                    <a:cxn ang="T65">
                      <a:pos x="T22" y="T23"/>
                    </a:cxn>
                    <a:cxn ang="T66">
                      <a:pos x="T24" y="T25"/>
                    </a:cxn>
                    <a:cxn ang="T67">
                      <a:pos x="T26" y="T27"/>
                    </a:cxn>
                    <a:cxn ang="T68">
                      <a:pos x="T28" y="T29"/>
                    </a:cxn>
                    <a:cxn ang="T69">
                      <a:pos x="T30" y="T31"/>
                    </a:cxn>
                    <a:cxn ang="T70">
                      <a:pos x="T32" y="T33"/>
                    </a:cxn>
                    <a:cxn ang="T71">
                      <a:pos x="T34" y="T35"/>
                    </a:cxn>
                    <a:cxn ang="T72">
                      <a:pos x="T36" y="T37"/>
                    </a:cxn>
                    <a:cxn ang="T73">
                      <a:pos x="T38" y="T39"/>
                    </a:cxn>
                    <a:cxn ang="T74">
                      <a:pos x="T40" y="T41"/>
                    </a:cxn>
                    <a:cxn ang="T75">
                      <a:pos x="T42" y="T43"/>
                    </a:cxn>
                    <a:cxn ang="T76">
                      <a:pos x="T44" y="T45"/>
                    </a:cxn>
                    <a:cxn ang="T77">
                      <a:pos x="T46" y="T47"/>
                    </a:cxn>
                    <a:cxn ang="T78">
                      <a:pos x="T48" y="T49"/>
                    </a:cxn>
                    <a:cxn ang="T79">
                      <a:pos x="T50" y="T51"/>
                    </a:cxn>
                    <a:cxn ang="T80">
                      <a:pos x="T52" y="T53"/>
                    </a:cxn>
                  </a:cxnLst>
                  <a:rect l="0" t="0" r="r" b="b"/>
                  <a:pathLst>
                    <a:path w="3007" h="3771">
                      <a:moveTo>
                        <a:pt x="95" y="2844"/>
                      </a:moveTo>
                      <a:lnTo>
                        <a:pt x="394" y="2834"/>
                      </a:lnTo>
                      <a:lnTo>
                        <a:pt x="821" y="3009"/>
                      </a:lnTo>
                      <a:lnTo>
                        <a:pt x="681" y="2817"/>
                      </a:lnTo>
                      <a:lnTo>
                        <a:pt x="367" y="2703"/>
                      </a:lnTo>
                      <a:lnTo>
                        <a:pt x="637" y="2720"/>
                      </a:lnTo>
                      <a:lnTo>
                        <a:pt x="979" y="2870"/>
                      </a:lnTo>
                      <a:lnTo>
                        <a:pt x="2859" y="420"/>
                      </a:lnTo>
                      <a:lnTo>
                        <a:pt x="2578" y="148"/>
                      </a:lnTo>
                      <a:lnTo>
                        <a:pt x="2308" y="0"/>
                      </a:lnTo>
                      <a:lnTo>
                        <a:pt x="2692" y="78"/>
                      </a:lnTo>
                      <a:lnTo>
                        <a:pt x="3007" y="428"/>
                      </a:lnTo>
                      <a:lnTo>
                        <a:pt x="831" y="3273"/>
                      </a:lnTo>
                      <a:lnTo>
                        <a:pt x="481" y="3412"/>
                      </a:lnTo>
                      <a:lnTo>
                        <a:pt x="105" y="3771"/>
                      </a:lnTo>
                      <a:lnTo>
                        <a:pt x="0" y="3667"/>
                      </a:lnTo>
                      <a:lnTo>
                        <a:pt x="131" y="3631"/>
                      </a:lnTo>
                      <a:lnTo>
                        <a:pt x="376" y="3385"/>
                      </a:lnTo>
                      <a:lnTo>
                        <a:pt x="165" y="3273"/>
                      </a:lnTo>
                      <a:lnTo>
                        <a:pt x="165" y="3176"/>
                      </a:lnTo>
                      <a:lnTo>
                        <a:pt x="411" y="3298"/>
                      </a:lnTo>
                      <a:lnTo>
                        <a:pt x="411" y="3186"/>
                      </a:lnTo>
                      <a:lnTo>
                        <a:pt x="603" y="3220"/>
                      </a:lnTo>
                      <a:lnTo>
                        <a:pt x="428" y="3079"/>
                      </a:lnTo>
                      <a:lnTo>
                        <a:pt x="629" y="3062"/>
                      </a:lnTo>
                      <a:lnTo>
                        <a:pt x="95" y="2844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SG"/>
                </a:p>
              </p:txBody>
            </p:sp>
            <p:sp>
              <p:nvSpPr>
                <p:cNvPr id="1045" name="Freeform 48">
                  <a:extLst>
                    <a:ext uri="{FF2B5EF4-FFF2-40B4-BE49-F238E27FC236}">
                      <a16:creationId xmlns:a16="http://schemas.microsoft.com/office/drawing/2014/main" id="{CFA98E3E-1BC0-4B74-B09A-77B8C1817543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 rot="-3172564">
                  <a:off x="5297" y="897"/>
                  <a:ext cx="169" cy="122"/>
                </a:xfrm>
                <a:custGeom>
                  <a:avLst/>
                  <a:gdLst>
                    <a:gd name="T0" fmla="*/ 0 w 673"/>
                    <a:gd name="T1" fmla="*/ 29 h 342"/>
                    <a:gd name="T2" fmla="*/ 64 w 673"/>
                    <a:gd name="T3" fmla="*/ 38 h 342"/>
                    <a:gd name="T4" fmla="*/ 160 w 673"/>
                    <a:gd name="T5" fmla="*/ 122 h 342"/>
                    <a:gd name="T6" fmla="*/ 169 w 673"/>
                    <a:gd name="T7" fmla="*/ 103 h 342"/>
                    <a:gd name="T8" fmla="*/ 112 w 673"/>
                    <a:gd name="T9" fmla="*/ 41 h 342"/>
                    <a:gd name="T10" fmla="*/ 7 w 673"/>
                    <a:gd name="T11" fmla="*/ 0 h 342"/>
                    <a:gd name="T12" fmla="*/ 0 w 673"/>
                    <a:gd name="T13" fmla="*/ 29 h 342"/>
                    <a:gd name="T14" fmla="*/ 0 w 673"/>
                    <a:gd name="T15" fmla="*/ 29 h 342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673" h="342">
                      <a:moveTo>
                        <a:pt x="0" y="80"/>
                      </a:moveTo>
                      <a:lnTo>
                        <a:pt x="255" y="106"/>
                      </a:lnTo>
                      <a:lnTo>
                        <a:pt x="639" y="342"/>
                      </a:lnTo>
                      <a:lnTo>
                        <a:pt x="673" y="289"/>
                      </a:lnTo>
                      <a:lnTo>
                        <a:pt x="447" y="114"/>
                      </a:lnTo>
                      <a:lnTo>
                        <a:pt x="26" y="0"/>
                      </a:lnTo>
                      <a:lnTo>
                        <a:pt x="0" y="8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SG"/>
                </a:p>
              </p:txBody>
            </p:sp>
            <p:sp>
              <p:nvSpPr>
                <p:cNvPr id="1046" name="Freeform 49">
                  <a:extLst>
                    <a:ext uri="{FF2B5EF4-FFF2-40B4-BE49-F238E27FC236}">
                      <a16:creationId xmlns:a16="http://schemas.microsoft.com/office/drawing/2014/main" id="{2A48FF29-5E4A-450A-AD13-0C5CB92CC0E9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 rot="-3172564">
                  <a:off x="5253" y="806"/>
                  <a:ext cx="181" cy="144"/>
                </a:xfrm>
                <a:custGeom>
                  <a:avLst/>
                  <a:gdLst>
                    <a:gd name="T0" fmla="*/ 0 w 716"/>
                    <a:gd name="T1" fmla="*/ 28 h 403"/>
                    <a:gd name="T2" fmla="*/ 86 w 716"/>
                    <a:gd name="T3" fmla="*/ 53 h 403"/>
                    <a:gd name="T4" fmla="*/ 161 w 716"/>
                    <a:gd name="T5" fmla="*/ 144 h 403"/>
                    <a:gd name="T6" fmla="*/ 181 w 716"/>
                    <a:gd name="T7" fmla="*/ 106 h 403"/>
                    <a:gd name="T8" fmla="*/ 106 w 716"/>
                    <a:gd name="T9" fmla="*/ 41 h 403"/>
                    <a:gd name="T10" fmla="*/ 18 w 716"/>
                    <a:gd name="T11" fmla="*/ 0 h 403"/>
                    <a:gd name="T12" fmla="*/ 0 w 716"/>
                    <a:gd name="T13" fmla="*/ 28 h 403"/>
                    <a:gd name="T14" fmla="*/ 0 w 716"/>
                    <a:gd name="T15" fmla="*/ 28 h 403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716" h="403">
                      <a:moveTo>
                        <a:pt x="0" y="78"/>
                      </a:moveTo>
                      <a:lnTo>
                        <a:pt x="340" y="148"/>
                      </a:lnTo>
                      <a:lnTo>
                        <a:pt x="638" y="403"/>
                      </a:lnTo>
                      <a:lnTo>
                        <a:pt x="716" y="296"/>
                      </a:lnTo>
                      <a:lnTo>
                        <a:pt x="420" y="114"/>
                      </a:lnTo>
                      <a:lnTo>
                        <a:pt x="70" y="0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SG"/>
                </a:p>
              </p:txBody>
            </p:sp>
            <p:sp>
              <p:nvSpPr>
                <p:cNvPr id="1047" name="Freeform 50">
                  <a:extLst>
                    <a:ext uri="{FF2B5EF4-FFF2-40B4-BE49-F238E27FC236}">
                      <a16:creationId xmlns:a16="http://schemas.microsoft.com/office/drawing/2014/main" id="{11D416E0-25D6-41F1-AC14-65445B87F7BA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 rot="-3172564">
                  <a:off x="4985" y="210"/>
                  <a:ext cx="181" cy="147"/>
                </a:xfrm>
                <a:custGeom>
                  <a:avLst/>
                  <a:gdLst>
                    <a:gd name="T0" fmla="*/ 0 w 717"/>
                    <a:gd name="T1" fmla="*/ 28 h 411"/>
                    <a:gd name="T2" fmla="*/ 80 w 717"/>
                    <a:gd name="T3" fmla="*/ 50 h 411"/>
                    <a:gd name="T4" fmla="*/ 164 w 717"/>
                    <a:gd name="T5" fmla="*/ 147 h 411"/>
                    <a:gd name="T6" fmla="*/ 181 w 717"/>
                    <a:gd name="T7" fmla="*/ 112 h 411"/>
                    <a:gd name="T8" fmla="*/ 99 w 717"/>
                    <a:gd name="T9" fmla="*/ 31 h 411"/>
                    <a:gd name="T10" fmla="*/ 14 w 717"/>
                    <a:gd name="T11" fmla="*/ 0 h 411"/>
                    <a:gd name="T12" fmla="*/ 0 w 717"/>
                    <a:gd name="T13" fmla="*/ 28 h 411"/>
                    <a:gd name="T14" fmla="*/ 0 w 717"/>
                    <a:gd name="T15" fmla="*/ 28 h 411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717" h="411">
                      <a:moveTo>
                        <a:pt x="0" y="78"/>
                      </a:moveTo>
                      <a:lnTo>
                        <a:pt x="316" y="139"/>
                      </a:lnTo>
                      <a:lnTo>
                        <a:pt x="649" y="411"/>
                      </a:lnTo>
                      <a:lnTo>
                        <a:pt x="717" y="314"/>
                      </a:lnTo>
                      <a:lnTo>
                        <a:pt x="394" y="87"/>
                      </a:lnTo>
                      <a:lnTo>
                        <a:pt x="54" y="0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SG"/>
                </a:p>
              </p:txBody>
            </p:sp>
            <p:sp>
              <p:nvSpPr>
                <p:cNvPr id="1048" name="Freeform 51">
                  <a:extLst>
                    <a:ext uri="{FF2B5EF4-FFF2-40B4-BE49-F238E27FC236}">
                      <a16:creationId xmlns:a16="http://schemas.microsoft.com/office/drawing/2014/main" id="{536FE871-BF5C-4571-8E41-DBDF3C909E73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 rot="-3172564">
                  <a:off x="4948" y="142"/>
                  <a:ext cx="179" cy="138"/>
                </a:xfrm>
                <a:custGeom>
                  <a:avLst/>
                  <a:gdLst>
                    <a:gd name="T0" fmla="*/ 0 w 709"/>
                    <a:gd name="T1" fmla="*/ 31 h 386"/>
                    <a:gd name="T2" fmla="*/ 69 w 709"/>
                    <a:gd name="T3" fmla="*/ 47 h 386"/>
                    <a:gd name="T4" fmla="*/ 168 w 709"/>
                    <a:gd name="T5" fmla="*/ 138 h 386"/>
                    <a:gd name="T6" fmla="*/ 179 w 709"/>
                    <a:gd name="T7" fmla="*/ 110 h 386"/>
                    <a:gd name="T8" fmla="*/ 77 w 709"/>
                    <a:gd name="T9" fmla="*/ 19 h 386"/>
                    <a:gd name="T10" fmla="*/ 11 w 709"/>
                    <a:gd name="T11" fmla="*/ 0 h 386"/>
                    <a:gd name="T12" fmla="*/ 0 w 709"/>
                    <a:gd name="T13" fmla="*/ 31 h 386"/>
                    <a:gd name="T14" fmla="*/ 0 w 709"/>
                    <a:gd name="T15" fmla="*/ 31 h 38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709" h="386">
                      <a:moveTo>
                        <a:pt x="0" y="88"/>
                      </a:moveTo>
                      <a:lnTo>
                        <a:pt x="272" y="131"/>
                      </a:lnTo>
                      <a:lnTo>
                        <a:pt x="665" y="386"/>
                      </a:lnTo>
                      <a:lnTo>
                        <a:pt x="709" y="308"/>
                      </a:lnTo>
                      <a:lnTo>
                        <a:pt x="306" y="53"/>
                      </a:lnTo>
                      <a:lnTo>
                        <a:pt x="43" y="0"/>
                      </a:lnTo>
                      <a:lnTo>
                        <a:pt x="0" y="8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SG"/>
                </a:p>
              </p:txBody>
            </p:sp>
          </p:grpSp>
        </p:grpSp>
        <p:sp>
          <p:nvSpPr>
            <p:cNvPr id="1038" name="Line 52">
              <a:extLst>
                <a:ext uri="{FF2B5EF4-FFF2-40B4-BE49-F238E27FC236}">
                  <a16:creationId xmlns:a16="http://schemas.microsoft.com/office/drawing/2014/main" id="{DEEBE93F-B52A-44C6-96C7-2DE8B9539610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4870" y="84"/>
              <a:ext cx="42" cy="96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SG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2" r:id="rId1"/>
    <p:sldLayoutId id="2147483732" r:id="rId2"/>
    <p:sldLayoutId id="2147483733" r:id="rId3"/>
    <p:sldLayoutId id="2147483734" r:id="rId4"/>
    <p:sldLayoutId id="2147483735" r:id="rId5"/>
    <p:sldLayoutId id="2147483736" r:id="rId6"/>
    <p:sldLayoutId id="2147483737" r:id="rId7"/>
    <p:sldLayoutId id="2147483738" r:id="rId8"/>
    <p:sldLayoutId id="2147483739" r:id="rId9"/>
    <p:sldLayoutId id="2147483740" r:id="rId10"/>
    <p:sldLayoutId id="214748374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anose="030F0702030302020204" pitchFamily="66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anose="030F0702030302020204" pitchFamily="66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anose="030F0702030302020204" pitchFamily="66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anose="030F0702030302020204" pitchFamily="66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anose="030F0702030302020204" pitchFamily="66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anose="030F0702030302020204" pitchFamily="66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anose="030F0702030302020204" pitchFamily="66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anose="030F0702030302020204" pitchFamily="66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5.wmf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6.wmf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7.wmf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7" Type="http://schemas.openxmlformats.org/officeDocument/2006/relationships/image" Target="../media/image1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7.bin"/><Relationship Id="rId5" Type="http://schemas.openxmlformats.org/officeDocument/2006/relationships/image" Target="../media/image9.wmf"/><Relationship Id="rId4" Type="http://schemas.openxmlformats.org/officeDocument/2006/relationships/oleObject" Target="../embeddings/oleObject6.bin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11.wmf"/><Relationship Id="rId4" Type="http://schemas.openxmlformats.org/officeDocument/2006/relationships/oleObject" Target="../embeddings/oleObject8.bin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wmf"/><Relationship Id="rId4" Type="http://schemas.openxmlformats.org/officeDocument/2006/relationships/oleObject" Target="../embeddings/oleObject1.bin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3.wmf"/><Relationship Id="rId4" Type="http://schemas.openxmlformats.org/officeDocument/2006/relationships/oleObject" Target="../embeddings/oleObject2.bin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4E86507A-391E-4E9D-8820-F84E726B5E2D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en-US">
                <a:solidFill>
                  <a:srgbClr val="CC0000"/>
                </a:solidFill>
              </a:rPr>
              <a:t>6. Markov Chain</a:t>
            </a: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>
            <a:extLst>
              <a:ext uri="{FF2B5EF4-FFF2-40B4-BE49-F238E27FC236}">
                <a16:creationId xmlns:a16="http://schemas.microsoft.com/office/drawing/2014/main" id="{43180604-6C91-4AB0-B786-86F28827DA2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The Questions</a:t>
            </a:r>
          </a:p>
        </p:txBody>
      </p:sp>
      <p:sp>
        <p:nvSpPr>
          <p:cNvPr id="21507" name="Rectangle 3">
            <a:extLst>
              <a:ext uri="{FF2B5EF4-FFF2-40B4-BE49-F238E27FC236}">
                <a16:creationId xmlns:a16="http://schemas.microsoft.com/office/drawing/2014/main" id="{91CADAD0-A23A-4914-B2D0-9A3724C4AC4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828800"/>
            <a:ext cx="7772400" cy="4114800"/>
          </a:xfrm>
        </p:spPr>
        <p:txBody>
          <a:bodyPr/>
          <a:lstStyle/>
          <a:p>
            <a:pPr eaLnBrk="1" hangingPunct="1"/>
            <a:r>
              <a:rPr lang="en-US" altLang="en-US" dirty="0"/>
              <a:t>Under what conditions </a:t>
            </a:r>
            <a:r>
              <a:rPr lang="en-US" altLang="en-US" dirty="0" err="1"/>
              <a:t>P</a:t>
            </a:r>
            <a:r>
              <a:rPr lang="en-US" altLang="en-US" baseline="-25000" dirty="0" err="1"/>
              <a:t>n</a:t>
            </a:r>
            <a:r>
              <a:rPr lang="en-US" altLang="en-US" dirty="0"/>
              <a:t>(X) is independent of time (or step) </a:t>
            </a:r>
            <a:r>
              <a:rPr lang="en-US" altLang="en-US" i="1" dirty="0"/>
              <a:t>n</a:t>
            </a:r>
            <a:r>
              <a:rPr lang="en-US" altLang="en-US" dirty="0"/>
              <a:t> and the initial distribution P</a:t>
            </a:r>
            <a:r>
              <a:rPr lang="en-US" altLang="en-US" baseline="-25000" dirty="0"/>
              <a:t>0</a:t>
            </a:r>
            <a:r>
              <a:rPr lang="en-US" altLang="en-US" dirty="0"/>
              <a:t>? And approaches a limit P(X)?</a:t>
            </a:r>
          </a:p>
          <a:p>
            <a:pPr eaLnBrk="1" hangingPunct="1"/>
            <a:r>
              <a:rPr lang="en-US" altLang="en-US" dirty="0"/>
              <a:t>Given W(X-&gt;X’), compute P(X)</a:t>
            </a:r>
          </a:p>
          <a:p>
            <a:pPr eaLnBrk="1" hangingPunct="1"/>
            <a:r>
              <a:rPr lang="en-US" altLang="en-US" dirty="0"/>
              <a:t>Given P(X), how to construct W(X-&gt;X’) ?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252C4C36-F96D-4D15-90C3-EC2D97F83E9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/>
              <a:t>Some Definitions: Recurrence and Transience</a:t>
            </a:r>
          </a:p>
        </p:txBody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6301E090-58E3-4473-8AC7-3A9126726B4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828800"/>
            <a:ext cx="7696200" cy="4114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/>
              <a:t>A state </a:t>
            </a:r>
            <a:r>
              <a:rPr lang="en-US" altLang="en-US" i="1"/>
              <a:t>i</a:t>
            </a:r>
            <a:r>
              <a:rPr lang="en-US" altLang="en-US"/>
              <a:t> is recurrent if we visit it infinite number of times when n -&gt; ∞.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/>
              <a:t>	P(X</a:t>
            </a:r>
            <a:r>
              <a:rPr lang="en-US" altLang="en-US" baseline="-25000"/>
              <a:t>n</a:t>
            </a:r>
            <a:r>
              <a:rPr lang="en-US" altLang="en-US"/>
              <a:t> = </a:t>
            </a:r>
            <a:r>
              <a:rPr lang="en-US" altLang="en-US" i="1"/>
              <a:t>i  </a:t>
            </a:r>
            <a:r>
              <a:rPr lang="en-US" altLang="en-US"/>
              <a:t>for infinitely many </a:t>
            </a:r>
            <a:r>
              <a:rPr lang="en-US" altLang="en-US" i="1"/>
              <a:t>n</a:t>
            </a:r>
            <a:r>
              <a:rPr lang="en-US" altLang="en-US"/>
              <a:t>) = 1.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/>
          </a:p>
          <a:p>
            <a:pPr eaLnBrk="1" hangingPunct="1">
              <a:lnSpc>
                <a:spcPct val="90000"/>
              </a:lnSpc>
            </a:pPr>
            <a:r>
              <a:rPr lang="en-US" altLang="en-US"/>
              <a:t>For a transient state </a:t>
            </a:r>
            <a:r>
              <a:rPr lang="en-US" altLang="en-US" i="1"/>
              <a:t>j</a:t>
            </a:r>
            <a:r>
              <a:rPr lang="en-US" altLang="en-US"/>
              <a:t>, we visit it only a finite number of times as </a:t>
            </a:r>
            <a:r>
              <a:rPr lang="en-US" altLang="en-US" i="1"/>
              <a:t>n</a:t>
            </a:r>
            <a:r>
              <a:rPr lang="en-US" altLang="en-US"/>
              <a:t> -&gt; ∞.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/>
              <a:t>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>
            <a:extLst>
              <a:ext uri="{FF2B5EF4-FFF2-40B4-BE49-F238E27FC236}">
                <a16:creationId xmlns:a16="http://schemas.microsoft.com/office/drawing/2014/main" id="{9046322A-2181-4C1D-871C-3B183F755AB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Irreducible</a:t>
            </a:r>
          </a:p>
        </p:txBody>
      </p:sp>
      <p:sp>
        <p:nvSpPr>
          <p:cNvPr id="23555" name="Rectangle 3">
            <a:extLst>
              <a:ext uri="{FF2B5EF4-FFF2-40B4-BE49-F238E27FC236}">
                <a16:creationId xmlns:a16="http://schemas.microsoft.com/office/drawing/2014/main" id="{94F13738-A495-4EB4-A9AA-DAEB7F4538E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From any state </a:t>
            </a:r>
            <a:r>
              <a:rPr lang="en-US" altLang="en-US" i="1"/>
              <a:t>I</a:t>
            </a:r>
            <a:r>
              <a:rPr lang="en-US" altLang="en-US"/>
              <a:t> and any other state </a:t>
            </a:r>
            <a:r>
              <a:rPr lang="en-US" altLang="en-US" i="1"/>
              <a:t>J</a:t>
            </a:r>
            <a:r>
              <a:rPr lang="en-US" altLang="en-US"/>
              <a:t>, there is a nonzero probability that one can go from </a:t>
            </a:r>
            <a:r>
              <a:rPr lang="en-US" altLang="en-US" i="1"/>
              <a:t>I</a:t>
            </a:r>
            <a:r>
              <a:rPr lang="en-US" altLang="en-US"/>
              <a:t> to </a:t>
            </a:r>
            <a:r>
              <a:rPr lang="en-US" altLang="en-US" i="1"/>
              <a:t>J</a:t>
            </a:r>
            <a:r>
              <a:rPr lang="en-US" altLang="en-US"/>
              <a:t> after some </a:t>
            </a:r>
            <a:r>
              <a:rPr lang="en-US" altLang="en-US" i="1"/>
              <a:t>n</a:t>
            </a:r>
            <a:r>
              <a:rPr lang="en-US" altLang="en-US"/>
              <a:t> steps.</a:t>
            </a:r>
          </a:p>
          <a:p>
            <a:pPr eaLnBrk="1" hangingPunct="1"/>
            <a:r>
              <a:rPr lang="en-US" altLang="en-US"/>
              <a:t>I.e., [W</a:t>
            </a:r>
            <a:r>
              <a:rPr lang="en-US" altLang="en-US" baseline="30000"/>
              <a:t>n</a:t>
            </a:r>
            <a:r>
              <a:rPr lang="en-US" altLang="en-US"/>
              <a:t>]</a:t>
            </a:r>
            <a:r>
              <a:rPr lang="en-US" altLang="en-US" baseline="-25000"/>
              <a:t>IJ</a:t>
            </a:r>
            <a:r>
              <a:rPr lang="en-US" altLang="en-US"/>
              <a:t> &gt; 0, for some </a:t>
            </a:r>
            <a:r>
              <a:rPr lang="en-US" altLang="en-US" i="1"/>
              <a:t>n</a:t>
            </a:r>
            <a:r>
              <a:rPr lang="en-US" altLang="en-US"/>
              <a:t>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145B80C-D3BF-46EA-8DBD-02B2562EB497}"/>
              </a:ext>
            </a:extLst>
          </p:cNvPr>
          <p:cNvSpPr txBox="1"/>
          <p:nvPr/>
        </p:nvSpPr>
        <p:spPr>
          <a:xfrm>
            <a:off x="2819400" y="5562600"/>
            <a:ext cx="4343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Reducible means we move in two or more separate parts of the state space.</a:t>
            </a:r>
            <a:endParaRPr lang="en-SG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>
            <a:extLst>
              <a:ext uri="{FF2B5EF4-FFF2-40B4-BE49-F238E27FC236}">
                <a16:creationId xmlns:a16="http://schemas.microsoft.com/office/drawing/2014/main" id="{BC077573-7284-4D52-AF25-6AB18F65F13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Absorbing State</a:t>
            </a:r>
          </a:p>
        </p:txBody>
      </p:sp>
      <p:sp>
        <p:nvSpPr>
          <p:cNvPr id="24579" name="Rectangle 3">
            <a:extLst>
              <a:ext uri="{FF2B5EF4-FFF2-40B4-BE49-F238E27FC236}">
                <a16:creationId xmlns:a16="http://schemas.microsoft.com/office/drawing/2014/main" id="{F4C4FC9E-F813-4587-8E86-CEA1F356DCB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A state, once it is there, can not move to anywhere else.</a:t>
            </a:r>
          </a:p>
          <a:p>
            <a:pPr eaLnBrk="1" hangingPunct="1"/>
            <a:endParaRPr lang="en-US" altLang="en-US"/>
          </a:p>
          <a:p>
            <a:pPr eaLnBrk="1" hangingPunct="1"/>
            <a:r>
              <a:rPr lang="en-US" altLang="en-US"/>
              <a:t>Closed subset: once it is in the set, there is no escape from the set.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>
            <a:extLst>
              <a:ext uri="{FF2B5EF4-FFF2-40B4-BE49-F238E27FC236}">
                <a16:creationId xmlns:a16="http://schemas.microsoft.com/office/drawing/2014/main" id="{776D6CAF-9F00-4EF5-B45A-2A667A8C47C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Example</a:t>
            </a:r>
          </a:p>
        </p:txBody>
      </p:sp>
      <p:graphicFrame>
        <p:nvGraphicFramePr>
          <p:cNvPr id="25603" name="Object 4">
            <a:extLst>
              <a:ext uri="{FF2B5EF4-FFF2-40B4-BE49-F238E27FC236}">
                <a16:creationId xmlns:a16="http://schemas.microsoft.com/office/drawing/2014/main" id="{777734A2-4481-4C36-A9C5-15E146E28A4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85800" y="1905000"/>
          <a:ext cx="3505200" cy="3325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" name="Equation" r:id="rId3" imgW="1587500" imgH="1828800" progId="Equation.DSMT4">
                  <p:embed/>
                </p:oleObj>
              </mc:Choice>
              <mc:Fallback>
                <p:oleObj name="Equation" r:id="rId3" imgW="1587500" imgH="1828800" progId="Equation.DSMT4">
                  <p:embed/>
                  <p:pic>
                    <p:nvPicPr>
                      <p:cNvPr id="25603" name="Object 4">
                        <a:extLst>
                          <a:ext uri="{FF2B5EF4-FFF2-40B4-BE49-F238E27FC236}">
                            <a16:creationId xmlns:a16="http://schemas.microsoft.com/office/drawing/2014/main" id="{777734A2-4481-4C36-A9C5-15E146E28A4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1905000"/>
                        <a:ext cx="3505200" cy="33258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604" name="Text Box 5">
            <a:extLst>
              <a:ext uri="{FF2B5EF4-FFF2-40B4-BE49-F238E27FC236}">
                <a16:creationId xmlns:a16="http://schemas.microsoft.com/office/drawing/2014/main" id="{CD4AD674-8BDC-4FAD-A197-28B2B4D017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53000" y="2133600"/>
            <a:ext cx="53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/>
              <a:t>1</a:t>
            </a:r>
          </a:p>
        </p:txBody>
      </p:sp>
      <p:sp>
        <p:nvSpPr>
          <p:cNvPr id="25605" name="Text Box 6">
            <a:extLst>
              <a:ext uri="{FF2B5EF4-FFF2-40B4-BE49-F238E27FC236}">
                <a16:creationId xmlns:a16="http://schemas.microsoft.com/office/drawing/2014/main" id="{6C2BB439-AB7C-48C6-B093-24BACD6778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05600" y="2133600"/>
            <a:ext cx="53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/>
              <a:t>2</a:t>
            </a:r>
          </a:p>
        </p:txBody>
      </p:sp>
      <p:sp>
        <p:nvSpPr>
          <p:cNvPr id="25606" name="Text Box 7">
            <a:extLst>
              <a:ext uri="{FF2B5EF4-FFF2-40B4-BE49-F238E27FC236}">
                <a16:creationId xmlns:a16="http://schemas.microsoft.com/office/drawing/2014/main" id="{8AAAEC94-8EE9-4CB6-A76C-28672A3069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6800" y="3810000"/>
            <a:ext cx="609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/>
              <a:t>5</a:t>
            </a:r>
          </a:p>
        </p:txBody>
      </p:sp>
      <p:sp>
        <p:nvSpPr>
          <p:cNvPr id="25607" name="Text Box 8">
            <a:extLst>
              <a:ext uri="{FF2B5EF4-FFF2-40B4-BE49-F238E27FC236}">
                <a16:creationId xmlns:a16="http://schemas.microsoft.com/office/drawing/2014/main" id="{793383E1-1085-4AB1-BEE2-F378494F64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29400" y="3429000"/>
            <a:ext cx="53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/>
              <a:t>4</a:t>
            </a:r>
          </a:p>
        </p:txBody>
      </p:sp>
      <p:sp>
        <p:nvSpPr>
          <p:cNvPr id="25608" name="Text Box 9">
            <a:extLst>
              <a:ext uri="{FF2B5EF4-FFF2-40B4-BE49-F238E27FC236}">
                <a16:creationId xmlns:a16="http://schemas.microsoft.com/office/drawing/2014/main" id="{18435423-EC24-4D72-BE77-46978F6631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77000" y="4953000"/>
            <a:ext cx="609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/>
              <a:t>3</a:t>
            </a:r>
          </a:p>
        </p:txBody>
      </p:sp>
      <p:sp>
        <p:nvSpPr>
          <p:cNvPr id="25609" name="Line 10">
            <a:extLst>
              <a:ext uri="{FF2B5EF4-FFF2-40B4-BE49-F238E27FC236}">
                <a16:creationId xmlns:a16="http://schemas.microsoft.com/office/drawing/2014/main" id="{A45E16BF-4F2B-46FE-8A8A-B67C54C47BBF}"/>
              </a:ext>
            </a:extLst>
          </p:cNvPr>
          <p:cNvSpPr>
            <a:spLocks noChangeShapeType="1"/>
          </p:cNvSpPr>
          <p:nvPr/>
        </p:nvSpPr>
        <p:spPr bwMode="auto">
          <a:xfrm>
            <a:off x="5105400" y="2743200"/>
            <a:ext cx="0" cy="990600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SG"/>
          </a:p>
        </p:txBody>
      </p:sp>
      <p:sp>
        <p:nvSpPr>
          <p:cNvPr id="25610" name="Line 11">
            <a:extLst>
              <a:ext uri="{FF2B5EF4-FFF2-40B4-BE49-F238E27FC236}">
                <a16:creationId xmlns:a16="http://schemas.microsoft.com/office/drawing/2014/main" id="{289715C3-A616-444C-897C-24394086FEDB}"/>
              </a:ext>
            </a:extLst>
          </p:cNvPr>
          <p:cNvSpPr>
            <a:spLocks noChangeShapeType="1"/>
          </p:cNvSpPr>
          <p:nvPr/>
        </p:nvSpPr>
        <p:spPr bwMode="auto">
          <a:xfrm>
            <a:off x="6781800" y="2667000"/>
            <a:ext cx="0" cy="685800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SG"/>
          </a:p>
        </p:txBody>
      </p:sp>
      <p:sp>
        <p:nvSpPr>
          <p:cNvPr id="25611" name="Line 12">
            <a:extLst>
              <a:ext uri="{FF2B5EF4-FFF2-40B4-BE49-F238E27FC236}">
                <a16:creationId xmlns:a16="http://schemas.microsoft.com/office/drawing/2014/main" id="{0F566B19-9AB8-4483-960E-70D0D5B0309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934200" y="2590800"/>
            <a:ext cx="0" cy="762000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SG"/>
          </a:p>
        </p:txBody>
      </p:sp>
      <p:sp>
        <p:nvSpPr>
          <p:cNvPr id="25612" name="Line 13">
            <a:extLst>
              <a:ext uri="{FF2B5EF4-FFF2-40B4-BE49-F238E27FC236}">
                <a16:creationId xmlns:a16="http://schemas.microsoft.com/office/drawing/2014/main" id="{393F4658-CF73-4C87-8726-7FBB941DCB7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705600" y="3886200"/>
            <a:ext cx="76200" cy="990600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SG"/>
          </a:p>
        </p:txBody>
      </p:sp>
      <p:sp>
        <p:nvSpPr>
          <p:cNvPr id="25613" name="Line 14">
            <a:extLst>
              <a:ext uri="{FF2B5EF4-FFF2-40B4-BE49-F238E27FC236}">
                <a16:creationId xmlns:a16="http://schemas.microsoft.com/office/drawing/2014/main" id="{1ED2BA37-CA33-496B-8A86-C52F70C4865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410200" y="3581400"/>
            <a:ext cx="1143000" cy="304800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SG"/>
          </a:p>
        </p:txBody>
      </p:sp>
      <p:sp>
        <p:nvSpPr>
          <p:cNvPr id="25614" name="Line 17">
            <a:extLst>
              <a:ext uri="{FF2B5EF4-FFF2-40B4-BE49-F238E27FC236}">
                <a16:creationId xmlns:a16="http://schemas.microsoft.com/office/drawing/2014/main" id="{A398C1EC-C77D-4F80-9D00-149FBDBEA39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257800" y="2590800"/>
            <a:ext cx="0" cy="1066800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SG"/>
          </a:p>
        </p:txBody>
      </p:sp>
      <p:sp>
        <p:nvSpPr>
          <p:cNvPr id="25615" name="Text Box 18">
            <a:extLst>
              <a:ext uri="{FF2B5EF4-FFF2-40B4-BE49-F238E27FC236}">
                <a16:creationId xmlns:a16="http://schemas.microsoft.com/office/drawing/2014/main" id="{2059BA36-6C63-4191-9C7E-449FAFA3EA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0" y="5486400"/>
            <a:ext cx="6172200" cy="1004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/>
              <a:t>{1,5} is closed,  {3} is closed/absorbing.</a:t>
            </a:r>
          </a:p>
          <a:p>
            <a:pPr>
              <a:spcBef>
                <a:spcPct val="50000"/>
              </a:spcBef>
            </a:pPr>
            <a:r>
              <a:rPr lang="en-US" altLang="en-US" sz="2400"/>
              <a:t>It is not irreducible. </a:t>
            </a:r>
          </a:p>
        </p:txBody>
      </p:sp>
      <p:sp>
        <p:nvSpPr>
          <p:cNvPr id="25616" name="TextBox 1">
            <a:extLst>
              <a:ext uri="{FF2B5EF4-FFF2-40B4-BE49-F238E27FC236}">
                <a16:creationId xmlns:a16="http://schemas.microsoft.com/office/drawing/2014/main" id="{ADF58F55-304E-4412-8D0B-AD49CAA230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81800" y="4191000"/>
            <a:ext cx="4572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r>
              <a:rPr lang="en-US" altLang="en-US" sz="1200">
                <a:latin typeface="Times New Roman" panose="02020603050405020304" pitchFamily="18" charset="0"/>
                <a:cs typeface="Times New Roman" panose="02020603050405020304" pitchFamily="18" charset="0"/>
              </a:rPr>
              <a:t>1/4</a:t>
            </a:r>
          </a:p>
        </p:txBody>
      </p:sp>
      <p:sp>
        <p:nvSpPr>
          <p:cNvPr id="25617" name="TextBox 18">
            <a:extLst>
              <a:ext uri="{FF2B5EF4-FFF2-40B4-BE49-F238E27FC236}">
                <a16:creationId xmlns:a16="http://schemas.microsoft.com/office/drawing/2014/main" id="{674E6A2E-39C7-4599-976A-BFDF9AEE36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67400" y="3352800"/>
            <a:ext cx="4572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r>
              <a:rPr lang="en-US" altLang="en-US" sz="1200">
                <a:latin typeface="Times New Roman" panose="02020603050405020304" pitchFamily="18" charset="0"/>
                <a:cs typeface="Times New Roman" panose="02020603050405020304" pitchFamily="18" charset="0"/>
              </a:rPr>
              <a:t>1/4</a:t>
            </a:r>
          </a:p>
        </p:txBody>
      </p:sp>
      <p:sp>
        <p:nvSpPr>
          <p:cNvPr id="25618" name="TextBox 19">
            <a:extLst>
              <a:ext uri="{FF2B5EF4-FFF2-40B4-BE49-F238E27FC236}">
                <a16:creationId xmlns:a16="http://schemas.microsoft.com/office/drawing/2014/main" id="{939F93E1-08C0-4235-B4EA-0BED6436F4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34200" y="2819400"/>
            <a:ext cx="4572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r>
              <a:rPr lang="en-US" altLang="en-US" sz="1200">
                <a:latin typeface="Times New Roman" panose="02020603050405020304" pitchFamily="18" charset="0"/>
                <a:cs typeface="Times New Roman" panose="02020603050405020304" pitchFamily="18" charset="0"/>
              </a:rPr>
              <a:t>1/4</a:t>
            </a:r>
          </a:p>
        </p:txBody>
      </p:sp>
      <p:sp>
        <p:nvSpPr>
          <p:cNvPr id="25619" name="TextBox 20">
            <a:extLst>
              <a:ext uri="{FF2B5EF4-FFF2-40B4-BE49-F238E27FC236}">
                <a16:creationId xmlns:a16="http://schemas.microsoft.com/office/drawing/2014/main" id="{17D3D362-A318-4449-9C1E-0C2BD01E6F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57800" y="2895600"/>
            <a:ext cx="4572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r>
              <a:rPr lang="en-US" altLang="en-US" sz="1200">
                <a:latin typeface="Times New Roman" panose="02020603050405020304" pitchFamily="18" charset="0"/>
                <a:cs typeface="Times New Roman" panose="02020603050405020304" pitchFamily="18" charset="0"/>
              </a:rPr>
              <a:t>1/2</a:t>
            </a:r>
          </a:p>
        </p:txBody>
      </p:sp>
      <p:sp>
        <p:nvSpPr>
          <p:cNvPr id="25620" name="TextBox 21">
            <a:extLst>
              <a:ext uri="{FF2B5EF4-FFF2-40B4-BE49-F238E27FC236}">
                <a16:creationId xmlns:a16="http://schemas.microsoft.com/office/drawing/2014/main" id="{4C095B2F-22A0-4FBF-A584-56FEA63CE8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4400" y="3076575"/>
            <a:ext cx="4572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r>
              <a:rPr lang="en-US" altLang="en-US" sz="1200">
                <a:latin typeface="Times New Roman" panose="02020603050405020304" pitchFamily="18" charset="0"/>
                <a:cs typeface="Times New Roman" panose="02020603050405020304" pitchFamily="18" charset="0"/>
              </a:rPr>
              <a:t>1/2</a:t>
            </a:r>
          </a:p>
        </p:txBody>
      </p:sp>
      <p:sp>
        <p:nvSpPr>
          <p:cNvPr id="25621" name="TextBox 22">
            <a:extLst>
              <a:ext uri="{FF2B5EF4-FFF2-40B4-BE49-F238E27FC236}">
                <a16:creationId xmlns:a16="http://schemas.microsoft.com/office/drawing/2014/main" id="{9542C042-F155-4E70-9EF3-BEC3D0302F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00800" y="2847975"/>
            <a:ext cx="4572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r>
              <a:rPr lang="en-US" altLang="en-US" sz="1200">
                <a:latin typeface="Times New Roman" panose="02020603050405020304" pitchFamily="18" charset="0"/>
                <a:cs typeface="Times New Roman" panose="02020603050405020304" pitchFamily="18" charset="0"/>
              </a:rPr>
              <a:t>1/2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>
            <a:extLst>
              <a:ext uri="{FF2B5EF4-FFF2-40B4-BE49-F238E27FC236}">
                <a16:creationId xmlns:a16="http://schemas.microsoft.com/office/drawing/2014/main" id="{1D8068BA-714E-4B23-9683-5809C0BC097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Aperiodic State</a:t>
            </a:r>
          </a:p>
        </p:txBody>
      </p:sp>
      <p:sp>
        <p:nvSpPr>
          <p:cNvPr id="26627" name="Rectangle 3">
            <a:extLst>
              <a:ext uri="{FF2B5EF4-FFF2-40B4-BE49-F238E27FC236}">
                <a16:creationId xmlns:a16="http://schemas.microsoft.com/office/drawing/2014/main" id="{0223EF5A-C69A-4BD3-9513-F8166AAC173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A state I is called aperiodic if </a:t>
            </a:r>
          </a:p>
          <a:p>
            <a:pPr eaLnBrk="1" hangingPunct="1">
              <a:buFontTx/>
              <a:buNone/>
            </a:pPr>
            <a:r>
              <a:rPr lang="en-US" altLang="en-US"/>
              <a:t>	[W</a:t>
            </a:r>
            <a:r>
              <a:rPr lang="en-US" altLang="en-US" baseline="30000"/>
              <a:t>n</a:t>
            </a:r>
            <a:r>
              <a:rPr lang="en-US" altLang="en-US"/>
              <a:t>]</a:t>
            </a:r>
            <a:r>
              <a:rPr lang="en-US" altLang="en-US" baseline="-25000"/>
              <a:t>II</a:t>
            </a:r>
            <a:r>
              <a:rPr lang="en-US" altLang="en-US"/>
              <a:t> &gt; 0 for all sufficiently large </a:t>
            </a:r>
            <a:r>
              <a:rPr lang="en-US" altLang="en-US" i="1"/>
              <a:t>n</a:t>
            </a:r>
            <a:r>
              <a:rPr lang="en-US" altLang="en-US"/>
              <a:t>.</a:t>
            </a:r>
          </a:p>
          <a:p>
            <a:pPr eaLnBrk="1" hangingPunct="1">
              <a:buFontTx/>
              <a:buNone/>
            </a:pPr>
            <a:endParaRPr lang="en-US" altLang="en-US"/>
          </a:p>
          <a:p>
            <a:pPr eaLnBrk="1" hangingPunct="1"/>
            <a:r>
              <a:rPr lang="en-US" altLang="en-US"/>
              <a:t>This means that probability for state I to go back to I after </a:t>
            </a:r>
            <a:r>
              <a:rPr lang="en-US" altLang="en-US" i="1"/>
              <a:t>n</a:t>
            </a:r>
            <a:r>
              <a:rPr lang="en-US" altLang="en-US"/>
              <a:t> step for all </a:t>
            </a:r>
            <a:r>
              <a:rPr lang="en-US" altLang="en-US" i="1"/>
              <a:t>n</a:t>
            </a:r>
            <a:r>
              <a:rPr lang="en-US" altLang="en-US"/>
              <a:t> &gt; </a:t>
            </a:r>
            <a:r>
              <a:rPr lang="en-US" altLang="en-US" i="1"/>
              <a:t>n</a:t>
            </a:r>
            <a:r>
              <a:rPr lang="en-US" altLang="en-US" baseline="-25000"/>
              <a:t>max</a:t>
            </a:r>
            <a:r>
              <a:rPr lang="en-US" altLang="en-US"/>
              <a:t> is nonzero.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>
            <a:extLst>
              <a:ext uri="{FF2B5EF4-FFF2-40B4-BE49-F238E27FC236}">
                <a16:creationId xmlns:a16="http://schemas.microsoft.com/office/drawing/2014/main" id="{DB49577A-F97C-46EC-94D3-4585D370A2A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Invariant or Equilibrium Distribution</a:t>
            </a:r>
          </a:p>
        </p:txBody>
      </p:sp>
      <p:sp>
        <p:nvSpPr>
          <p:cNvPr id="28675" name="Rectangle 3">
            <a:extLst>
              <a:ext uri="{FF2B5EF4-FFF2-40B4-BE49-F238E27FC236}">
                <a16:creationId xmlns:a16="http://schemas.microsoft.com/office/drawing/2014/main" id="{0DDFC292-44D0-40F5-B209-28E1C498C95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828800"/>
            <a:ext cx="6858000" cy="3886200"/>
          </a:xfrm>
        </p:spPr>
        <p:txBody>
          <a:bodyPr/>
          <a:lstStyle/>
          <a:p>
            <a:pPr eaLnBrk="1" hangingPunct="1"/>
            <a:r>
              <a:rPr lang="en-US" altLang="en-US"/>
              <a:t>If</a:t>
            </a:r>
          </a:p>
          <a:p>
            <a:pPr eaLnBrk="1" hangingPunct="1">
              <a:buFontTx/>
              <a:buNone/>
            </a:pPr>
            <a:endParaRPr lang="en-US" altLang="en-US"/>
          </a:p>
          <a:p>
            <a:pPr eaLnBrk="1" hangingPunct="1">
              <a:buFontTx/>
              <a:buNone/>
            </a:pPr>
            <a:endParaRPr lang="en-US" altLang="en-US"/>
          </a:p>
          <a:p>
            <a:pPr eaLnBrk="1" hangingPunct="1">
              <a:buFontTx/>
              <a:buNone/>
            </a:pPr>
            <a:r>
              <a:rPr lang="en-US" altLang="en-US"/>
              <a:t>	we say that the probability distribution P(</a:t>
            </a:r>
            <a:r>
              <a:rPr lang="en-US" altLang="en-US" i="1"/>
              <a:t>x</a:t>
            </a:r>
            <a:r>
              <a:rPr lang="en-US" altLang="en-US"/>
              <a:t>) is invariant with respect to the transition matrix W(</a:t>
            </a:r>
            <a:r>
              <a:rPr lang="en-US" altLang="en-US" i="1"/>
              <a:t>x</a:t>
            </a:r>
            <a:r>
              <a:rPr lang="en-US" altLang="en-US"/>
              <a:t>-&gt;</a:t>
            </a:r>
            <a:r>
              <a:rPr lang="en-US" altLang="en-US" i="1"/>
              <a:t>x </a:t>
            </a:r>
            <a:r>
              <a:rPr lang="en-US" altLang="en-US"/>
              <a:t>’).</a:t>
            </a:r>
          </a:p>
        </p:txBody>
      </p:sp>
      <p:graphicFrame>
        <p:nvGraphicFramePr>
          <p:cNvPr id="28676" name="Object 4">
            <a:extLst>
              <a:ext uri="{FF2B5EF4-FFF2-40B4-BE49-F238E27FC236}">
                <a16:creationId xmlns:a16="http://schemas.microsoft.com/office/drawing/2014/main" id="{6B14F5BF-62B2-4ABF-BBA6-6A5998566B0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143000" y="2646363"/>
          <a:ext cx="4419600" cy="935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8" name="Equation" r:id="rId3" imgW="1739900" imgH="368300" progId="Equation.DSMT4">
                  <p:embed/>
                </p:oleObj>
              </mc:Choice>
              <mc:Fallback>
                <p:oleObj name="Equation" r:id="rId3" imgW="1739900" imgH="368300" progId="Equation.DSMT4">
                  <p:embed/>
                  <p:pic>
                    <p:nvPicPr>
                      <p:cNvPr id="28676" name="Object 4">
                        <a:extLst>
                          <a:ext uri="{FF2B5EF4-FFF2-40B4-BE49-F238E27FC236}">
                            <a16:creationId xmlns:a16="http://schemas.microsoft.com/office/drawing/2014/main" id="{6B14F5BF-62B2-4ABF-BBA6-6A5998566B0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2646363"/>
                        <a:ext cx="4419600" cy="9350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>
            <a:extLst>
              <a:ext uri="{FF2B5EF4-FFF2-40B4-BE49-F238E27FC236}">
                <a16:creationId xmlns:a16="http://schemas.microsoft.com/office/drawing/2014/main" id="{7E9E4087-4632-4748-829C-5E5EBF60E93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Convergence to Equilibrium</a:t>
            </a:r>
          </a:p>
        </p:txBody>
      </p:sp>
      <p:sp>
        <p:nvSpPr>
          <p:cNvPr id="29699" name="Rectangle 3">
            <a:extLst>
              <a:ext uri="{FF2B5EF4-FFF2-40B4-BE49-F238E27FC236}">
                <a16:creationId xmlns:a16="http://schemas.microsoft.com/office/drawing/2014/main" id="{B54E21E8-24C7-49F0-BF66-AD0FAD917A6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828800"/>
            <a:ext cx="7772400" cy="4191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/>
              <a:t>Let W be irreducible and aperiodic, and suppose that W has an invariant distribution </a:t>
            </a:r>
            <a:r>
              <a:rPr lang="en-US" altLang="en-US" i="1"/>
              <a:t>p</a:t>
            </a:r>
            <a:r>
              <a:rPr lang="en-US" altLang="en-US"/>
              <a:t>.  Then for any initial distribution,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/>
              <a:t>	P(X</a:t>
            </a:r>
            <a:r>
              <a:rPr lang="en-US" altLang="en-US" baseline="-25000"/>
              <a:t>n</a:t>
            </a:r>
            <a:r>
              <a:rPr lang="en-US" altLang="en-US"/>
              <a:t>=</a:t>
            </a:r>
            <a:r>
              <a:rPr lang="en-US" altLang="en-US" i="1"/>
              <a:t>j</a:t>
            </a:r>
            <a:r>
              <a:rPr lang="en-US" altLang="en-US"/>
              <a:t>) -&gt; </a:t>
            </a:r>
            <a:r>
              <a:rPr lang="en-US" altLang="en-US" i="1"/>
              <a:t>p</a:t>
            </a:r>
            <a:r>
              <a:rPr lang="en-US" altLang="en-US" baseline="-25000"/>
              <a:t>j</a:t>
            </a:r>
            <a:r>
              <a:rPr lang="en-US" altLang="en-US"/>
              <a:t>, as </a:t>
            </a:r>
            <a:r>
              <a:rPr lang="en-US" altLang="en-US" i="1"/>
              <a:t>n</a:t>
            </a:r>
            <a:r>
              <a:rPr lang="en-US" altLang="en-US"/>
              <a:t> -&gt; ∞ for all </a:t>
            </a:r>
            <a:r>
              <a:rPr lang="en-US" altLang="en-US" i="1"/>
              <a:t>j</a:t>
            </a:r>
            <a:r>
              <a:rPr lang="en-US" altLang="en-US"/>
              <a:t>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/>
              <a:t>This theorem tell us when do we expect a unique limiting distribution.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>
            <a:extLst>
              <a:ext uri="{FF2B5EF4-FFF2-40B4-BE49-F238E27FC236}">
                <a16:creationId xmlns:a16="http://schemas.microsoft.com/office/drawing/2014/main" id="{70BE9826-C0D8-404D-94BA-674DDC2AB5E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Limit Distribution</a:t>
            </a:r>
          </a:p>
        </p:txBody>
      </p:sp>
      <p:sp>
        <p:nvSpPr>
          <p:cNvPr id="30723" name="Rectangle 3">
            <a:extLst>
              <a:ext uri="{FF2B5EF4-FFF2-40B4-BE49-F238E27FC236}">
                <a16:creationId xmlns:a16="http://schemas.microsoft.com/office/drawing/2014/main" id="{2214DFB6-E98C-4D7E-B8A7-A0B299A7A34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One also has</a:t>
            </a:r>
          </a:p>
          <a:p>
            <a:pPr eaLnBrk="1" hangingPunct="1"/>
            <a:endParaRPr lang="en-US" altLang="en-US"/>
          </a:p>
          <a:p>
            <a:pPr eaLnBrk="1" hangingPunct="1"/>
            <a:endParaRPr lang="en-US" altLang="en-US"/>
          </a:p>
          <a:p>
            <a:pPr eaLnBrk="1" hangingPunct="1">
              <a:buFontTx/>
              <a:buNone/>
            </a:pPr>
            <a:r>
              <a:rPr lang="en-US" altLang="en-US"/>
              <a:t>	independent of the initial state </a:t>
            </a:r>
            <a:r>
              <a:rPr lang="en-US" altLang="en-US" i="1"/>
              <a:t>i</a:t>
            </a:r>
            <a:r>
              <a:rPr lang="en-US" altLang="en-US"/>
              <a:t>, such that P = P W, [P]</a:t>
            </a:r>
            <a:r>
              <a:rPr lang="en-US" altLang="en-US" baseline="-25000"/>
              <a:t>j</a:t>
            </a:r>
            <a:r>
              <a:rPr lang="en-US" altLang="en-US"/>
              <a:t> = </a:t>
            </a:r>
            <a:r>
              <a:rPr lang="en-US" altLang="en-US" i="1"/>
              <a:t>p</a:t>
            </a:r>
            <a:r>
              <a:rPr lang="en-US" altLang="en-US" baseline="-25000"/>
              <a:t>j</a:t>
            </a:r>
            <a:r>
              <a:rPr lang="en-US" altLang="en-US"/>
              <a:t>.</a:t>
            </a:r>
          </a:p>
          <a:p>
            <a:pPr eaLnBrk="1" hangingPunct="1"/>
            <a:endParaRPr lang="en-US" altLang="en-US"/>
          </a:p>
          <a:p>
            <a:pPr eaLnBrk="1" hangingPunct="1">
              <a:buFontTx/>
              <a:buNone/>
            </a:pPr>
            <a:endParaRPr lang="en-US" altLang="en-US"/>
          </a:p>
        </p:txBody>
      </p:sp>
      <p:graphicFrame>
        <p:nvGraphicFramePr>
          <p:cNvPr id="30724" name="Object 4">
            <a:extLst>
              <a:ext uri="{FF2B5EF4-FFF2-40B4-BE49-F238E27FC236}">
                <a16:creationId xmlns:a16="http://schemas.microsoft.com/office/drawing/2014/main" id="{164CAC97-10AD-42BB-896A-17117ACB879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143000" y="2590800"/>
          <a:ext cx="2743200" cy="866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2" name="Equation" r:id="rId3" imgW="964781" imgH="304668" progId="Equation.DSMT4">
                  <p:embed/>
                </p:oleObj>
              </mc:Choice>
              <mc:Fallback>
                <p:oleObj name="Equation" r:id="rId3" imgW="964781" imgH="304668" progId="Equation.DSMT4">
                  <p:embed/>
                  <p:pic>
                    <p:nvPicPr>
                      <p:cNvPr id="30724" name="Object 4">
                        <a:extLst>
                          <a:ext uri="{FF2B5EF4-FFF2-40B4-BE49-F238E27FC236}">
                            <a16:creationId xmlns:a16="http://schemas.microsoft.com/office/drawing/2014/main" id="{164CAC97-10AD-42BB-896A-17117ACB879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2590800"/>
                        <a:ext cx="2743200" cy="866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>
            <a:extLst>
              <a:ext uri="{FF2B5EF4-FFF2-40B4-BE49-F238E27FC236}">
                <a16:creationId xmlns:a16="http://schemas.microsoft.com/office/drawing/2014/main" id="{D17D6610-CB90-4DA6-BFCA-D7E86A90F50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Condition for Approaching Equilibrium</a:t>
            </a:r>
          </a:p>
        </p:txBody>
      </p:sp>
      <p:sp>
        <p:nvSpPr>
          <p:cNvPr id="31747" name="Rectangle 3">
            <a:extLst>
              <a:ext uri="{FF2B5EF4-FFF2-40B4-BE49-F238E27FC236}">
                <a16:creationId xmlns:a16="http://schemas.microsoft.com/office/drawing/2014/main" id="{FE9D9386-164F-497D-B6EC-B473D8C0446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828800"/>
            <a:ext cx="8001000" cy="3886200"/>
          </a:xfrm>
        </p:spPr>
        <p:txBody>
          <a:bodyPr/>
          <a:lstStyle/>
          <a:p>
            <a:pPr eaLnBrk="1" hangingPunct="1"/>
            <a:r>
              <a:rPr lang="en-US" altLang="en-US"/>
              <a:t>The irreducible and aperiodic condition can be combined to mean:</a:t>
            </a:r>
          </a:p>
          <a:p>
            <a:pPr eaLnBrk="1" hangingPunct="1"/>
            <a:endParaRPr lang="en-US" altLang="en-US"/>
          </a:p>
          <a:p>
            <a:pPr eaLnBrk="1" hangingPunct="1"/>
            <a:r>
              <a:rPr lang="en-US" altLang="en-US"/>
              <a:t>For all state </a:t>
            </a:r>
            <a:r>
              <a:rPr lang="en-US" altLang="en-US" i="1"/>
              <a:t>j</a:t>
            </a:r>
            <a:r>
              <a:rPr lang="en-US" altLang="en-US"/>
              <a:t> and </a:t>
            </a:r>
            <a:r>
              <a:rPr lang="en-US" altLang="en-US" i="1"/>
              <a:t>k</a:t>
            </a:r>
            <a:r>
              <a:rPr lang="en-US" altLang="en-US"/>
              <a:t>, </a:t>
            </a:r>
          </a:p>
          <a:p>
            <a:pPr eaLnBrk="1" hangingPunct="1">
              <a:buFontTx/>
              <a:buNone/>
            </a:pPr>
            <a:r>
              <a:rPr lang="en-US" altLang="en-US"/>
              <a:t>	[W</a:t>
            </a:r>
            <a:r>
              <a:rPr lang="en-US" altLang="en-US" baseline="30000"/>
              <a:t>n</a:t>
            </a:r>
            <a:r>
              <a:rPr lang="en-US" altLang="en-US"/>
              <a:t>]</a:t>
            </a:r>
            <a:r>
              <a:rPr lang="en-US" altLang="en-US" baseline="-25000"/>
              <a:t>jk</a:t>
            </a:r>
            <a:r>
              <a:rPr lang="en-US" altLang="en-US"/>
              <a:t> &gt; 0 for sufficiently large </a:t>
            </a:r>
            <a:r>
              <a:rPr lang="en-US" altLang="en-US" i="1"/>
              <a:t>n</a:t>
            </a:r>
            <a:r>
              <a:rPr lang="en-US" altLang="en-US"/>
              <a:t>.</a:t>
            </a:r>
          </a:p>
          <a:p>
            <a:pPr eaLnBrk="1" hangingPunct="1"/>
            <a:r>
              <a:rPr lang="en-US" altLang="en-US"/>
              <a:t>This  is also referred to as ergodic.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AC9F8FB5-8F8E-4C52-87F5-BFAF7EF5E57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State Space</a:t>
            </a:r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26AC6069-D335-4D35-ACF0-1360BE7E7AA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The state space is the set of values a random variable X can take. E.g.:  integer 1 to 6 in a die experiment, or the locations of a random walker, or the coordinates of set of molecules, or spin configurations of the </a:t>
            </a:r>
            <a:r>
              <a:rPr lang="en-US" altLang="en-US" dirty="0" err="1"/>
              <a:t>Ising</a:t>
            </a:r>
            <a:r>
              <a:rPr lang="en-US" altLang="en-US" dirty="0"/>
              <a:t> model.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>
            <a:extLst>
              <a:ext uri="{FF2B5EF4-FFF2-40B4-BE49-F238E27FC236}">
                <a16:creationId xmlns:a16="http://schemas.microsoft.com/office/drawing/2014/main" id="{C18F0ED0-4C8C-437A-A295-AA0973A4079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010400" cy="914400"/>
          </a:xfrm>
        </p:spPr>
        <p:txBody>
          <a:bodyPr/>
          <a:lstStyle/>
          <a:p>
            <a:pPr eaLnBrk="1" hangingPunct="1"/>
            <a:r>
              <a:rPr lang="en-US" altLang="en-US"/>
              <a:t>Urn Example</a:t>
            </a:r>
          </a:p>
        </p:txBody>
      </p:sp>
      <p:sp>
        <p:nvSpPr>
          <p:cNvPr id="33795" name="Text Box 6">
            <a:extLst>
              <a:ext uri="{FF2B5EF4-FFF2-40B4-BE49-F238E27FC236}">
                <a16:creationId xmlns:a16="http://schemas.microsoft.com/office/drawing/2014/main" id="{35AB8E92-26EC-48FC-A42F-BD38A19D99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3014663"/>
            <a:ext cx="7848600" cy="30813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r>
              <a:rPr lang="en-US" altLang="en-US" sz="2800"/>
              <a:t>There are two urns.  Urn A has two balls, urn B has three balls.  One draws a ball in each and switches them.  There are two white balls, and three red balls.</a:t>
            </a:r>
          </a:p>
          <a:p>
            <a:endParaRPr lang="en-US" altLang="en-US" sz="2800"/>
          </a:p>
          <a:p>
            <a:r>
              <a:rPr lang="en-US" altLang="en-US" sz="2800"/>
              <a:t>What are the states, the transition matrix</a:t>
            </a:r>
          </a:p>
          <a:p>
            <a:r>
              <a:rPr lang="en-US" altLang="en-US" sz="2800"/>
              <a:t>	 W, and the equilibrium distribution P?</a:t>
            </a:r>
          </a:p>
        </p:txBody>
      </p:sp>
      <p:pic>
        <p:nvPicPr>
          <p:cNvPr id="33796" name="Picture 8" descr="markov">
            <a:extLst>
              <a:ext uri="{FF2B5EF4-FFF2-40B4-BE49-F238E27FC236}">
                <a16:creationId xmlns:a16="http://schemas.microsoft.com/office/drawing/2014/main" id="{CDDB2B39-32B9-4A50-840C-3FA4CAFBE142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09600" y="1176338"/>
            <a:ext cx="7696200" cy="1719262"/>
          </a:xfrm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>
            <a:extLst>
              <a:ext uri="{FF2B5EF4-FFF2-40B4-BE49-F238E27FC236}">
                <a16:creationId xmlns:a16="http://schemas.microsoft.com/office/drawing/2014/main" id="{4DF6F1B2-6FD2-4431-A285-F1BBF13477E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The Transition Matrix</a:t>
            </a:r>
          </a:p>
        </p:txBody>
      </p:sp>
      <p:graphicFrame>
        <p:nvGraphicFramePr>
          <p:cNvPr id="35843" name="Object 4">
            <a:extLst>
              <a:ext uri="{FF2B5EF4-FFF2-40B4-BE49-F238E27FC236}">
                <a16:creationId xmlns:a16="http://schemas.microsoft.com/office/drawing/2014/main" id="{CE8BFA28-2B12-4517-A06C-6806139C727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384300" y="2057400"/>
          <a:ext cx="3478213" cy="1558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6" name="Equation" r:id="rId4" imgW="1587500" imgH="711200" progId="Equation.DSMT4">
                  <p:embed/>
                </p:oleObj>
              </mc:Choice>
              <mc:Fallback>
                <p:oleObj name="Equation" r:id="rId4" imgW="1587500" imgH="711200" progId="Equation.DSMT4">
                  <p:embed/>
                  <p:pic>
                    <p:nvPicPr>
                      <p:cNvPr id="35843" name="Object 4">
                        <a:extLst>
                          <a:ext uri="{FF2B5EF4-FFF2-40B4-BE49-F238E27FC236}">
                            <a16:creationId xmlns:a16="http://schemas.microsoft.com/office/drawing/2014/main" id="{CE8BFA28-2B12-4517-A06C-6806139C727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84300" y="2057400"/>
                        <a:ext cx="3478213" cy="1558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844" name="Text Box 5">
            <a:extLst>
              <a:ext uri="{FF2B5EF4-FFF2-40B4-BE49-F238E27FC236}">
                <a16:creationId xmlns:a16="http://schemas.microsoft.com/office/drawing/2014/main" id="{7C4E6AC9-A653-481E-9C86-D864AC462D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1600" y="3733800"/>
            <a:ext cx="6553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/>
              <a:t>Note that elements of W</a:t>
            </a:r>
            <a:r>
              <a:rPr lang="en-US" altLang="en-US" sz="2400" baseline="30000"/>
              <a:t>2 </a:t>
            </a:r>
            <a:r>
              <a:rPr lang="en-US" altLang="en-US" sz="2400"/>
              <a:t>are all positive.</a:t>
            </a:r>
            <a:endParaRPr lang="en-US" altLang="en-US"/>
          </a:p>
        </p:txBody>
      </p:sp>
      <p:graphicFrame>
        <p:nvGraphicFramePr>
          <p:cNvPr id="35845" name="Object 6">
            <a:extLst>
              <a:ext uri="{FF2B5EF4-FFF2-40B4-BE49-F238E27FC236}">
                <a16:creationId xmlns:a16="http://schemas.microsoft.com/office/drawing/2014/main" id="{DC2022CF-481E-4F26-9271-2068222F89B1}"/>
              </a:ext>
            </a:extLst>
          </p:cNvPr>
          <p:cNvGraphicFramePr>
            <a:graphicFrameLocks noGrp="1" noChangeAspect="1"/>
          </p:cNvGraphicFramePr>
          <p:nvPr>
            <p:ph idx="1"/>
          </p:nvPr>
        </p:nvGraphicFramePr>
        <p:xfrm>
          <a:off x="1706563" y="4419600"/>
          <a:ext cx="4281487" cy="1517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7" name="Equation" r:id="rId6" imgW="2006600" imgH="711200" progId="Equation.DSMT4">
                  <p:embed/>
                </p:oleObj>
              </mc:Choice>
              <mc:Fallback>
                <p:oleObj name="Equation" r:id="rId6" imgW="2006600" imgH="711200" progId="Equation.DSMT4">
                  <p:embed/>
                  <p:pic>
                    <p:nvPicPr>
                      <p:cNvPr id="35845" name="Object 6">
                        <a:extLst>
                          <a:ext uri="{FF2B5EF4-FFF2-40B4-BE49-F238E27FC236}">
                            <a16:creationId xmlns:a16="http://schemas.microsoft.com/office/drawing/2014/main" id="{DC2022CF-481E-4F26-9271-2068222F89B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06563" y="4419600"/>
                        <a:ext cx="4281487" cy="1517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846" name="Text Box 8">
            <a:extLst>
              <a:ext uri="{FF2B5EF4-FFF2-40B4-BE49-F238E27FC236}">
                <a16:creationId xmlns:a16="http://schemas.microsoft.com/office/drawing/2014/main" id="{12E15195-6DAC-4E21-A16E-42BF0516F6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89725" y="1646238"/>
            <a:ext cx="3206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r>
              <a:rPr lang="en-US" altLang="en-US" sz="2400"/>
              <a:t>1</a:t>
            </a:r>
          </a:p>
        </p:txBody>
      </p:sp>
      <p:sp>
        <p:nvSpPr>
          <p:cNvPr id="35847" name="Text Box 9">
            <a:extLst>
              <a:ext uri="{FF2B5EF4-FFF2-40B4-BE49-F238E27FC236}">
                <a16:creationId xmlns:a16="http://schemas.microsoft.com/office/drawing/2014/main" id="{0FCD2255-5A34-4CDE-B390-A0E6C53767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67600" y="2743200"/>
            <a:ext cx="228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/>
              <a:t>2</a:t>
            </a:r>
          </a:p>
        </p:txBody>
      </p:sp>
      <p:sp>
        <p:nvSpPr>
          <p:cNvPr id="35848" name="Text Box 11">
            <a:extLst>
              <a:ext uri="{FF2B5EF4-FFF2-40B4-BE49-F238E27FC236}">
                <a16:creationId xmlns:a16="http://schemas.microsoft.com/office/drawing/2014/main" id="{B791C773-68A9-41CD-A556-49C0E813D9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0" y="2743200"/>
            <a:ext cx="53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/>
              <a:t>3</a:t>
            </a:r>
          </a:p>
        </p:txBody>
      </p:sp>
      <p:sp>
        <p:nvSpPr>
          <p:cNvPr id="35849" name="Line 12">
            <a:extLst>
              <a:ext uri="{FF2B5EF4-FFF2-40B4-BE49-F238E27FC236}">
                <a16:creationId xmlns:a16="http://schemas.microsoft.com/office/drawing/2014/main" id="{A628A97D-67E2-467E-BB51-CC05C37BE744}"/>
              </a:ext>
            </a:extLst>
          </p:cNvPr>
          <p:cNvSpPr>
            <a:spLocks noChangeShapeType="1"/>
          </p:cNvSpPr>
          <p:nvPr/>
        </p:nvSpPr>
        <p:spPr bwMode="auto">
          <a:xfrm>
            <a:off x="7010400" y="2133600"/>
            <a:ext cx="457200" cy="685800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SG"/>
          </a:p>
        </p:txBody>
      </p:sp>
      <p:sp>
        <p:nvSpPr>
          <p:cNvPr id="35850" name="Line 14">
            <a:extLst>
              <a:ext uri="{FF2B5EF4-FFF2-40B4-BE49-F238E27FC236}">
                <a16:creationId xmlns:a16="http://schemas.microsoft.com/office/drawing/2014/main" id="{830255BB-0204-43F5-AEBC-690579F1E80B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7162800" y="2057400"/>
            <a:ext cx="457200" cy="685800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SG"/>
          </a:p>
        </p:txBody>
      </p:sp>
      <p:sp>
        <p:nvSpPr>
          <p:cNvPr id="35851" name="Line 15">
            <a:extLst>
              <a:ext uri="{FF2B5EF4-FFF2-40B4-BE49-F238E27FC236}">
                <a16:creationId xmlns:a16="http://schemas.microsoft.com/office/drawing/2014/main" id="{BA68B600-61CD-498D-A9FA-C717282D90C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477000" y="2971800"/>
            <a:ext cx="914400" cy="0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SG"/>
          </a:p>
        </p:txBody>
      </p:sp>
      <p:sp>
        <p:nvSpPr>
          <p:cNvPr id="35852" name="Line 17">
            <a:extLst>
              <a:ext uri="{FF2B5EF4-FFF2-40B4-BE49-F238E27FC236}">
                <a16:creationId xmlns:a16="http://schemas.microsoft.com/office/drawing/2014/main" id="{08BA3B7D-8385-4525-8D2E-9D67BE59DAA9}"/>
              </a:ext>
            </a:extLst>
          </p:cNvPr>
          <p:cNvSpPr>
            <a:spLocks noChangeShapeType="1"/>
          </p:cNvSpPr>
          <p:nvPr/>
        </p:nvSpPr>
        <p:spPr bwMode="auto">
          <a:xfrm>
            <a:off x="6477000" y="3124200"/>
            <a:ext cx="914400" cy="0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SG"/>
          </a:p>
        </p:txBody>
      </p:sp>
      <p:sp>
        <p:nvSpPr>
          <p:cNvPr id="35853" name="Text Box 18">
            <a:extLst>
              <a:ext uri="{FF2B5EF4-FFF2-40B4-BE49-F238E27FC236}">
                <a16:creationId xmlns:a16="http://schemas.microsoft.com/office/drawing/2014/main" id="{7C9650A0-C4C9-4E7A-80A1-E95B14D75F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10400" y="2362200"/>
            <a:ext cx="228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/>
              <a:t>1</a:t>
            </a:r>
          </a:p>
        </p:txBody>
      </p:sp>
      <p:sp>
        <p:nvSpPr>
          <p:cNvPr id="35854" name="Text Box 19">
            <a:extLst>
              <a:ext uri="{FF2B5EF4-FFF2-40B4-BE49-F238E27FC236}">
                <a16:creationId xmlns:a16="http://schemas.microsoft.com/office/drawing/2014/main" id="{9757F1E2-B823-4E2E-8BDC-82C67896BB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91400" y="2209800"/>
            <a:ext cx="609600" cy="779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/>
              <a:t>1/6</a:t>
            </a:r>
          </a:p>
          <a:p>
            <a:pPr>
              <a:spcBef>
                <a:spcPct val="50000"/>
              </a:spcBef>
            </a:pPr>
            <a:endParaRPr lang="en-US" altLang="en-US"/>
          </a:p>
        </p:txBody>
      </p:sp>
      <p:sp>
        <p:nvSpPr>
          <p:cNvPr id="35855" name="Text Box 20">
            <a:extLst>
              <a:ext uri="{FF2B5EF4-FFF2-40B4-BE49-F238E27FC236}">
                <a16:creationId xmlns:a16="http://schemas.microsoft.com/office/drawing/2014/main" id="{F2A9B01B-419C-408D-A08A-C1F8EFD9EE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05600" y="2667000"/>
            <a:ext cx="609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/>
              <a:t>1/3</a:t>
            </a:r>
          </a:p>
        </p:txBody>
      </p:sp>
      <p:sp>
        <p:nvSpPr>
          <p:cNvPr id="35856" name="Text Box 21">
            <a:extLst>
              <a:ext uri="{FF2B5EF4-FFF2-40B4-BE49-F238E27FC236}">
                <a16:creationId xmlns:a16="http://schemas.microsoft.com/office/drawing/2014/main" id="{20BC39AA-A1CE-40B3-83D5-77E4C7F5E0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05600" y="306228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/>
              <a:t>2/3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>
            <a:extLst>
              <a:ext uri="{FF2B5EF4-FFF2-40B4-BE49-F238E27FC236}">
                <a16:creationId xmlns:a16="http://schemas.microsoft.com/office/drawing/2014/main" id="{CE74C4A9-AD4A-49AB-8669-F404657FC7F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Eigenvalue Problem</a:t>
            </a:r>
          </a:p>
        </p:txBody>
      </p:sp>
      <p:sp>
        <p:nvSpPr>
          <p:cNvPr id="37891" name="Rectangle 3">
            <a:extLst>
              <a:ext uri="{FF2B5EF4-FFF2-40B4-BE49-F238E27FC236}">
                <a16:creationId xmlns:a16="http://schemas.microsoft.com/office/drawing/2014/main" id="{1745D065-7F74-4F8A-AAFC-9D48169F71F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62000" y="1981200"/>
            <a:ext cx="7696200" cy="36576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dirty="0"/>
              <a:t>Determine P is an eigenvalue problem: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dirty="0"/>
              <a:t>	P = P W  with eigenvalue 1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/>
              <a:t>The solution is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dirty="0"/>
              <a:t>	P</a:t>
            </a:r>
            <a:r>
              <a:rPr lang="en-US" altLang="en-US" baseline="-25000" dirty="0"/>
              <a:t>1</a:t>
            </a:r>
            <a:r>
              <a:rPr lang="en-US" altLang="en-US" dirty="0"/>
              <a:t> = 1/10, P</a:t>
            </a:r>
            <a:r>
              <a:rPr lang="en-US" altLang="en-US" baseline="-25000" dirty="0"/>
              <a:t>2</a:t>
            </a:r>
            <a:r>
              <a:rPr lang="en-US" altLang="en-US" dirty="0"/>
              <a:t> = 6/10, P</a:t>
            </a:r>
            <a:r>
              <a:rPr lang="en-US" altLang="en-US" baseline="-25000" dirty="0"/>
              <a:t>3</a:t>
            </a:r>
            <a:r>
              <a:rPr lang="en-US" altLang="en-US" dirty="0"/>
              <a:t> = 3/10.</a:t>
            </a:r>
          </a:p>
          <a:p>
            <a:pPr eaLnBrk="1" hangingPunct="1">
              <a:lnSpc>
                <a:spcPct val="90000"/>
              </a:lnSpc>
            </a:pPr>
            <a:endParaRPr lang="en-US" altLang="en-US" dirty="0"/>
          </a:p>
          <a:p>
            <a:pPr eaLnBrk="1" hangingPunct="1">
              <a:lnSpc>
                <a:spcPct val="90000"/>
              </a:lnSpc>
            </a:pPr>
            <a:r>
              <a:rPr lang="en-US" altLang="en-US" dirty="0"/>
              <a:t>What is the physical meaning of the above numbers?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>
            <a:extLst>
              <a:ext uri="{FF2B5EF4-FFF2-40B4-BE49-F238E27FC236}">
                <a16:creationId xmlns:a16="http://schemas.microsoft.com/office/drawing/2014/main" id="{E7D102F4-E352-43A7-9C28-EC3BDB56263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Convergence to Equilibrium Distribution</a:t>
            </a:r>
          </a:p>
        </p:txBody>
      </p:sp>
      <p:sp>
        <p:nvSpPr>
          <p:cNvPr id="38915" name="Rectangle 3">
            <a:extLst>
              <a:ext uri="{FF2B5EF4-FFF2-40B4-BE49-F238E27FC236}">
                <a16:creationId xmlns:a16="http://schemas.microsoft.com/office/drawing/2014/main" id="{FE463AEC-8F6D-4BEE-A700-86D3B07FE2B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828800"/>
            <a:ext cx="9448800" cy="4572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/>
              <a:t>Let P</a:t>
            </a:r>
            <a:r>
              <a:rPr lang="en-US" altLang="en-US" baseline="-25000"/>
              <a:t>0</a:t>
            </a:r>
            <a:r>
              <a:rPr lang="en-US" altLang="en-US"/>
              <a:t> = (1, 0, 0)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/>
              <a:t>	P</a:t>
            </a:r>
            <a:r>
              <a:rPr lang="en-US" altLang="en-US" baseline="-25000"/>
              <a:t>1</a:t>
            </a:r>
            <a:r>
              <a:rPr lang="en-US" altLang="en-US"/>
              <a:t> = P</a:t>
            </a:r>
            <a:r>
              <a:rPr lang="en-US" altLang="en-US" baseline="-25000"/>
              <a:t>0</a:t>
            </a:r>
            <a:r>
              <a:rPr lang="en-US" altLang="en-US"/>
              <a:t> W = (0, 1, 0)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/>
              <a:t>	P</a:t>
            </a:r>
            <a:r>
              <a:rPr lang="en-US" altLang="en-US" baseline="-25000"/>
              <a:t>2</a:t>
            </a:r>
            <a:r>
              <a:rPr lang="en-US" altLang="en-US"/>
              <a:t> = P</a:t>
            </a:r>
            <a:r>
              <a:rPr lang="en-US" altLang="en-US" baseline="-25000"/>
              <a:t>1</a:t>
            </a:r>
            <a:r>
              <a:rPr lang="en-US" altLang="en-US"/>
              <a:t> W = P</a:t>
            </a:r>
            <a:r>
              <a:rPr lang="en-US" altLang="en-US" baseline="-25000"/>
              <a:t>0</a:t>
            </a:r>
            <a:r>
              <a:rPr lang="en-US" altLang="en-US"/>
              <a:t> W</a:t>
            </a:r>
            <a:r>
              <a:rPr lang="en-US" altLang="en-US" baseline="30000"/>
              <a:t>2</a:t>
            </a:r>
            <a:r>
              <a:rPr lang="en-US" altLang="en-US"/>
              <a:t> = (1/6,1/2,1/3)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/>
              <a:t>	P</a:t>
            </a:r>
            <a:r>
              <a:rPr lang="en-US" altLang="en-US" baseline="-25000"/>
              <a:t>3</a:t>
            </a:r>
            <a:r>
              <a:rPr lang="en-US" altLang="en-US"/>
              <a:t> = P</a:t>
            </a:r>
            <a:r>
              <a:rPr lang="en-US" altLang="en-US" baseline="-25000"/>
              <a:t>2</a:t>
            </a:r>
            <a:r>
              <a:rPr lang="en-US" altLang="en-US"/>
              <a:t> W = P</a:t>
            </a:r>
            <a:r>
              <a:rPr lang="en-US" altLang="en-US" baseline="-25000"/>
              <a:t>0</a:t>
            </a:r>
            <a:r>
              <a:rPr lang="en-US" altLang="en-US"/>
              <a:t> W</a:t>
            </a:r>
            <a:r>
              <a:rPr lang="en-US" altLang="en-US" baseline="30000"/>
              <a:t>3</a:t>
            </a:r>
            <a:r>
              <a:rPr lang="en-US" altLang="en-US"/>
              <a:t> = (1/12,23/36,5/18)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/>
              <a:t>	P</a:t>
            </a:r>
            <a:r>
              <a:rPr lang="en-US" altLang="en-US" baseline="-25000"/>
              <a:t>4</a:t>
            </a:r>
            <a:r>
              <a:rPr lang="en-US" altLang="en-US"/>
              <a:t> = P</a:t>
            </a:r>
            <a:r>
              <a:rPr lang="en-US" altLang="en-US" baseline="-25000"/>
              <a:t>3</a:t>
            </a:r>
            <a:r>
              <a:rPr lang="en-US" altLang="en-US"/>
              <a:t> W = P</a:t>
            </a:r>
            <a:r>
              <a:rPr lang="en-US" altLang="en-US" baseline="-25000"/>
              <a:t>0</a:t>
            </a:r>
            <a:r>
              <a:rPr lang="en-US" altLang="en-US"/>
              <a:t> W</a:t>
            </a:r>
            <a:r>
              <a:rPr lang="en-US" altLang="en-US" baseline="30000"/>
              <a:t>4</a:t>
            </a:r>
            <a:r>
              <a:rPr lang="en-US" altLang="en-US"/>
              <a:t> = (0.106,0.587,0.3)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/>
              <a:t>	P</a:t>
            </a:r>
            <a:r>
              <a:rPr lang="en-US" altLang="en-US" baseline="-25000"/>
              <a:t>5</a:t>
            </a:r>
            <a:r>
              <a:rPr lang="en-US" altLang="en-US"/>
              <a:t> = P</a:t>
            </a:r>
            <a:r>
              <a:rPr lang="en-US" altLang="en-US" baseline="-25000"/>
              <a:t>4</a:t>
            </a:r>
            <a:r>
              <a:rPr lang="en-US" altLang="en-US"/>
              <a:t> W = P</a:t>
            </a:r>
            <a:r>
              <a:rPr lang="en-US" altLang="en-US" baseline="-25000"/>
              <a:t>0</a:t>
            </a:r>
            <a:r>
              <a:rPr lang="en-US" altLang="en-US"/>
              <a:t> W</a:t>
            </a:r>
            <a:r>
              <a:rPr lang="en-US" altLang="en-US" baseline="30000"/>
              <a:t>5</a:t>
            </a:r>
            <a:r>
              <a:rPr lang="en-US" altLang="en-US"/>
              <a:t> = (0.1007, 0.5986, 0.3007)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/>
              <a:t>	                     . . 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/>
              <a:t>	                 P</a:t>
            </a:r>
            <a:r>
              <a:rPr lang="en-US" altLang="en-US" baseline="-25000"/>
              <a:t>0</a:t>
            </a:r>
            <a:r>
              <a:rPr lang="en-US" altLang="en-US"/>
              <a:t> W</a:t>
            </a:r>
            <a:r>
              <a:rPr lang="en-US" altLang="en-US" baseline="30000"/>
              <a:t>∞</a:t>
            </a:r>
            <a:r>
              <a:rPr lang="en-US" altLang="en-US"/>
              <a:t> = (0.1, 0.6, 0.3)</a:t>
            </a:r>
          </a:p>
          <a:p>
            <a:pPr eaLnBrk="1" hangingPunct="1">
              <a:lnSpc>
                <a:spcPct val="90000"/>
              </a:lnSpc>
            </a:pPr>
            <a:endParaRPr lang="en-US" altLang="en-US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>
            <a:extLst>
              <a:ext uri="{FF2B5EF4-FFF2-40B4-BE49-F238E27FC236}">
                <a16:creationId xmlns:a16="http://schemas.microsoft.com/office/drawing/2014/main" id="{F3F5241C-B3C1-4855-BEFD-ABECE3F3B10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Time Reversal</a:t>
            </a:r>
          </a:p>
        </p:txBody>
      </p:sp>
      <p:sp>
        <p:nvSpPr>
          <p:cNvPr id="39939" name="Rectangle 3">
            <a:extLst>
              <a:ext uri="{FF2B5EF4-FFF2-40B4-BE49-F238E27FC236}">
                <a16:creationId xmlns:a16="http://schemas.microsoft.com/office/drawing/2014/main" id="{F81DD8D6-AB0C-4D72-809A-F3AAB2191C6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Suppose X</a:t>
            </a:r>
            <a:r>
              <a:rPr lang="en-US" altLang="en-US" baseline="-25000"/>
              <a:t>0</a:t>
            </a:r>
            <a:r>
              <a:rPr lang="en-US" altLang="en-US"/>
              <a:t>, X</a:t>
            </a:r>
            <a:r>
              <a:rPr lang="en-US" altLang="en-US" baseline="-25000"/>
              <a:t>1</a:t>
            </a:r>
            <a:r>
              <a:rPr lang="en-US" altLang="en-US"/>
              <a:t>, …, X</a:t>
            </a:r>
            <a:r>
              <a:rPr lang="en-US" altLang="en-US" baseline="-25000"/>
              <a:t>N</a:t>
            </a:r>
            <a:r>
              <a:rPr lang="en-US" altLang="en-US"/>
              <a:t> is a Markov chain with (irreducible) transition matrix W(X-&gt;X’) and an equilibrium distribution P(X),  what transition probability would result in a time-reversed process Y</a:t>
            </a:r>
            <a:r>
              <a:rPr lang="en-US" altLang="en-US" baseline="-25000"/>
              <a:t>0</a:t>
            </a:r>
            <a:r>
              <a:rPr lang="en-US" altLang="en-US"/>
              <a:t> = X</a:t>
            </a:r>
            <a:r>
              <a:rPr lang="en-US" altLang="en-US" baseline="-25000"/>
              <a:t>N</a:t>
            </a:r>
            <a:r>
              <a:rPr lang="en-US" altLang="en-US"/>
              <a:t>, Y</a:t>
            </a:r>
            <a:r>
              <a:rPr lang="en-US" altLang="en-US" baseline="-25000"/>
              <a:t>1</a:t>
            </a:r>
            <a:r>
              <a:rPr lang="en-US" altLang="en-US"/>
              <a:t>=X</a:t>
            </a:r>
            <a:r>
              <a:rPr lang="en-US" altLang="en-US" baseline="-25000"/>
              <a:t>N-1</a:t>
            </a:r>
            <a:r>
              <a:rPr lang="en-US" altLang="en-US"/>
              <a:t>, …Y</a:t>
            </a:r>
            <a:r>
              <a:rPr lang="en-US" altLang="en-US" baseline="-25000"/>
              <a:t>N</a:t>
            </a:r>
            <a:r>
              <a:rPr lang="en-US" altLang="en-US"/>
              <a:t>=X</a:t>
            </a:r>
            <a:r>
              <a:rPr lang="en-US" altLang="en-US" baseline="-25000"/>
              <a:t>0</a:t>
            </a:r>
            <a:r>
              <a:rPr lang="en-US" altLang="en-US"/>
              <a:t>?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>
            <a:extLst>
              <a:ext uri="{FF2B5EF4-FFF2-40B4-BE49-F238E27FC236}">
                <a16:creationId xmlns:a16="http://schemas.microsoft.com/office/drawing/2014/main" id="{22EDCA57-059D-497C-B640-1EC232CCA4C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38200" y="-304800"/>
            <a:ext cx="6858000" cy="1219200"/>
          </a:xfrm>
        </p:spPr>
        <p:txBody>
          <a:bodyPr/>
          <a:lstStyle/>
          <a:p>
            <a:pPr eaLnBrk="1" hangingPunct="1"/>
            <a:r>
              <a:rPr lang="en-US" altLang="en-US"/>
              <a:t>Answer</a:t>
            </a:r>
          </a:p>
        </p:txBody>
      </p:sp>
      <p:sp>
        <p:nvSpPr>
          <p:cNvPr id="40963" name="Rectangle 3">
            <a:extLst>
              <a:ext uri="{FF2B5EF4-FFF2-40B4-BE49-F238E27FC236}">
                <a16:creationId xmlns:a16="http://schemas.microsoft.com/office/drawing/2014/main" id="{C1449C09-22C5-434C-9F00-6E4BC7A9DDF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62000" y="1066800"/>
            <a:ext cx="8153400" cy="5334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/>
              <a:t>The new W</a:t>
            </a:r>
            <a:r>
              <a:rPr lang="en-US" altLang="en-US" baseline="30000"/>
              <a:t>R</a:t>
            </a:r>
            <a:r>
              <a:rPr lang="en-US" altLang="en-US"/>
              <a:t> should be such that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/>
              <a:t>	P(x) W</a:t>
            </a:r>
            <a:r>
              <a:rPr lang="en-US" altLang="en-US" baseline="30000"/>
              <a:t>R</a:t>
            </a:r>
            <a:r>
              <a:rPr lang="en-US" altLang="en-US"/>
              <a:t>(x-&gt;x’) = P(x’)W(x’-&gt;x)         (*)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/>
          </a:p>
          <a:p>
            <a:pPr eaLnBrk="1" hangingPunct="1">
              <a:lnSpc>
                <a:spcPct val="90000"/>
              </a:lnSpc>
            </a:pPr>
            <a:r>
              <a:rPr lang="en-US" altLang="en-US"/>
              <a:t>Original process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/>
              <a:t>	P(x</a:t>
            </a:r>
            <a:r>
              <a:rPr lang="en-US" altLang="en-US" baseline="-25000"/>
              <a:t>0</a:t>
            </a:r>
            <a:r>
              <a:rPr lang="en-US" altLang="en-US"/>
              <a:t>,x</a:t>
            </a:r>
            <a:r>
              <a:rPr lang="en-US" altLang="en-US" baseline="-25000"/>
              <a:t>1</a:t>
            </a:r>
            <a:r>
              <a:rPr lang="en-US" altLang="en-US"/>
              <a:t>,..,x</a:t>
            </a:r>
            <a:r>
              <a:rPr lang="en-US" altLang="en-US" baseline="-25000"/>
              <a:t>N</a:t>
            </a:r>
            <a:r>
              <a:rPr lang="en-US" altLang="en-US"/>
              <a:t>) = P(x</a:t>
            </a:r>
            <a:r>
              <a:rPr lang="en-US" altLang="en-US" baseline="-25000"/>
              <a:t>0</a:t>
            </a:r>
            <a:r>
              <a:rPr lang="en-US" altLang="en-US"/>
              <a:t>) W(x</a:t>
            </a:r>
            <a:r>
              <a:rPr lang="en-US" altLang="en-US" baseline="-25000"/>
              <a:t>0</a:t>
            </a:r>
            <a:r>
              <a:rPr lang="en-US" altLang="en-US"/>
              <a:t>-&gt;x</a:t>
            </a:r>
            <a:r>
              <a:rPr lang="en-US" altLang="en-US" baseline="-25000"/>
              <a:t>1</a:t>
            </a:r>
            <a:r>
              <a:rPr lang="en-US" altLang="en-US"/>
              <a:t>) W(x</a:t>
            </a:r>
            <a:r>
              <a:rPr lang="en-US" altLang="en-US" baseline="-25000"/>
              <a:t>1</a:t>
            </a:r>
            <a:r>
              <a:rPr lang="en-US" altLang="en-US"/>
              <a:t>-&gt;x</a:t>
            </a:r>
            <a:r>
              <a:rPr lang="en-US" altLang="en-US" baseline="-25000"/>
              <a:t>2</a:t>
            </a:r>
            <a:r>
              <a:rPr lang="en-US" altLang="en-US"/>
              <a:t>) … W(x</a:t>
            </a:r>
            <a:r>
              <a:rPr lang="en-US" altLang="en-US" baseline="-25000"/>
              <a:t>N-1</a:t>
            </a:r>
            <a:r>
              <a:rPr lang="en-US" altLang="en-US"/>
              <a:t>-&gt;x</a:t>
            </a:r>
            <a:r>
              <a:rPr lang="en-US" altLang="en-US" baseline="-25000"/>
              <a:t>N</a:t>
            </a:r>
            <a:r>
              <a:rPr lang="en-US" altLang="en-US"/>
              <a:t>)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/>
              <a:t>	must be equal to reversed process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/>
              <a:t>	P(x</a:t>
            </a:r>
            <a:r>
              <a:rPr lang="en-US" altLang="en-US" baseline="-25000"/>
              <a:t>N</a:t>
            </a:r>
            <a:r>
              <a:rPr lang="en-US" altLang="en-US"/>
              <a:t>,x</a:t>
            </a:r>
            <a:r>
              <a:rPr lang="en-US" altLang="en-US" baseline="-25000"/>
              <a:t>N-1</a:t>
            </a:r>
            <a:r>
              <a:rPr lang="en-US" altLang="en-US"/>
              <a:t>,…,x</a:t>
            </a:r>
            <a:r>
              <a:rPr lang="en-US" altLang="en-US" baseline="-25000"/>
              <a:t>0</a:t>
            </a:r>
            <a:r>
              <a:rPr lang="en-US" altLang="en-US"/>
              <a:t>) = P(X</a:t>
            </a:r>
            <a:r>
              <a:rPr lang="en-US" altLang="en-US" baseline="-25000"/>
              <a:t>N</a:t>
            </a:r>
            <a:r>
              <a:rPr lang="en-US" altLang="en-US"/>
              <a:t>) W</a:t>
            </a:r>
            <a:r>
              <a:rPr lang="en-US" altLang="en-US" baseline="30000"/>
              <a:t>R</a:t>
            </a:r>
            <a:r>
              <a:rPr lang="en-US" altLang="en-US"/>
              <a:t>(X</a:t>
            </a:r>
            <a:r>
              <a:rPr lang="en-US" altLang="en-US" baseline="-25000"/>
              <a:t>N</a:t>
            </a:r>
            <a:r>
              <a:rPr lang="en-US" altLang="en-US"/>
              <a:t>-&gt;X</a:t>
            </a:r>
            <a:r>
              <a:rPr lang="en-US" altLang="en-US" baseline="-25000"/>
              <a:t>N-1</a:t>
            </a:r>
            <a:r>
              <a:rPr lang="en-US" altLang="en-US"/>
              <a:t>) W</a:t>
            </a:r>
            <a:r>
              <a:rPr lang="en-US" altLang="en-US" baseline="30000"/>
              <a:t>R</a:t>
            </a:r>
            <a:r>
              <a:rPr lang="en-US" altLang="en-US"/>
              <a:t>(x</a:t>
            </a:r>
            <a:r>
              <a:rPr lang="en-US" altLang="en-US" baseline="-25000"/>
              <a:t>N-1</a:t>
            </a:r>
            <a:r>
              <a:rPr lang="en-US" altLang="en-US"/>
              <a:t>-&gt;X</a:t>
            </a:r>
            <a:r>
              <a:rPr lang="en-US" altLang="en-US" baseline="-25000"/>
              <a:t>N-2</a:t>
            </a:r>
            <a:r>
              <a:rPr lang="en-US" altLang="en-US"/>
              <a:t>) … W</a:t>
            </a:r>
            <a:r>
              <a:rPr lang="en-US" altLang="en-US" baseline="30000"/>
              <a:t>R</a:t>
            </a:r>
            <a:r>
              <a:rPr lang="en-US" altLang="en-US"/>
              <a:t>(x</a:t>
            </a:r>
            <a:r>
              <a:rPr lang="en-US" altLang="en-US" baseline="-25000"/>
              <a:t>1</a:t>
            </a:r>
            <a:r>
              <a:rPr lang="en-US" altLang="en-US"/>
              <a:t>-&gt;x</a:t>
            </a:r>
            <a:r>
              <a:rPr lang="en-US" altLang="en-US" baseline="-25000"/>
              <a:t>0</a:t>
            </a:r>
            <a:r>
              <a:rPr lang="en-US" altLang="en-US"/>
              <a:t>). 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/>
              <a:t>		The equation (*) satisfies this.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>
            <a:extLst>
              <a:ext uri="{FF2B5EF4-FFF2-40B4-BE49-F238E27FC236}">
                <a16:creationId xmlns:a16="http://schemas.microsoft.com/office/drawing/2014/main" id="{785DD3AC-0C62-444D-9415-408E1415706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Reversible Markov Chain</a:t>
            </a:r>
          </a:p>
        </p:txBody>
      </p:sp>
      <p:sp>
        <p:nvSpPr>
          <p:cNvPr id="41987" name="Rectangle 3">
            <a:extLst>
              <a:ext uri="{FF2B5EF4-FFF2-40B4-BE49-F238E27FC236}">
                <a16:creationId xmlns:a16="http://schemas.microsoft.com/office/drawing/2014/main" id="{10E11647-5F81-4332-A005-30C41B3A106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828800"/>
            <a:ext cx="7772400" cy="3886200"/>
          </a:xfrm>
        </p:spPr>
        <p:txBody>
          <a:bodyPr/>
          <a:lstStyle/>
          <a:p>
            <a:pPr eaLnBrk="1" hangingPunct="1"/>
            <a:r>
              <a:rPr lang="en-US" altLang="en-US"/>
              <a:t>A Markov chain is said reversible if it satisfies detailed balance:</a:t>
            </a:r>
          </a:p>
          <a:p>
            <a:pPr eaLnBrk="1" hangingPunct="1">
              <a:buFontTx/>
              <a:buNone/>
            </a:pPr>
            <a:r>
              <a:rPr lang="en-US" altLang="en-US"/>
              <a:t>	P(X) W(X -&gt; Y) = P(Y) W(Y -&gt;X)</a:t>
            </a:r>
          </a:p>
          <a:p>
            <a:pPr eaLnBrk="1" hangingPunct="1">
              <a:buFontTx/>
              <a:buNone/>
            </a:pPr>
            <a:endParaRPr lang="en-US" altLang="en-US"/>
          </a:p>
          <a:p>
            <a:pPr eaLnBrk="1" hangingPunct="1"/>
            <a:r>
              <a:rPr lang="en-US" altLang="en-US"/>
              <a:t>Nearly all the Markov chains used in Monte Carlo method satisfy this condition by construction.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>
            <a:extLst>
              <a:ext uri="{FF2B5EF4-FFF2-40B4-BE49-F238E27FC236}">
                <a16:creationId xmlns:a16="http://schemas.microsoft.com/office/drawing/2014/main" id="{43698898-C2E7-4CFF-BA31-7555CD0787D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6870700" cy="1600200"/>
          </a:xfrm>
        </p:spPr>
        <p:txBody>
          <a:bodyPr/>
          <a:lstStyle/>
          <a:p>
            <a:pPr eaLnBrk="1" hangingPunct="1"/>
            <a:r>
              <a:rPr lang="en-US" altLang="en-US" sz="4000"/>
              <a:t>An example of a chain that does not satisfy detailed balance</a:t>
            </a:r>
          </a:p>
        </p:txBody>
      </p:sp>
      <p:graphicFrame>
        <p:nvGraphicFramePr>
          <p:cNvPr id="44035" name="Object 4">
            <a:extLst>
              <a:ext uri="{FF2B5EF4-FFF2-40B4-BE49-F238E27FC236}">
                <a16:creationId xmlns:a16="http://schemas.microsoft.com/office/drawing/2014/main" id="{AE089398-6072-461E-805F-EFA3FCC2E9B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219200" y="2133600"/>
          <a:ext cx="3124200" cy="1355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0" name="Equation" r:id="rId4" imgW="1638300" imgH="711200" progId="Equation.DSMT4">
                  <p:embed/>
                </p:oleObj>
              </mc:Choice>
              <mc:Fallback>
                <p:oleObj name="Equation" r:id="rId4" imgW="1638300" imgH="711200" progId="Equation.DSMT4">
                  <p:embed/>
                  <p:pic>
                    <p:nvPicPr>
                      <p:cNvPr id="44035" name="Object 4">
                        <a:extLst>
                          <a:ext uri="{FF2B5EF4-FFF2-40B4-BE49-F238E27FC236}">
                            <a16:creationId xmlns:a16="http://schemas.microsoft.com/office/drawing/2014/main" id="{AE089398-6072-461E-805F-EFA3FCC2E9B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2133600"/>
                        <a:ext cx="3124200" cy="1355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4036" name="Text Box 5">
            <a:extLst>
              <a:ext uri="{FF2B5EF4-FFF2-40B4-BE49-F238E27FC236}">
                <a16:creationId xmlns:a16="http://schemas.microsoft.com/office/drawing/2014/main" id="{29CA60BF-7739-4BAF-8BA9-29EB27E1B0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24600" y="1828800"/>
            <a:ext cx="304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/>
              <a:t>1</a:t>
            </a:r>
          </a:p>
        </p:txBody>
      </p:sp>
      <p:sp>
        <p:nvSpPr>
          <p:cNvPr id="44037" name="Text Box 6">
            <a:extLst>
              <a:ext uri="{FF2B5EF4-FFF2-40B4-BE49-F238E27FC236}">
                <a16:creationId xmlns:a16="http://schemas.microsoft.com/office/drawing/2014/main" id="{221492BE-F684-4FDE-B9CB-A5C5DBA423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15200" y="3581400"/>
            <a:ext cx="381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/>
              <a:t>2</a:t>
            </a:r>
          </a:p>
        </p:txBody>
      </p:sp>
      <p:sp>
        <p:nvSpPr>
          <p:cNvPr id="44038" name="Text Box 7">
            <a:extLst>
              <a:ext uri="{FF2B5EF4-FFF2-40B4-BE49-F238E27FC236}">
                <a16:creationId xmlns:a16="http://schemas.microsoft.com/office/drawing/2014/main" id="{1BB2EA07-82F9-4EDF-BFC9-C69F333DF5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62600" y="3581400"/>
            <a:ext cx="304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/>
              <a:t>3</a:t>
            </a:r>
          </a:p>
        </p:txBody>
      </p:sp>
      <p:sp>
        <p:nvSpPr>
          <p:cNvPr id="44039" name="Line 8">
            <a:extLst>
              <a:ext uri="{FF2B5EF4-FFF2-40B4-BE49-F238E27FC236}">
                <a16:creationId xmlns:a16="http://schemas.microsoft.com/office/drawing/2014/main" id="{C6E8F4B1-8D18-4AB9-ABD4-D519FAF0F50B}"/>
              </a:ext>
            </a:extLst>
          </p:cNvPr>
          <p:cNvSpPr>
            <a:spLocks noChangeShapeType="1"/>
          </p:cNvSpPr>
          <p:nvPr/>
        </p:nvSpPr>
        <p:spPr bwMode="auto">
          <a:xfrm>
            <a:off x="6781800" y="2209800"/>
            <a:ext cx="762000" cy="1295400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SG"/>
          </a:p>
        </p:txBody>
      </p:sp>
      <p:sp>
        <p:nvSpPr>
          <p:cNvPr id="44040" name="Line 9">
            <a:extLst>
              <a:ext uri="{FF2B5EF4-FFF2-40B4-BE49-F238E27FC236}">
                <a16:creationId xmlns:a16="http://schemas.microsoft.com/office/drawing/2014/main" id="{6C79E053-9315-42EA-B067-8B76A3A87318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6629400" y="2286000"/>
            <a:ext cx="762000" cy="1295400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SG"/>
          </a:p>
        </p:txBody>
      </p:sp>
      <p:sp>
        <p:nvSpPr>
          <p:cNvPr id="44041" name="Line 10">
            <a:extLst>
              <a:ext uri="{FF2B5EF4-FFF2-40B4-BE49-F238E27FC236}">
                <a16:creationId xmlns:a16="http://schemas.microsoft.com/office/drawing/2014/main" id="{8EAB6ED4-B4C8-46B7-9384-9565DDBA737E}"/>
              </a:ext>
            </a:extLst>
          </p:cNvPr>
          <p:cNvSpPr>
            <a:spLocks noChangeShapeType="1"/>
          </p:cNvSpPr>
          <p:nvPr/>
        </p:nvSpPr>
        <p:spPr bwMode="auto">
          <a:xfrm>
            <a:off x="6019800" y="3733800"/>
            <a:ext cx="1219200" cy="0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SG"/>
          </a:p>
        </p:txBody>
      </p:sp>
      <p:sp>
        <p:nvSpPr>
          <p:cNvPr id="44042" name="Line 11">
            <a:extLst>
              <a:ext uri="{FF2B5EF4-FFF2-40B4-BE49-F238E27FC236}">
                <a16:creationId xmlns:a16="http://schemas.microsoft.com/office/drawing/2014/main" id="{A98D224E-B00A-491E-B097-47B094A40F1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019800" y="3886200"/>
            <a:ext cx="1219200" cy="0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SG"/>
          </a:p>
        </p:txBody>
      </p:sp>
      <p:sp>
        <p:nvSpPr>
          <p:cNvPr id="44043" name="Line 12">
            <a:extLst>
              <a:ext uri="{FF2B5EF4-FFF2-40B4-BE49-F238E27FC236}">
                <a16:creationId xmlns:a16="http://schemas.microsoft.com/office/drawing/2014/main" id="{0CF0FC30-9F0A-4639-BBCB-03E2121C3F8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791200" y="2438400"/>
            <a:ext cx="533400" cy="1066800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SG"/>
          </a:p>
        </p:txBody>
      </p:sp>
      <p:sp>
        <p:nvSpPr>
          <p:cNvPr id="44044" name="Line 13">
            <a:extLst>
              <a:ext uri="{FF2B5EF4-FFF2-40B4-BE49-F238E27FC236}">
                <a16:creationId xmlns:a16="http://schemas.microsoft.com/office/drawing/2014/main" id="{60E0CFF0-2BBF-4A0A-BC8B-F5BF91B7D27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638800" y="2362200"/>
            <a:ext cx="533400" cy="1066800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SG"/>
          </a:p>
        </p:txBody>
      </p:sp>
      <p:sp>
        <p:nvSpPr>
          <p:cNvPr id="44045" name="Text Box 14">
            <a:extLst>
              <a:ext uri="{FF2B5EF4-FFF2-40B4-BE49-F238E27FC236}">
                <a16:creationId xmlns:a16="http://schemas.microsoft.com/office/drawing/2014/main" id="{855E6441-B6F9-460B-980E-C1962C6E9A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00800" y="3886200"/>
            <a:ext cx="609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/>
              <a:t>2/3</a:t>
            </a:r>
          </a:p>
        </p:txBody>
      </p:sp>
      <p:sp>
        <p:nvSpPr>
          <p:cNvPr id="44046" name="Text Box 15">
            <a:extLst>
              <a:ext uri="{FF2B5EF4-FFF2-40B4-BE49-F238E27FC236}">
                <a16:creationId xmlns:a16="http://schemas.microsoft.com/office/drawing/2014/main" id="{0BAB6476-97DC-4EB5-B5F3-62EEC82237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00800" y="3352800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/>
              <a:t>1/3</a:t>
            </a:r>
          </a:p>
        </p:txBody>
      </p:sp>
      <p:sp>
        <p:nvSpPr>
          <p:cNvPr id="44047" name="Text Box 16">
            <a:extLst>
              <a:ext uri="{FF2B5EF4-FFF2-40B4-BE49-F238E27FC236}">
                <a16:creationId xmlns:a16="http://schemas.microsoft.com/office/drawing/2014/main" id="{1497F967-CE63-4CEB-8769-0DB16B2895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62800" y="2590800"/>
            <a:ext cx="762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/>
              <a:t>2/3</a:t>
            </a:r>
          </a:p>
        </p:txBody>
      </p:sp>
      <p:sp>
        <p:nvSpPr>
          <p:cNvPr id="44048" name="Text Box 17">
            <a:extLst>
              <a:ext uri="{FF2B5EF4-FFF2-40B4-BE49-F238E27FC236}">
                <a16:creationId xmlns:a16="http://schemas.microsoft.com/office/drawing/2014/main" id="{C7673C4F-28A3-4F43-9EEF-2996BF0FA6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77000" y="2743200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/>
              <a:t>1/3</a:t>
            </a:r>
          </a:p>
        </p:txBody>
      </p:sp>
      <p:sp>
        <p:nvSpPr>
          <p:cNvPr id="44049" name="Text Box 18">
            <a:extLst>
              <a:ext uri="{FF2B5EF4-FFF2-40B4-BE49-F238E27FC236}">
                <a16:creationId xmlns:a16="http://schemas.microsoft.com/office/drawing/2014/main" id="{EAD38775-EF08-465A-81D5-F88814868B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10200" y="2590800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/>
              <a:t>2/3</a:t>
            </a:r>
          </a:p>
        </p:txBody>
      </p:sp>
      <p:sp>
        <p:nvSpPr>
          <p:cNvPr id="44050" name="Text Box 19">
            <a:extLst>
              <a:ext uri="{FF2B5EF4-FFF2-40B4-BE49-F238E27FC236}">
                <a16:creationId xmlns:a16="http://schemas.microsoft.com/office/drawing/2014/main" id="{C99D72DB-DB31-4C5A-951F-166261EDB6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800" y="2971800"/>
            <a:ext cx="762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/>
              <a:t>1/3</a:t>
            </a:r>
          </a:p>
        </p:txBody>
      </p:sp>
      <p:sp>
        <p:nvSpPr>
          <p:cNvPr id="44051" name="Text Box 20">
            <a:extLst>
              <a:ext uri="{FF2B5EF4-FFF2-40B4-BE49-F238E27FC236}">
                <a16:creationId xmlns:a16="http://schemas.microsoft.com/office/drawing/2014/main" id="{2A1DB74E-36D1-4C36-ADEC-108D835B4F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6800" y="3657600"/>
            <a:ext cx="6477000" cy="191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/>
              <a:t>Equilibrium distribution is </a:t>
            </a:r>
          </a:p>
          <a:p>
            <a:pPr>
              <a:spcBef>
                <a:spcPct val="50000"/>
              </a:spcBef>
            </a:pPr>
            <a:r>
              <a:rPr lang="en-US" altLang="en-US" sz="2400"/>
              <a:t>P=(1/3,1/3,1/3).  </a:t>
            </a:r>
          </a:p>
          <a:p>
            <a:pPr>
              <a:spcBef>
                <a:spcPct val="50000"/>
              </a:spcBef>
            </a:pPr>
            <a:r>
              <a:rPr lang="en-US" altLang="en-US" sz="2400"/>
              <a:t>The reverse chain has transition matrix W</a:t>
            </a:r>
            <a:r>
              <a:rPr lang="en-US" altLang="en-US" sz="2400" baseline="30000"/>
              <a:t>R </a:t>
            </a:r>
            <a:r>
              <a:rPr lang="en-US" altLang="en-US" sz="2400"/>
              <a:t>= W</a:t>
            </a:r>
            <a:r>
              <a:rPr lang="en-US" altLang="en-US" sz="2400" baseline="30000"/>
              <a:t>T</a:t>
            </a:r>
            <a:r>
              <a:rPr lang="en-US" altLang="en-US" sz="2400"/>
              <a:t> (transpose of W).  W</a:t>
            </a:r>
            <a:r>
              <a:rPr lang="en-US" altLang="en-US" sz="2400" baseline="30000"/>
              <a:t>R</a:t>
            </a:r>
            <a:r>
              <a:rPr lang="en-US" altLang="en-US" sz="2400"/>
              <a:t> ≠ W.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>
            <a:extLst>
              <a:ext uri="{FF2B5EF4-FFF2-40B4-BE49-F238E27FC236}">
                <a16:creationId xmlns:a16="http://schemas.microsoft.com/office/drawing/2014/main" id="{47FA506B-57D3-4695-A42F-A4D06154A12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457200"/>
            <a:ext cx="6870700" cy="1600200"/>
          </a:xfrm>
        </p:spPr>
        <p:txBody>
          <a:bodyPr/>
          <a:lstStyle/>
          <a:p>
            <a:pPr eaLnBrk="1" hangingPunct="1"/>
            <a:r>
              <a:rPr lang="en-US" altLang="en-US" sz="4000"/>
              <a:t>Realization of Samples in Monte Carlo and Markov Chain Theory</a:t>
            </a:r>
          </a:p>
        </p:txBody>
      </p:sp>
      <p:sp>
        <p:nvSpPr>
          <p:cNvPr id="46083" name="Rectangle 3">
            <a:extLst>
              <a:ext uri="{FF2B5EF4-FFF2-40B4-BE49-F238E27FC236}">
                <a16:creationId xmlns:a16="http://schemas.microsoft.com/office/drawing/2014/main" id="{06EEB531-883E-4D81-8888-9B3B010BCF1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2133600"/>
            <a:ext cx="7924800" cy="4191000"/>
          </a:xfrm>
        </p:spPr>
        <p:txBody>
          <a:bodyPr/>
          <a:lstStyle/>
          <a:p>
            <a:pPr eaLnBrk="1" hangingPunct="1"/>
            <a:r>
              <a:rPr lang="en-US" altLang="en-US"/>
              <a:t>A Monte Carlo sampling do not deal with probability P(X) directly, rather the samples, when considered over many realizations, following that distribution. </a:t>
            </a:r>
          </a:p>
          <a:p>
            <a:pPr eaLnBrk="1" hangingPunct="1"/>
            <a:r>
              <a:rPr lang="en-US" altLang="en-US"/>
              <a:t>Monte Carlo generates next sample y from the current x, using the transition probability W(x -&gt; y).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35293005-ECD3-4D95-AAB5-65D6D5AB671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Markov Process</a:t>
            </a: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5B4A9F84-4B2E-4525-BD85-D5B547B9C10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828800"/>
            <a:ext cx="7772400" cy="4114800"/>
          </a:xfrm>
        </p:spPr>
        <p:txBody>
          <a:bodyPr/>
          <a:lstStyle/>
          <a:p>
            <a:pPr eaLnBrk="1" hangingPunct="1"/>
            <a:r>
              <a:rPr lang="en-US" altLang="en-US"/>
              <a:t>A stochastic process is a sequence of random variables X</a:t>
            </a:r>
            <a:r>
              <a:rPr lang="en-US" altLang="en-US" baseline="-25000"/>
              <a:t>0</a:t>
            </a:r>
            <a:r>
              <a:rPr lang="en-US" altLang="en-US"/>
              <a:t>, X</a:t>
            </a:r>
            <a:r>
              <a:rPr lang="en-US" altLang="en-US" baseline="-25000"/>
              <a:t>1</a:t>
            </a:r>
            <a:r>
              <a:rPr lang="en-US" altLang="en-US"/>
              <a:t>, …, X</a:t>
            </a:r>
            <a:r>
              <a:rPr lang="en-US" altLang="en-US" baseline="-25000"/>
              <a:t>n</a:t>
            </a:r>
            <a:r>
              <a:rPr lang="en-US" altLang="en-US"/>
              <a:t>, …</a:t>
            </a:r>
          </a:p>
          <a:p>
            <a:pPr eaLnBrk="1" hangingPunct="1"/>
            <a:r>
              <a:rPr lang="en-US" altLang="en-US"/>
              <a:t>The process is characterized by the joint probability distribution P(X</a:t>
            </a:r>
            <a:r>
              <a:rPr lang="en-US" altLang="en-US" baseline="-25000"/>
              <a:t>0</a:t>
            </a:r>
            <a:r>
              <a:rPr lang="en-US" altLang="en-US"/>
              <a:t>, X</a:t>
            </a:r>
            <a:r>
              <a:rPr lang="en-US" altLang="en-US" baseline="-25000"/>
              <a:t>1</a:t>
            </a:r>
            <a:r>
              <a:rPr lang="en-US" altLang="en-US"/>
              <a:t>, …)</a:t>
            </a:r>
          </a:p>
          <a:p>
            <a:pPr eaLnBrk="1" hangingPunct="1"/>
            <a:r>
              <a:rPr lang="en-US" altLang="en-US"/>
              <a:t>If P(X</a:t>
            </a:r>
            <a:r>
              <a:rPr lang="en-US" altLang="en-US" baseline="-25000"/>
              <a:t>n+1</a:t>
            </a:r>
            <a:r>
              <a:rPr lang="en-US" altLang="en-US"/>
              <a:t>|X</a:t>
            </a:r>
            <a:r>
              <a:rPr lang="en-US" altLang="en-US" baseline="-25000"/>
              <a:t>0</a:t>
            </a:r>
            <a:r>
              <a:rPr lang="en-US" altLang="en-US"/>
              <a:t>, X</a:t>
            </a:r>
            <a:r>
              <a:rPr lang="en-US" altLang="en-US" baseline="-25000"/>
              <a:t>1</a:t>
            </a:r>
            <a:r>
              <a:rPr lang="en-US" altLang="en-US"/>
              <a:t>,…, X</a:t>
            </a:r>
            <a:r>
              <a:rPr lang="en-US" altLang="en-US" baseline="-25000"/>
              <a:t>n</a:t>
            </a:r>
            <a:r>
              <a:rPr lang="en-US" altLang="en-US"/>
              <a:t>) = P(X</a:t>
            </a:r>
            <a:r>
              <a:rPr lang="en-US" altLang="en-US" baseline="-25000"/>
              <a:t>n+1</a:t>
            </a:r>
            <a:r>
              <a:rPr lang="en-US" altLang="en-US"/>
              <a:t>|X</a:t>
            </a:r>
            <a:r>
              <a:rPr lang="en-US" altLang="en-US" baseline="-25000"/>
              <a:t>n</a:t>
            </a:r>
            <a:r>
              <a:rPr lang="en-US" altLang="en-US"/>
              <a:t>) then it is a Markov process.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9895E9B1-EE78-41CB-8914-AD735C97881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Markov Chain</a:t>
            </a:r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A689B591-BD23-4CC5-8DEA-0D012AB019D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/>
              <a:t>A Markov chain is completely characterized by an initial probability distribution P</a:t>
            </a:r>
            <a:r>
              <a:rPr lang="en-US" altLang="en-US" baseline="-25000"/>
              <a:t>0</a:t>
            </a:r>
            <a:r>
              <a:rPr lang="en-US" altLang="en-US"/>
              <a:t>(X</a:t>
            </a:r>
            <a:r>
              <a:rPr lang="en-US" altLang="en-US" baseline="-25000"/>
              <a:t>0</a:t>
            </a:r>
            <a:r>
              <a:rPr lang="en-US" altLang="en-US"/>
              <a:t>), and the transition matrix W(X</a:t>
            </a:r>
            <a:r>
              <a:rPr lang="en-US" altLang="en-US" baseline="-25000"/>
              <a:t>n</a:t>
            </a:r>
            <a:r>
              <a:rPr lang="en-US" altLang="en-US">
                <a:sym typeface="Symbol" panose="05050102010706020507" pitchFamily="18" charset="2"/>
              </a:rPr>
              <a:t>-&gt;X</a:t>
            </a:r>
            <a:r>
              <a:rPr lang="en-US" altLang="en-US" baseline="-25000">
                <a:sym typeface="Symbol" panose="05050102010706020507" pitchFamily="18" charset="2"/>
              </a:rPr>
              <a:t>n+1</a:t>
            </a:r>
            <a:r>
              <a:rPr lang="en-US" altLang="en-US">
                <a:sym typeface="Symbol" panose="05050102010706020507" pitchFamily="18" charset="2"/>
              </a:rPr>
              <a:t>) = P(X</a:t>
            </a:r>
            <a:r>
              <a:rPr lang="en-US" altLang="en-US" baseline="-25000">
                <a:sym typeface="Symbol" panose="05050102010706020507" pitchFamily="18" charset="2"/>
              </a:rPr>
              <a:t>n+1</a:t>
            </a:r>
            <a:r>
              <a:rPr lang="en-US" altLang="en-US">
                <a:sym typeface="Symbol" panose="05050102010706020507" pitchFamily="18" charset="2"/>
              </a:rPr>
              <a:t>|X</a:t>
            </a:r>
            <a:r>
              <a:rPr lang="en-US" altLang="en-US" baseline="-25000">
                <a:sym typeface="Symbol" panose="05050102010706020507" pitchFamily="18" charset="2"/>
              </a:rPr>
              <a:t>n</a:t>
            </a:r>
            <a:r>
              <a:rPr lang="en-US" altLang="en-US">
                <a:sym typeface="Symbol" panose="05050102010706020507" pitchFamily="18" charset="2"/>
              </a:rPr>
              <a:t>).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>
                <a:sym typeface="Symbol" panose="05050102010706020507" pitchFamily="18" charset="2"/>
              </a:rPr>
              <a:t>Thus, the probability that a sequence of X</a:t>
            </a:r>
            <a:r>
              <a:rPr lang="en-US" altLang="en-US" baseline="-25000">
                <a:sym typeface="Symbol" panose="05050102010706020507" pitchFamily="18" charset="2"/>
              </a:rPr>
              <a:t>0</a:t>
            </a:r>
            <a:r>
              <a:rPr lang="en-US" altLang="en-US">
                <a:sym typeface="Symbol" panose="05050102010706020507" pitchFamily="18" charset="2"/>
              </a:rPr>
              <a:t>=</a:t>
            </a:r>
            <a:r>
              <a:rPr lang="en-US" altLang="en-US" i="1">
                <a:sym typeface="Symbol" panose="05050102010706020507" pitchFamily="18" charset="2"/>
              </a:rPr>
              <a:t>a</a:t>
            </a:r>
            <a:r>
              <a:rPr lang="en-US" altLang="en-US">
                <a:sym typeface="Symbol" panose="05050102010706020507" pitchFamily="18" charset="2"/>
              </a:rPr>
              <a:t>, X</a:t>
            </a:r>
            <a:r>
              <a:rPr lang="en-US" altLang="en-US" baseline="-25000">
                <a:sym typeface="Symbol" panose="05050102010706020507" pitchFamily="18" charset="2"/>
              </a:rPr>
              <a:t>1</a:t>
            </a:r>
            <a:r>
              <a:rPr lang="en-US" altLang="en-US">
                <a:sym typeface="Symbol" panose="05050102010706020507" pitchFamily="18" charset="2"/>
              </a:rPr>
              <a:t>=</a:t>
            </a:r>
            <a:r>
              <a:rPr lang="en-US" altLang="en-US" i="1">
                <a:sym typeface="Symbol" panose="05050102010706020507" pitchFamily="18" charset="2"/>
              </a:rPr>
              <a:t>b</a:t>
            </a:r>
            <a:r>
              <a:rPr lang="en-US" altLang="en-US">
                <a:sym typeface="Symbol" panose="05050102010706020507" pitchFamily="18" charset="2"/>
              </a:rPr>
              <a:t>, …, X</a:t>
            </a:r>
            <a:r>
              <a:rPr lang="en-US" altLang="en-US" baseline="-25000">
                <a:sym typeface="Symbol" panose="05050102010706020507" pitchFamily="18" charset="2"/>
              </a:rPr>
              <a:t>n</a:t>
            </a:r>
            <a:r>
              <a:rPr lang="en-US" altLang="en-US">
                <a:sym typeface="Symbol" panose="05050102010706020507" pitchFamily="18" charset="2"/>
              </a:rPr>
              <a:t>= </a:t>
            </a:r>
            <a:r>
              <a:rPr lang="en-US" altLang="en-US" i="1">
                <a:sym typeface="Symbol" panose="05050102010706020507" pitchFamily="18" charset="2"/>
              </a:rPr>
              <a:t>n</a:t>
            </a:r>
            <a:r>
              <a:rPr lang="en-US" altLang="en-US">
                <a:sym typeface="Symbol" panose="05050102010706020507" pitchFamily="18" charset="2"/>
              </a:rPr>
              <a:t> appears, is 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altLang="en-US" sz="3200">
                <a:sym typeface="Symbol" panose="05050102010706020507" pitchFamily="18" charset="2"/>
              </a:rPr>
              <a:t>P</a:t>
            </a:r>
            <a:r>
              <a:rPr lang="en-US" altLang="en-US" sz="3200" baseline="-25000">
                <a:sym typeface="Symbol" panose="05050102010706020507" pitchFamily="18" charset="2"/>
              </a:rPr>
              <a:t>0</a:t>
            </a:r>
            <a:r>
              <a:rPr lang="en-US" altLang="en-US" sz="3200">
                <a:sym typeface="Symbol" panose="05050102010706020507" pitchFamily="18" charset="2"/>
              </a:rPr>
              <a:t>(</a:t>
            </a:r>
            <a:r>
              <a:rPr lang="en-US" altLang="en-US" sz="3200" i="1">
                <a:sym typeface="Symbol" panose="05050102010706020507" pitchFamily="18" charset="2"/>
              </a:rPr>
              <a:t>a</a:t>
            </a:r>
            <a:r>
              <a:rPr lang="en-US" altLang="en-US" sz="3200">
                <a:sym typeface="Symbol" panose="05050102010706020507" pitchFamily="18" charset="2"/>
              </a:rPr>
              <a:t>)W(</a:t>
            </a:r>
            <a:r>
              <a:rPr lang="en-US" altLang="en-US" sz="3200" i="1">
                <a:sym typeface="Symbol" panose="05050102010706020507" pitchFamily="18" charset="2"/>
              </a:rPr>
              <a:t>a</a:t>
            </a:r>
            <a:r>
              <a:rPr lang="en-US" altLang="en-US" sz="3200">
                <a:sym typeface="Symbol" panose="05050102010706020507" pitchFamily="18" charset="2"/>
              </a:rPr>
              <a:t>-&gt;</a:t>
            </a:r>
            <a:r>
              <a:rPr lang="en-US" altLang="en-US" sz="3200" i="1">
                <a:sym typeface="Symbol" panose="05050102010706020507" pitchFamily="18" charset="2"/>
              </a:rPr>
              <a:t>b</a:t>
            </a:r>
            <a:r>
              <a:rPr lang="en-US" altLang="en-US" sz="3200">
                <a:sym typeface="Symbol" panose="05050102010706020507" pitchFamily="18" charset="2"/>
              </a:rPr>
              <a:t>)W(</a:t>
            </a:r>
            <a:r>
              <a:rPr lang="en-US" altLang="en-US" sz="3200" i="1">
                <a:sym typeface="Symbol" panose="05050102010706020507" pitchFamily="18" charset="2"/>
              </a:rPr>
              <a:t>b</a:t>
            </a:r>
            <a:r>
              <a:rPr lang="en-US" altLang="en-US" sz="3200">
                <a:sym typeface="Symbol" panose="05050102010706020507" pitchFamily="18" charset="2"/>
              </a:rPr>
              <a:t>-&gt;</a:t>
            </a:r>
            <a:r>
              <a:rPr lang="en-US" altLang="en-US" sz="3200" i="1">
                <a:sym typeface="Symbol" panose="05050102010706020507" pitchFamily="18" charset="2"/>
              </a:rPr>
              <a:t>c</a:t>
            </a:r>
            <a:r>
              <a:rPr lang="en-US" altLang="en-US" sz="3200">
                <a:sym typeface="Symbol" panose="05050102010706020507" pitchFamily="18" charset="2"/>
              </a:rPr>
              <a:t>) … W(..-&gt;</a:t>
            </a:r>
            <a:r>
              <a:rPr lang="en-US" altLang="en-US" sz="3200" i="1">
                <a:sym typeface="Symbol" panose="05050102010706020507" pitchFamily="18" charset="2"/>
              </a:rPr>
              <a:t>n</a:t>
            </a:r>
            <a:r>
              <a:rPr lang="en-US" altLang="en-US" sz="3200">
                <a:sym typeface="Symbol" panose="05050102010706020507" pitchFamily="18" charset="2"/>
              </a:rPr>
              <a:t>).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52AABEEF-88D6-4A1E-832B-2504412F147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Properties of Transition Matrix</a:t>
            </a:r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E2A16E86-86C5-4042-841C-3F4ADE642C8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Since W(x-&gt;y) = P(y|x) is a conditional probability, we must have W(x-&gt;y) ≥ 0.</a:t>
            </a:r>
          </a:p>
          <a:p>
            <a:pPr eaLnBrk="1" hangingPunct="1"/>
            <a:endParaRPr lang="en-US" altLang="en-US"/>
          </a:p>
          <a:p>
            <a:pPr eaLnBrk="1" hangingPunct="1"/>
            <a:r>
              <a:rPr lang="en-US" altLang="en-US"/>
              <a:t>Probability of going anywhere is 1, so</a:t>
            </a:r>
          </a:p>
          <a:p>
            <a:pPr eaLnBrk="1" hangingPunct="1">
              <a:buFontTx/>
              <a:buNone/>
            </a:pPr>
            <a:r>
              <a:rPr lang="en-US" altLang="en-US"/>
              <a:t>	∑</a:t>
            </a:r>
            <a:r>
              <a:rPr lang="en-US" altLang="en-US" baseline="-25000"/>
              <a:t>y</a:t>
            </a:r>
            <a:r>
              <a:rPr lang="en-US" altLang="en-US"/>
              <a:t> W(x -&gt; Y) = 1.</a:t>
            </a:r>
          </a:p>
          <a:p>
            <a:pPr eaLnBrk="1" hangingPunct="1"/>
            <a:endParaRPr lang="en-US" altLang="en-US"/>
          </a:p>
        </p:txBody>
      </p:sp>
      <p:graphicFrame>
        <p:nvGraphicFramePr>
          <p:cNvPr id="12292" name="Object 4">
            <a:extLst>
              <a:ext uri="{FF2B5EF4-FFF2-40B4-BE49-F238E27FC236}">
                <a16:creationId xmlns:a16="http://schemas.microsoft.com/office/drawing/2014/main" id="{08429AD5-E1B3-4CBC-BC19-41E9C3741E4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0" y="0"/>
          <a:ext cx="914400" cy="193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Equation" r:id="rId4" imgW="453265" imgH="654717" progId="Equation.DSMT4">
                  <p:embed/>
                </p:oleObj>
              </mc:Choice>
              <mc:Fallback>
                <p:oleObj name="Equation" r:id="rId4" imgW="453265" imgH="654717" progId="Equation.DSMT4">
                  <p:embed/>
                  <p:pic>
                    <p:nvPicPr>
                      <p:cNvPr id="12292" name="Object 4">
                        <a:extLst>
                          <a:ext uri="{FF2B5EF4-FFF2-40B4-BE49-F238E27FC236}">
                            <a16:creationId xmlns:a16="http://schemas.microsoft.com/office/drawing/2014/main" id="{08429AD5-E1B3-4CBC-BC19-41E9C3741E4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914400" cy="193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8C78C979-16BA-4B5C-9B8C-AC9C03D1183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Evolution</a:t>
            </a:r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CBF4AE31-95E6-4001-97F1-94E59CD28D2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dirty="0"/>
              <a:t>Given the current probability distribution, </a:t>
            </a:r>
            <a:r>
              <a:rPr lang="en-US" altLang="en-US" dirty="0" err="1"/>
              <a:t>P</a:t>
            </a:r>
            <a:r>
              <a:rPr lang="en-US" altLang="en-US" baseline="-25000" dirty="0" err="1"/>
              <a:t>n</a:t>
            </a:r>
            <a:r>
              <a:rPr lang="en-US" altLang="en-US" dirty="0"/>
              <a:t>(X), the distribution at the next step, </a:t>
            </a:r>
            <a:r>
              <a:rPr lang="en-US" altLang="en-US" i="1" dirty="0"/>
              <a:t>n </a:t>
            </a:r>
            <a:r>
              <a:rPr lang="en-US" altLang="en-US" dirty="0"/>
              <a:t>+1, is obtained from</a:t>
            </a:r>
          </a:p>
          <a:p>
            <a:pPr eaLnBrk="1" hangingPunct="1">
              <a:lnSpc>
                <a:spcPct val="90000"/>
              </a:lnSpc>
            </a:pPr>
            <a:endParaRPr lang="en-US" altLang="en-US" dirty="0"/>
          </a:p>
          <a:p>
            <a:pPr eaLnBrk="1" hangingPunct="1">
              <a:lnSpc>
                <a:spcPct val="90000"/>
              </a:lnSpc>
            </a:pPr>
            <a:r>
              <a:rPr lang="en-US" altLang="en-US" dirty="0"/>
              <a:t>P</a:t>
            </a:r>
            <a:r>
              <a:rPr lang="en-US" altLang="en-US" baseline="-25000" dirty="0"/>
              <a:t>n+1</a:t>
            </a:r>
            <a:r>
              <a:rPr lang="en-US" altLang="en-US" dirty="0"/>
              <a:t>(Y) = ∑</a:t>
            </a:r>
            <a:r>
              <a:rPr lang="en-US" altLang="en-US" baseline="-25000" dirty="0"/>
              <a:t>X</a:t>
            </a:r>
            <a:r>
              <a:rPr lang="en-US" altLang="en-US" dirty="0"/>
              <a:t> </a:t>
            </a:r>
            <a:r>
              <a:rPr lang="en-US" altLang="en-US" dirty="0" err="1"/>
              <a:t>P</a:t>
            </a:r>
            <a:r>
              <a:rPr lang="en-US" altLang="en-US" baseline="-25000" dirty="0" err="1"/>
              <a:t>n</a:t>
            </a:r>
            <a:r>
              <a:rPr lang="en-US" altLang="en-US" dirty="0"/>
              <a:t>(X) W( X -&gt; Y) </a:t>
            </a:r>
          </a:p>
          <a:p>
            <a:pPr eaLnBrk="1" hangingPunct="1">
              <a:lnSpc>
                <a:spcPct val="90000"/>
              </a:lnSpc>
            </a:pPr>
            <a:endParaRPr lang="en-US" altLang="en-US" dirty="0"/>
          </a:p>
          <a:p>
            <a:pPr eaLnBrk="1" hangingPunct="1">
              <a:lnSpc>
                <a:spcPct val="90000"/>
              </a:lnSpc>
            </a:pPr>
            <a:r>
              <a:rPr lang="en-US" altLang="en-US" dirty="0"/>
              <a:t>In matrix form with row vector </a:t>
            </a:r>
            <a:r>
              <a:rPr lang="en-US" altLang="en-US" dirty="0" err="1"/>
              <a:t>P</a:t>
            </a:r>
            <a:r>
              <a:rPr lang="en-US" altLang="en-US" baseline="-25000" dirty="0" err="1"/>
              <a:t>n</a:t>
            </a:r>
            <a:r>
              <a:rPr lang="en-US" altLang="en-US" dirty="0"/>
              <a:t>,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/>
              <a:t>       this is P</a:t>
            </a:r>
            <a:r>
              <a:rPr lang="en-US" altLang="en-US" baseline="-25000" dirty="0"/>
              <a:t>n+1</a:t>
            </a:r>
            <a:r>
              <a:rPr lang="en-US" altLang="en-US" dirty="0"/>
              <a:t> = </a:t>
            </a:r>
            <a:r>
              <a:rPr lang="en-US" altLang="en-US" dirty="0" err="1"/>
              <a:t>P</a:t>
            </a:r>
            <a:r>
              <a:rPr lang="en-US" altLang="en-US" baseline="-25000" dirty="0" err="1"/>
              <a:t>n</a:t>
            </a:r>
            <a:r>
              <a:rPr lang="en-US" altLang="en-US" dirty="0"/>
              <a:t> W.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F9F0529F-2F38-4929-9548-6FEF6E33C03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Chapman-Kolmogorov Equation</a:t>
            </a:r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35A49D7F-5FE8-45C0-888E-D996F751569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/>
              <a:t>We note that the conditional probability of state after </a:t>
            </a:r>
            <a:r>
              <a:rPr lang="en-US" altLang="en-US" i="1"/>
              <a:t>k</a:t>
            </a:r>
            <a:r>
              <a:rPr lang="en-US" altLang="en-US"/>
              <a:t> step is P(X</a:t>
            </a:r>
            <a:r>
              <a:rPr lang="en-US" altLang="en-US" i="1" baseline="-25000"/>
              <a:t>k</a:t>
            </a:r>
            <a:r>
              <a:rPr lang="en-US" altLang="en-US"/>
              <a:t>=</a:t>
            </a:r>
            <a:r>
              <a:rPr lang="en-US" altLang="en-US" i="1"/>
              <a:t>b</a:t>
            </a:r>
            <a:r>
              <a:rPr lang="en-US" altLang="en-US"/>
              <a:t>|X</a:t>
            </a:r>
            <a:r>
              <a:rPr lang="en-US" altLang="en-US" baseline="-25000"/>
              <a:t>0</a:t>
            </a:r>
            <a:r>
              <a:rPr lang="en-US" altLang="en-US"/>
              <a:t>=</a:t>
            </a:r>
            <a:r>
              <a:rPr lang="en-US" altLang="en-US" i="1"/>
              <a:t>a</a:t>
            </a:r>
            <a:r>
              <a:rPr lang="en-US" altLang="en-US"/>
              <a:t>) = [W</a:t>
            </a:r>
            <a:r>
              <a:rPr lang="en-US" altLang="en-US" i="1" baseline="30000"/>
              <a:t>k</a:t>
            </a:r>
            <a:r>
              <a:rPr lang="en-US" altLang="en-US"/>
              <a:t>]</a:t>
            </a:r>
            <a:r>
              <a:rPr lang="en-US" altLang="en-US" i="1" baseline="-25000"/>
              <a:t>ab</a:t>
            </a:r>
            <a:r>
              <a:rPr lang="en-US" altLang="en-US"/>
              <a:t>. We have</a:t>
            </a:r>
          </a:p>
          <a:p>
            <a:pPr eaLnBrk="1" hangingPunct="1">
              <a:lnSpc>
                <a:spcPct val="90000"/>
              </a:lnSpc>
            </a:pPr>
            <a:endParaRPr lang="en-US" altLang="en-US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baseline="-2500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baseline="-2500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baseline="-25000"/>
              <a:t>	</a:t>
            </a:r>
            <a:r>
              <a:rPr lang="en-US" altLang="en-US"/>
              <a:t>which, in matrix notation, is     W</a:t>
            </a:r>
            <a:r>
              <a:rPr lang="en-US" altLang="en-US" baseline="30000"/>
              <a:t>k+s</a:t>
            </a:r>
            <a:r>
              <a:rPr lang="en-US" altLang="en-US"/>
              <a:t>=W</a:t>
            </a:r>
            <a:r>
              <a:rPr lang="en-US" altLang="en-US" baseline="30000"/>
              <a:t>k </a:t>
            </a:r>
            <a:r>
              <a:rPr lang="en-US" altLang="en-US"/>
              <a:t>W</a:t>
            </a:r>
            <a:r>
              <a:rPr lang="en-US" altLang="en-US" baseline="30000"/>
              <a:t>s</a:t>
            </a:r>
            <a:r>
              <a:rPr lang="en-US" altLang="en-US"/>
              <a:t>.</a:t>
            </a:r>
            <a:endParaRPr lang="en-US" altLang="en-US" baseline="-25000"/>
          </a:p>
        </p:txBody>
      </p:sp>
      <p:graphicFrame>
        <p:nvGraphicFramePr>
          <p:cNvPr id="16388" name="Object 4">
            <a:extLst>
              <a:ext uri="{FF2B5EF4-FFF2-40B4-BE49-F238E27FC236}">
                <a16:creationId xmlns:a16="http://schemas.microsoft.com/office/drawing/2014/main" id="{AE90F2D6-C759-4EA9-A9B9-ADDD1067884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066800" y="3516313"/>
          <a:ext cx="7086600" cy="979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" name="Equation" r:id="rId4" imgW="2667000" imgH="368300" progId="Equation.DSMT4">
                  <p:embed/>
                </p:oleObj>
              </mc:Choice>
              <mc:Fallback>
                <p:oleObj name="Equation" r:id="rId4" imgW="2667000" imgH="368300" progId="Equation.DSMT4">
                  <p:embed/>
                  <p:pic>
                    <p:nvPicPr>
                      <p:cNvPr id="16388" name="Object 4">
                        <a:extLst>
                          <a:ext uri="{FF2B5EF4-FFF2-40B4-BE49-F238E27FC236}">
                            <a16:creationId xmlns:a16="http://schemas.microsoft.com/office/drawing/2014/main" id="{AE90F2D6-C759-4EA9-A9B9-ADDD1067884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3516313"/>
                        <a:ext cx="7086600" cy="9794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18AC6B63-13F8-4B3C-A70B-3A74A6F1F7D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Probability Distribution of States at Step </a:t>
            </a:r>
            <a:r>
              <a:rPr lang="en-US" altLang="en-US" i="1"/>
              <a:t>n</a:t>
            </a:r>
          </a:p>
        </p:txBody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FAEBB7F7-2371-4ABB-B65A-25C4EAECD2D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Given the probability distribution P</a:t>
            </a:r>
            <a:r>
              <a:rPr lang="en-US" altLang="en-US" baseline="-25000"/>
              <a:t>0</a:t>
            </a:r>
            <a:r>
              <a:rPr lang="en-US" altLang="en-US"/>
              <a:t> initially at </a:t>
            </a:r>
            <a:r>
              <a:rPr lang="en-US" altLang="en-US" i="1"/>
              <a:t>n</a:t>
            </a:r>
            <a:r>
              <a:rPr lang="en-US" altLang="en-US"/>
              <a:t> = 0, the distribution at step </a:t>
            </a:r>
            <a:r>
              <a:rPr lang="en-US" altLang="en-US" i="1"/>
              <a:t>n</a:t>
            </a:r>
            <a:r>
              <a:rPr lang="en-US" altLang="en-US"/>
              <a:t> is</a:t>
            </a:r>
          </a:p>
          <a:p>
            <a:pPr eaLnBrk="1" hangingPunct="1">
              <a:buFontTx/>
              <a:buNone/>
            </a:pPr>
            <a:r>
              <a:rPr lang="en-US" altLang="en-US"/>
              <a:t>	P</a:t>
            </a:r>
            <a:r>
              <a:rPr lang="en-US" altLang="en-US" baseline="-25000"/>
              <a:t>n</a:t>
            </a:r>
            <a:r>
              <a:rPr lang="en-US" altLang="en-US"/>
              <a:t> = P</a:t>
            </a:r>
            <a:r>
              <a:rPr lang="en-US" altLang="en-US" baseline="-25000"/>
              <a:t>0</a:t>
            </a:r>
            <a:r>
              <a:rPr lang="en-US" altLang="en-US"/>
              <a:t> W</a:t>
            </a:r>
            <a:r>
              <a:rPr lang="en-US" altLang="en-US" baseline="30000"/>
              <a:t>n</a:t>
            </a:r>
            <a:r>
              <a:rPr lang="en-US" altLang="en-US"/>
              <a:t>   (</a:t>
            </a:r>
            <a:r>
              <a:rPr lang="en-US" altLang="en-US" i="1"/>
              <a:t>n</a:t>
            </a:r>
            <a:r>
              <a:rPr lang="en-US" altLang="en-US"/>
              <a:t>-th matrix power of W)</a:t>
            </a:r>
            <a:endParaRPr lang="en-US" altLang="en-US" baseline="300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>
            <a:extLst>
              <a:ext uri="{FF2B5EF4-FFF2-40B4-BE49-F238E27FC236}">
                <a16:creationId xmlns:a16="http://schemas.microsoft.com/office/drawing/2014/main" id="{13164074-999E-4108-B7DC-DA9A1A0A484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Example: Random Walker</a:t>
            </a:r>
          </a:p>
        </p:txBody>
      </p:sp>
      <p:pic>
        <p:nvPicPr>
          <p:cNvPr id="19459" name="Picture 4" descr="walker">
            <a:extLst>
              <a:ext uri="{FF2B5EF4-FFF2-40B4-BE49-F238E27FC236}">
                <a16:creationId xmlns:a16="http://schemas.microsoft.com/office/drawing/2014/main" id="{CB4A36F0-B997-4576-AE2F-C68B260F3642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295400" y="2209800"/>
            <a:ext cx="2300288" cy="2857500"/>
          </a:xfrm>
        </p:spPr>
      </p:pic>
      <p:sp>
        <p:nvSpPr>
          <p:cNvPr id="19460" name="Text Box 6">
            <a:extLst>
              <a:ext uri="{FF2B5EF4-FFF2-40B4-BE49-F238E27FC236}">
                <a16:creationId xmlns:a16="http://schemas.microsoft.com/office/drawing/2014/main" id="{0859EC17-236E-4C8E-BFA3-BB2FD3695B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38600" y="1981200"/>
            <a:ext cx="4038600" cy="3508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/>
              <a:t>A </a:t>
            </a:r>
            <a:r>
              <a:rPr lang="en-US" altLang="en-US" sz="2800"/>
              <a:t>drinking walker walks in discrete steps.  In each step, he has ½ probability walk to the right, and ½ probability to the left.  He doesn’t remember his previous steps.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rayons">
  <a:themeElements>
    <a:clrScheme name="Crayons 1">
      <a:dk1>
        <a:srgbClr val="000000"/>
      </a:dk1>
      <a:lt1>
        <a:srgbClr val="FFFFFF"/>
      </a:lt1>
      <a:dk2>
        <a:srgbClr val="FF0000"/>
      </a:dk2>
      <a:lt2>
        <a:srgbClr val="FFB800"/>
      </a:lt2>
      <a:accent1>
        <a:srgbClr val="FFEF66"/>
      </a:accent1>
      <a:accent2>
        <a:srgbClr val="000000"/>
      </a:accent2>
      <a:accent3>
        <a:srgbClr val="FFFFFF"/>
      </a:accent3>
      <a:accent4>
        <a:srgbClr val="000000"/>
      </a:accent4>
      <a:accent5>
        <a:srgbClr val="FFF6B8"/>
      </a:accent5>
      <a:accent6>
        <a:srgbClr val="000000"/>
      </a:accent6>
      <a:hlink>
        <a:srgbClr val="00B200"/>
      </a:hlink>
      <a:folHlink>
        <a:srgbClr val="703DFF"/>
      </a:folHlink>
    </a:clrScheme>
    <a:fontScheme name="Crayons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anose="030F0702030302020204" pitchFamily="66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anose="030F0702030302020204" pitchFamily="66" charset="0"/>
          </a:defRPr>
        </a:defPPr>
      </a:lstStyle>
    </a:lnDef>
  </a:objectDefaults>
  <a:extraClrSchemeLst>
    <a:extraClrScheme>
      <a:clrScheme name="Crayons 1">
        <a:dk1>
          <a:srgbClr val="000000"/>
        </a:dk1>
        <a:lt1>
          <a:srgbClr val="FFFFFF"/>
        </a:lt1>
        <a:dk2>
          <a:srgbClr val="FF0000"/>
        </a:dk2>
        <a:lt2>
          <a:srgbClr val="FFB800"/>
        </a:lt2>
        <a:accent1>
          <a:srgbClr val="FFEF66"/>
        </a:accent1>
        <a:accent2>
          <a:srgbClr val="000000"/>
        </a:accent2>
        <a:accent3>
          <a:srgbClr val="FFFFFF"/>
        </a:accent3>
        <a:accent4>
          <a:srgbClr val="000000"/>
        </a:accent4>
        <a:accent5>
          <a:srgbClr val="FFF6B8"/>
        </a:accent5>
        <a:accent6>
          <a:srgbClr val="000000"/>
        </a:accent6>
        <a:hlink>
          <a:srgbClr val="00B200"/>
        </a:hlink>
        <a:folHlink>
          <a:srgbClr val="703D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2">
        <a:dk1>
          <a:srgbClr val="000000"/>
        </a:dk1>
        <a:lt1>
          <a:srgbClr val="FFFFFF"/>
        </a:lt1>
        <a:dk2>
          <a:srgbClr val="000000"/>
        </a:dk2>
        <a:lt2>
          <a:srgbClr val="99CCFF"/>
        </a:lt2>
        <a:accent1>
          <a:srgbClr val="CCCCFF"/>
        </a:accent1>
        <a:accent2>
          <a:srgbClr val="000066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00005C"/>
        </a:accent6>
        <a:hlink>
          <a:srgbClr val="00B200"/>
        </a:hlink>
        <a:folHlink>
          <a:srgbClr val="CCFF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3">
        <a:dk1>
          <a:srgbClr val="000000"/>
        </a:dk1>
        <a:lt1>
          <a:srgbClr val="FFFFFF"/>
        </a:lt1>
        <a:dk2>
          <a:srgbClr val="000000"/>
        </a:dk2>
        <a:lt2>
          <a:srgbClr val="3399FF"/>
        </a:lt2>
        <a:accent1>
          <a:srgbClr val="CCECFF"/>
        </a:accent1>
        <a:accent2>
          <a:srgbClr val="008080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007373"/>
        </a:accent6>
        <a:hlink>
          <a:srgbClr val="009999"/>
        </a:hlink>
        <a:folHlink>
          <a:srgbClr val="33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4">
        <a:dk1>
          <a:srgbClr val="808000"/>
        </a:dk1>
        <a:lt1>
          <a:srgbClr val="FFFFFF"/>
        </a:lt1>
        <a:dk2>
          <a:srgbClr val="336600"/>
        </a:dk2>
        <a:lt2>
          <a:srgbClr val="FFFFFF"/>
        </a:lt2>
        <a:accent1>
          <a:srgbClr val="99CC00"/>
        </a:accent1>
        <a:accent2>
          <a:srgbClr val="003300"/>
        </a:accent2>
        <a:accent3>
          <a:srgbClr val="ADB8AA"/>
        </a:accent3>
        <a:accent4>
          <a:srgbClr val="DADADA"/>
        </a:accent4>
        <a:accent5>
          <a:srgbClr val="CAE2AA"/>
        </a:accent5>
        <a:accent6>
          <a:srgbClr val="002D00"/>
        </a:accent6>
        <a:hlink>
          <a:srgbClr val="CCCC00"/>
        </a:hlink>
        <a:folHlink>
          <a:srgbClr val="CCFF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5">
        <a:dk1>
          <a:srgbClr val="808080"/>
        </a:dk1>
        <a:lt1>
          <a:srgbClr val="FFFFFF"/>
        </a:lt1>
        <a:dk2>
          <a:srgbClr val="003366"/>
        </a:dk2>
        <a:lt2>
          <a:srgbClr val="CCECFF"/>
        </a:lt2>
        <a:accent1>
          <a:srgbClr val="33CCCC"/>
        </a:accent1>
        <a:accent2>
          <a:srgbClr val="006699"/>
        </a:accent2>
        <a:accent3>
          <a:srgbClr val="AAADB8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00FFFF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6">
        <a:dk1>
          <a:srgbClr val="6666FF"/>
        </a:dk1>
        <a:lt1>
          <a:srgbClr val="FFFFFF"/>
        </a:lt1>
        <a:dk2>
          <a:srgbClr val="000066"/>
        </a:dk2>
        <a:lt2>
          <a:srgbClr val="FFFFFF"/>
        </a:lt2>
        <a:accent1>
          <a:srgbClr val="33CCFF"/>
        </a:accent1>
        <a:accent2>
          <a:srgbClr val="0000FF"/>
        </a:accent2>
        <a:accent3>
          <a:srgbClr val="AAAAB8"/>
        </a:accent3>
        <a:accent4>
          <a:srgbClr val="DADADA"/>
        </a:accent4>
        <a:accent5>
          <a:srgbClr val="ADE2FF"/>
        </a:accent5>
        <a:accent6>
          <a:srgbClr val="0000E7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7">
        <a:dk1>
          <a:srgbClr val="000000"/>
        </a:dk1>
        <a:lt1>
          <a:srgbClr val="FFFFFF"/>
        </a:lt1>
        <a:dk2>
          <a:srgbClr val="800080"/>
        </a:dk2>
        <a:lt2>
          <a:srgbClr val="FFFFFF"/>
        </a:lt2>
        <a:accent1>
          <a:srgbClr val="CC66FF"/>
        </a:accent1>
        <a:accent2>
          <a:srgbClr val="990099"/>
        </a:accent2>
        <a:accent3>
          <a:srgbClr val="C0AAC0"/>
        </a:accent3>
        <a:accent4>
          <a:srgbClr val="DADADA"/>
        </a:accent4>
        <a:accent5>
          <a:srgbClr val="E2B8FF"/>
        </a:accent5>
        <a:accent6>
          <a:srgbClr val="8A008A"/>
        </a:accent6>
        <a:hlink>
          <a:srgbClr val="FF9900"/>
        </a:hlink>
        <a:folHlink>
          <a:srgbClr val="FF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8">
        <a:dk1>
          <a:srgbClr val="FF3300"/>
        </a:dk1>
        <a:lt1>
          <a:srgbClr val="FFFFFF"/>
        </a:lt1>
        <a:dk2>
          <a:srgbClr val="800000"/>
        </a:dk2>
        <a:lt2>
          <a:srgbClr val="FFFFCC"/>
        </a:lt2>
        <a:accent1>
          <a:srgbClr val="FF7C80"/>
        </a:accent1>
        <a:accent2>
          <a:srgbClr val="990000"/>
        </a:accent2>
        <a:accent3>
          <a:srgbClr val="C0AAAA"/>
        </a:accent3>
        <a:accent4>
          <a:srgbClr val="DADADA"/>
        </a:accent4>
        <a:accent5>
          <a:srgbClr val="FFBFC0"/>
        </a:accent5>
        <a:accent6>
          <a:srgbClr val="8A0000"/>
        </a:accent6>
        <a:hlink>
          <a:srgbClr val="FF66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2522B1EB32A6147AD8773D1336EF82C" ma:contentTypeVersion="17" ma:contentTypeDescription="Create a new document." ma:contentTypeScope="" ma:versionID="312024a10b7a2ad8f42edd7b354bff26">
  <xsd:schema xmlns:xsd="http://www.w3.org/2001/XMLSchema" xmlns:xs="http://www.w3.org/2001/XMLSchema" xmlns:p="http://schemas.microsoft.com/office/2006/metadata/properties" xmlns:ns3="499fada9-8143-4699-a848-99c7092ec495" xmlns:ns4="3e5aabfb-e394-462d-b4ad-b20e581e9605" targetNamespace="http://schemas.microsoft.com/office/2006/metadata/properties" ma:root="true" ma:fieldsID="74e7411103ddb66e0cb6069988601011" ns3:_="" ns4:_="">
    <xsd:import namespace="499fada9-8143-4699-a848-99c7092ec495"/>
    <xsd:import namespace="3e5aabfb-e394-462d-b4ad-b20e581e9605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3:MediaServiceGenerationTime" minOccurs="0"/>
                <xsd:element ref="ns3:MediaServiceEventHashCode" minOccurs="0"/>
                <xsd:element ref="ns4:SharedWithUsers" minOccurs="0"/>
                <xsd:element ref="ns4:SharedWithDetails" minOccurs="0"/>
                <xsd:element ref="ns4:SharingHintHash" minOccurs="0"/>
                <xsd:element ref="ns3:MediaLengthInSeconds" minOccurs="0"/>
                <xsd:element ref="ns3:MediaServiceObjectDetectorVersions" minOccurs="0"/>
                <xsd:element ref="ns3:MediaServiceSystemTag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99fada9-8143-4699-a848-99c7092ec49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description="" ma:hidden="true" ma:indexed="true" ma:internalName="MediaServiceDateTaken" ma:readOnly="true">
      <xsd:simpleType>
        <xsd:restriction base="dms:Text"/>
      </xsd:simpleType>
    </xsd:element>
    <xsd:element name="MediaServiceLocation" ma:index="13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2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23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e5aabfb-e394-462d-b4ad-b20e581e9605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3AC8364D-322E-49D2-942E-0B722062191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91ED0AE-BD0A-439C-B815-33E4C73C5A5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99fada9-8143-4699-a848-99c7092ec495"/>
    <ds:schemaRef ds:uri="3e5aabfb-e394-462d-b4ad-b20e581e960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6A4C24AE-9E83-4418-8DC1-403EF5BEBEF9}">
  <ds:schemaRefs>
    <ds:schemaRef ds:uri="http://schemas.microsoft.com/office/infopath/2007/PartnerControls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purl.org/dc/dcmitype/"/>
    <ds:schemaRef ds:uri="499fada9-8143-4699-a848-99c7092ec495"/>
    <ds:schemaRef ds:uri="http://schemas.openxmlformats.org/package/2006/metadata/core-properties"/>
    <ds:schemaRef ds:uri="3e5aabfb-e394-462d-b4ad-b20e581e9605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Crayons</Template>
  <TotalTime>1006</TotalTime>
  <Words>1924</Words>
  <Application>Microsoft Office PowerPoint</Application>
  <PresentationFormat>On-screen Show (4:3)</PresentationFormat>
  <Paragraphs>195</Paragraphs>
  <Slides>28</Slides>
  <Notes>16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4" baseType="lpstr">
      <vt:lpstr>Arial</vt:lpstr>
      <vt:lpstr>Comic Sans MS</vt:lpstr>
      <vt:lpstr>Symbol</vt:lpstr>
      <vt:lpstr>Times New Roman</vt:lpstr>
      <vt:lpstr>Crayons</vt:lpstr>
      <vt:lpstr>Equation</vt:lpstr>
      <vt:lpstr>6. Markov Chain</vt:lpstr>
      <vt:lpstr>State Space</vt:lpstr>
      <vt:lpstr>Markov Process</vt:lpstr>
      <vt:lpstr>Markov Chain</vt:lpstr>
      <vt:lpstr>Properties of Transition Matrix</vt:lpstr>
      <vt:lpstr>Evolution</vt:lpstr>
      <vt:lpstr>Chapman-Kolmogorov Equation</vt:lpstr>
      <vt:lpstr>Probability Distribution of States at Step n</vt:lpstr>
      <vt:lpstr>Example: Random Walker</vt:lpstr>
      <vt:lpstr>The Questions</vt:lpstr>
      <vt:lpstr>Some Definitions: Recurrence and Transience</vt:lpstr>
      <vt:lpstr>Irreducible</vt:lpstr>
      <vt:lpstr>Absorbing State</vt:lpstr>
      <vt:lpstr>Example</vt:lpstr>
      <vt:lpstr>Aperiodic State</vt:lpstr>
      <vt:lpstr>Invariant or Equilibrium Distribution</vt:lpstr>
      <vt:lpstr>Convergence to Equilibrium</vt:lpstr>
      <vt:lpstr>Limit Distribution</vt:lpstr>
      <vt:lpstr>Condition for Approaching Equilibrium</vt:lpstr>
      <vt:lpstr>Urn Example</vt:lpstr>
      <vt:lpstr>The Transition Matrix</vt:lpstr>
      <vt:lpstr>Eigenvalue Problem</vt:lpstr>
      <vt:lpstr>Convergence to Equilibrium Distribution</vt:lpstr>
      <vt:lpstr>Time Reversal</vt:lpstr>
      <vt:lpstr>Answer</vt:lpstr>
      <vt:lpstr>Reversible Markov Chain</vt:lpstr>
      <vt:lpstr>An example of a chain that does not satisfy detailed balance</vt:lpstr>
      <vt:lpstr>Realization of Samples in Monte Carlo and Markov Chain Theory</vt:lpstr>
    </vt:vector>
  </TitlesOfParts>
  <Company>NUS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Monte Carlo Methods in Scientific Computing</dc:title>
  <dc:subject>Markov Chain</dc:subject>
  <dc:creator>Wang Jian-Sheng</dc:creator>
  <cp:lastModifiedBy>Wang Jian-Sheng</cp:lastModifiedBy>
  <cp:revision>49</cp:revision>
  <dcterms:created xsi:type="dcterms:W3CDTF">2003-10-03T03:25:14Z</dcterms:created>
  <dcterms:modified xsi:type="dcterms:W3CDTF">2025-09-29T02:57:28Z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0x010100A2522B1EB32A6147AD8773D1336EF82C</vt:lpwstr>
  </property>
</Properties>
</file>