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6" saveSubsetFonts="1">
  <p:sldMasterIdLst>
    <p:sldMasterId id="2147483719" r:id="rId4"/>
  </p:sldMasterIdLst>
  <p:notesMasterIdLst>
    <p:notesMasterId r:id="rId29"/>
  </p:notesMasterIdLst>
  <p:handoutMasterIdLst>
    <p:handoutMasterId r:id="rId30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6" r:id="rId16"/>
    <p:sldId id="269" r:id="rId17"/>
    <p:sldId id="270" r:id="rId18"/>
    <p:sldId id="268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78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86342" autoAdjust="0"/>
  </p:normalViewPr>
  <p:slideViewPr>
    <p:cSldViewPr>
      <p:cViewPr varScale="1">
        <p:scale>
          <a:sx n="101" d="100"/>
          <a:sy n="101" d="100"/>
        </p:scale>
        <p:origin x="11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F65906C3-B187-44F4-B97B-AD8B6983F911}"/>
    <pc:docChg chg="modSld">
      <pc:chgData name="Wang Jian-Sheng" userId="7d25d710-0931-49a3-acef-49192cec40f2" providerId="ADAL" clId="{F65906C3-B187-44F4-B97B-AD8B6983F911}" dt="2025-09-29T03:14:47.663" v="66" actId="20577"/>
      <pc:docMkLst>
        <pc:docMk/>
      </pc:docMkLst>
      <pc:sldChg chg="modSp">
        <pc:chgData name="Wang Jian-Sheng" userId="7d25d710-0931-49a3-acef-49192cec40f2" providerId="ADAL" clId="{F65906C3-B187-44F4-B97B-AD8B6983F911}" dt="2025-09-29T03:14:47.663" v="66" actId="20577"/>
        <pc:sldMkLst>
          <pc:docMk/>
          <pc:sldMk cId="0" sldId="278"/>
        </pc:sldMkLst>
        <pc:spChg chg="mod">
          <ac:chgData name="Wang Jian-Sheng" userId="7d25d710-0931-49a3-acef-49192cec40f2" providerId="ADAL" clId="{F65906C3-B187-44F4-B97B-AD8B6983F911}" dt="2025-09-29T03:14:47.663" v="66" actId="20577"/>
          <ac:spMkLst>
            <pc:docMk/>
            <pc:sldMk cId="0" sldId="278"/>
            <ac:spMk id="47107" creationId="{B4095BA9-78C2-4156-9FD1-10A2A37B9F60}"/>
          </ac:spMkLst>
        </pc:spChg>
      </pc:sldChg>
      <pc:sldChg chg="modNotesTx">
        <pc:chgData name="Wang Jian-Sheng" userId="7d25d710-0931-49a3-acef-49192cec40f2" providerId="ADAL" clId="{F65906C3-B187-44F4-B97B-AD8B6983F911}" dt="2025-09-29T03:10:16.456" v="36" actId="20577"/>
        <pc:sldMkLst>
          <pc:docMk/>
          <pc:sldMk cId="0" sldId="279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2742E797-BCA8-436F-9207-93B4A9F286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A5AB0923-C926-409C-B5F7-1A73C48EF14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608214AA-5DEC-4B0D-9FE6-BC6899F507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DE5D00CE-03A0-47E1-83BC-A82569740F4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3F13AE5-F1E1-4A7B-91EB-A56192D14C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659EF0E-E475-4496-9D05-403FADD7EA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A426BC14-E507-4D16-B8D8-AFAE26F428C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A7F18D2-A559-40CF-8A63-8A44896977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4B2BA3FD-F6E2-4F79-8438-54A2DE56E3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971DED9A-9491-4EFE-90BE-537AE4AB18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B0A42887-ACB1-4DAA-8887-A8885AF68C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E6A2F26B-A3DE-49DE-81E8-D6A01F0FDB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F4AA7AA-6D8A-4E8A-AD69-4AF0AC080D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216B1FA-DEDE-4CBA-B06B-A911F9A645F7}" type="slidenum">
              <a:rPr lang="en-US" altLang="en-US">
                <a:latin typeface="Arial" panose="020B0604020202020204" pitchFamily="34" charset="0"/>
              </a:rPr>
              <a:pPr/>
              <a:t>96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A9BFBC3-AE02-4178-AE85-F3DDC13B8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B5AEB1A-8A33-464C-A696-FD05669CD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5D01E64A-9981-4752-848C-3C91DF3D41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31A1F56-F360-470E-B8E6-7412B610CF11}" type="slidenum">
              <a:rPr lang="en-US" altLang="en-US">
                <a:latin typeface="Arial" panose="020B0604020202020204" pitchFamily="34" charset="0"/>
              </a:rPr>
              <a:pPr/>
              <a:t>108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0C77FA9-826D-439C-9EFD-AA2408C84E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3AC4160-6487-4C30-BB98-4CC90433E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Using 2D disks as an example.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A947E99-90B1-46DF-B42E-D4D105EAFA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9798839-3C24-40CE-8AFA-817E4817BF1C}" type="slidenum">
              <a:rPr lang="en-US" altLang="en-US">
                <a:latin typeface="Arial" panose="020B0604020202020204" pitchFamily="34" charset="0"/>
              </a:rPr>
              <a:pPr/>
              <a:t>109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5DB7A4D-5EF1-46D9-866D-435C175B47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4DB65AB-FD17-4CD3-B88C-80C15E90B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Note that P(X) = exp(-E/kT)/Z, the normalization factor Z is not known, but it is not needed in Metropolis algorithm.  The authors called this new method modified Monte Carlo, as appose to simple sampling.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A067335-53B7-4A0F-B149-5E4989EA4E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ED29BED-CB5F-46F8-B1A2-B2256F1F75D5}" type="slidenum">
              <a:rPr lang="en-US" altLang="en-US">
                <a:latin typeface="Arial" panose="020B0604020202020204" pitchFamily="34" charset="0"/>
              </a:rPr>
              <a:pPr/>
              <a:t>110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ABB3CB9-68B7-4BF8-A079-D01B9B2571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FD43FDE-10C8-4FB8-B4F8-A28A740C2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M(RT)</a:t>
            </a:r>
            <a:r>
              <a:rPr lang="en-US" altLang="en-US" baseline="30000"/>
              <a:t>2</a:t>
            </a:r>
            <a:r>
              <a:rPr lang="en-US" altLang="en-US"/>
              <a:t> standards for Metropolis, Rosenbluth, Rosenbluth, Teller, and Teller.</a:t>
            </a:r>
          </a:p>
          <a:p>
            <a:pPr eaLnBrk="1" hangingPunct="1"/>
            <a:r>
              <a:rPr lang="en-US" altLang="en-US"/>
              <a:t>a is some number, adjusted to have about 50% acceptance rate.</a:t>
            </a:r>
          </a:p>
          <a:p>
            <a:pPr eaLnBrk="1" hangingPunct="1"/>
            <a:r>
              <a:rPr lang="en-US" altLang="en-US"/>
              <a:t>In M(RT)</a:t>
            </a:r>
            <a:r>
              <a:rPr lang="en-US" altLang="en-US" baseline="30000"/>
              <a:t>2</a:t>
            </a:r>
            <a:r>
              <a:rPr lang="en-US" altLang="en-US"/>
              <a:t>, the acceptance probability is min(1, P(E</a:t>
            </a:r>
            <a:r>
              <a:rPr lang="en-US" altLang="en-US" baseline="-25000"/>
              <a:t>new</a:t>
            </a:r>
            <a:r>
              <a:rPr lang="en-US" altLang="en-US"/>
              <a:t>)/P(E</a:t>
            </a:r>
            <a:r>
              <a:rPr lang="en-US" altLang="en-US" baseline="-25000"/>
              <a:t>old</a:t>
            </a:r>
            <a:r>
              <a:rPr lang="en-US" altLang="en-US"/>
              <a:t>)).   What is T(x-&gt;y) then?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6156DB1-F471-4D5B-AFE7-F1CE37FA0A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7C22A3C-760A-4D9E-8DED-F62C20307BA3}" type="slidenum">
              <a:rPr lang="en-US" altLang="en-US">
                <a:latin typeface="Arial" panose="020B0604020202020204" pitchFamily="34" charset="0"/>
              </a:rPr>
              <a:pPr/>
              <a:t>112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B3CF222-3019-46CA-BF2A-9C110AED1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7C893F7A-D9B8-4E3F-BA9E-734EC5D1B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Typical modern calculation takes 10</a:t>
            </a:r>
            <a:r>
              <a:rPr lang="en-US" altLang="en-US" baseline="30000"/>
              <a:t>6</a:t>
            </a:r>
            <a:r>
              <a:rPr lang="en-US" altLang="en-US"/>
              <a:t> of sweeps and still hours to days to complete.  Number of particles can be 1000 to a million.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2F32AA59-6D99-4279-AA31-36A664ACFF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3208967-75C4-4349-A4BF-4A016DBA2672}" type="slidenum">
              <a:rPr lang="en-US" altLang="en-US">
                <a:latin typeface="Arial" panose="020B0604020202020204" pitchFamily="34" charset="0"/>
              </a:rPr>
              <a:pPr/>
              <a:t>113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3E906B9-8F66-46E4-AEA3-60CD30258A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93B6509-92BB-4A70-A17F-24D7965DAF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Mathematical Analyzer Numerator Integrator and Computer--a low-tech name for what was in its time a very high-tech piece of equipment. MANIAC was a computer built at the Los Alamos Scientific Laboratory in the late 1940's and early 1950's. It's mostly remembered today for its use in the development of the hydrogen bomb.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Picture from http://www.ominous-valve.com/maniac.html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19D4758-6555-43C0-9353-F6DB92D03F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33CDD21-10A2-40A2-B10D-59BF77B66CC5}" type="slidenum">
              <a:rPr lang="en-US" altLang="en-US">
                <a:latin typeface="Arial" panose="020B0604020202020204" pitchFamily="34" charset="0"/>
              </a:rPr>
              <a:pPr/>
              <a:t>115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1B42900-09C7-419C-99EB-F0B7BDDC5B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A093EF1-F062-4ACD-945A-82E4E60D8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 K Hastings generalized Metropolis rate in 1970, see Biometrika, </a:t>
            </a:r>
            <a:r>
              <a:rPr lang="en-US" altLang="en-US" b="1"/>
              <a:t>57 </a:t>
            </a:r>
            <a:r>
              <a:rPr lang="en-US" altLang="en-US"/>
              <a:t>(1970) 97.  Again the formula do not apply when X = X’.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A95AA5D0-9B74-410D-BCC4-528EBDE675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13C830A-8C31-4D6E-AE0A-D442675E3389}" type="slidenum">
              <a:rPr lang="en-US" altLang="en-US">
                <a:latin typeface="Arial" panose="020B0604020202020204" pitchFamily="34" charset="0"/>
              </a:rPr>
              <a:pPr/>
              <a:t>116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8FADABD-1C01-49F3-99C0-0BCC413A2D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54C23B8-3A21-4D7D-8136-DEF132F3F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Invariance means, P = P W, in matrix notation.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5A09580C-3DF1-4640-8BE4-05FC3BB634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F0B0A6E-2F19-42DB-85BF-60CBC7581D13}" type="slidenum">
              <a:rPr lang="en-US" altLang="en-US">
                <a:latin typeface="Arial" panose="020B0604020202020204" pitchFamily="34" charset="0"/>
              </a:rPr>
              <a:pPr/>
              <a:t>117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8BA3ED2-09F3-46F1-A244-01DC608533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B1C1AB5D-5A38-4578-BEE1-15ED4E0DB0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What is W(X-&gt;X)? I.e. the diagonal term?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F576B9C2-54D4-4A0C-B9A3-055848C462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F95E898-8D79-45E5-9247-E73EA3B6893A}" type="slidenum">
              <a:rPr lang="en-US" altLang="en-US">
                <a:latin typeface="Arial" panose="020B0604020202020204" pitchFamily="34" charset="0"/>
              </a:rPr>
              <a:pPr/>
              <a:t>118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D600B89-D3FE-487A-8723-F47130138B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7D21AF68-97A1-4073-89C0-C9CF428DD9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The term “ergodic” is also used for other meaning: time average is equal to phase space average.  For the magic number 0.23, see https://arxiv.org/pdf/2408.06894v1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FD9B107C-F82E-4F9D-B0C7-4AFDD76CEB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0F34AA9-03FF-4CB0-8DBD-8B459D73A74E}" type="slidenum">
              <a:rPr lang="en-US" altLang="en-US">
                <a:latin typeface="Arial" panose="020B0604020202020204" pitchFamily="34" charset="0"/>
              </a:rPr>
              <a:pPr/>
              <a:t>119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D7F45C56-44BB-4E5A-966C-371F136519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342F35F3-6882-4031-8EF6-F766BEDBB3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It appears very popular in statistics and machine learning.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E0B57B3-61F1-452D-B55B-A80564C7AF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39DFDD1D-F0E3-4013-86CB-68A8C48A7401}" type="slidenum">
              <a:rPr lang="en-US" altLang="en-US">
                <a:latin typeface="Arial" panose="020B0604020202020204" pitchFamily="34" charset="0"/>
              </a:rPr>
              <a:pPr/>
              <a:t>98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47AB446-9BC8-414A-B65E-69953FC945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3B24D1D-4D98-4334-91B9-2BE5E0B37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By |A| we mean the length of the real set A, or measure of A.   The above formulation is given in J R Norris.</a:t>
            </a:r>
          </a:p>
          <a:p>
            <a:pPr eaLnBrk="1" hangingPunct="1"/>
            <a:r>
              <a:rPr lang="en-US" altLang="en-US"/>
              <a:t>What does this say is that the current random variable X</a:t>
            </a:r>
            <a:r>
              <a:rPr lang="en-US" altLang="en-US" baseline="-25000"/>
              <a:t>n+1</a:t>
            </a:r>
            <a:r>
              <a:rPr lang="en-US" altLang="en-US"/>
              <a:t> is determined by the previous value of the random X</a:t>
            </a:r>
            <a:r>
              <a:rPr lang="en-US" altLang="en-US" baseline="-25000"/>
              <a:t>n</a:t>
            </a:r>
            <a:r>
              <a:rPr lang="en-US" altLang="en-US"/>
              <a:t> and a random number </a:t>
            </a:r>
            <a:r>
              <a:rPr lang="el-GR" altLang="en-US">
                <a:cs typeface="Arial" panose="020B0604020202020204" pitchFamily="34" charset="0"/>
              </a:rPr>
              <a:t>ξ</a:t>
            </a:r>
            <a:r>
              <a:rPr lang="en-US" altLang="en-US">
                <a:cs typeface="Arial" panose="020B0604020202020204" pitchFamily="34" charset="0"/>
              </a:rPr>
              <a:t>.   The proposal is in fact a bit naïve, as the state space is large, and the proposed operations are too expensive to do on a computer.</a:t>
            </a:r>
          </a:p>
          <a:p>
            <a:pPr eaLnBrk="1" hangingPunct="1"/>
            <a:endParaRPr lang="en-US" altLang="en-US"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cs typeface="Arial" panose="020B0604020202020204" pitchFamily="34" charset="0"/>
              </a:rPr>
              <a:t>However, the formulation is useful for proving theorems, such as the “perfect sampling” algorithm.</a:t>
            </a:r>
          </a:p>
          <a:p>
            <a:pPr eaLnBrk="1" hangingPunct="1"/>
            <a:endParaRPr lang="el-GR" altLang="en-US" baseline="-2500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2FD8F63D-F2F4-4813-9B9B-06C4485CB1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9A895FE-47D4-4885-9574-1D2AF678DD24}" type="slidenum">
              <a:rPr lang="en-US" altLang="en-US">
                <a:latin typeface="Arial" panose="020B0604020202020204" pitchFamily="34" charset="0"/>
              </a:rPr>
              <a:pPr/>
              <a:t>100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BCCAB31-1350-462C-8DA3-EA7A255646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7ED194C-E77B-4513-B6F3-81DD3EECEA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limit exists and is unique as long as W is ergodic.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AF570676-928B-4493-AAD8-9C868CF87A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E154B5E-7617-4888-AE14-BD41F0790A68}" type="slidenum">
              <a:rPr lang="en-US" altLang="en-US">
                <a:latin typeface="Arial" panose="020B0604020202020204" pitchFamily="34" charset="0"/>
              </a:rPr>
              <a:pPr/>
              <a:t>101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93A59F14-5516-4B1F-B93D-C8A61E5D8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DFA98A77-6269-42AC-8390-585921F06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It is sufficient that P = P W.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A013704-BB07-44F1-8C4A-7DA7EC788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C7512FD-0310-443B-944B-F4659A7E931E}" type="slidenum">
              <a:rPr lang="en-US" altLang="en-US">
                <a:latin typeface="Arial" panose="020B0604020202020204" pitchFamily="34" charset="0"/>
              </a:rPr>
              <a:pPr/>
              <a:t>103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712C033-B2A1-41A4-9E62-8C1FBDA556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F5C9331-6EB4-4E59-8A11-91224453C4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However, the efficiency depends on the choice of W.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6B20FAA-BF42-4A04-98E6-2166D4F341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8DF8806-7004-457F-B51E-C772FA85FBCA}" type="slidenum">
              <a:rPr lang="en-US" altLang="en-US">
                <a:latin typeface="Arial" panose="020B0604020202020204" pitchFamily="34" charset="0"/>
              </a:rPr>
              <a:pPr/>
              <a:t>104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78BD55D-24BB-4BE1-A791-3656BEF166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DD91F2B7-1B7A-4478-B61F-C978E5D80D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 is not fixed and is usually zero unless X’ is in a “neighborhood” of X.</a:t>
            </a:r>
          </a:p>
          <a:p>
            <a:pPr eaLnBrk="1" hangingPunct="1"/>
            <a:r>
              <a:rPr lang="en-US" altLang="en-US"/>
              <a:t>Show that detailed balance equation is satisfied.  </a:t>
            </a:r>
          </a:p>
          <a:p>
            <a:pPr eaLnBrk="1" hangingPunct="1"/>
            <a:r>
              <a:rPr lang="en-US" altLang="en-US"/>
              <a:t>Peskun has a theorem which says, in some sense, Metropolis rate  min(1, …) is most efficient.  P Peskun, Biometrika, </a:t>
            </a:r>
            <a:r>
              <a:rPr lang="en-US" altLang="en-US" b="1"/>
              <a:t>60</a:t>
            </a:r>
            <a:r>
              <a:rPr lang="en-US" altLang="en-US"/>
              <a:t> (1973) 607.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E472A615-86E3-4FAE-BB66-597BA887ED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087D5825-65FE-4A6D-8552-EEF78C902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The citations are google scholar counts.</a:t>
            </a:r>
          </a:p>
          <a:p>
            <a:pPr eaLnBrk="1" hangingPunct="1"/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B776E44-1973-402A-90E6-B55755821A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DE6EBA3-FD1E-4F46-B811-B04F5DBBBBE9}" type="slidenum">
              <a:rPr lang="en-US" altLang="en-US">
                <a:latin typeface="Arial" panose="020B0604020202020204" pitchFamily="34" charset="0"/>
              </a:rPr>
              <a:pPr/>
              <a:t>105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6CAF63B7-F586-4E46-ABCC-8816AF7E22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33ED4E5-6AF6-4427-8026-82A76AF79FB7}" type="slidenum">
              <a:rPr lang="en-US" altLang="en-US">
                <a:latin typeface="Arial" panose="020B0604020202020204" pitchFamily="34" charset="0"/>
              </a:rPr>
              <a:pPr/>
              <a:t>106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01C90B8-05FE-4922-A914-0B26063CD7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593203A-E5BA-4919-B93F-FA09FCC48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 was one of the speakers on this conference.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3C388F8-064F-41F7-984F-8A4915BB8B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0545BF67-8BA0-40D0-8E33-9557F4C7F02F}" type="slidenum">
              <a:rPr lang="en-US" altLang="en-US">
                <a:latin typeface="Arial" panose="020B0604020202020204" pitchFamily="34" charset="0"/>
              </a:rPr>
              <a:pPr/>
              <a:t>107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8BE623BB-B5D9-4C31-B935-B53E74C8CE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BC4A3AB-A691-4879-AD8B-366CDB1E4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i="1"/>
              <a:t>P</a:t>
            </a:r>
            <a:r>
              <a:rPr lang="en-US" altLang="en-US"/>
              <a:t> is pressure, </a:t>
            </a:r>
            <a:r>
              <a:rPr lang="en-US" altLang="en-US" i="1"/>
              <a:t>V</a:t>
            </a:r>
            <a:r>
              <a:rPr lang="en-US" altLang="en-US"/>
              <a:t> is volume, </a:t>
            </a:r>
            <a:r>
              <a:rPr lang="en-US" altLang="en-US" i="1"/>
              <a:t>N</a:t>
            </a:r>
            <a:r>
              <a:rPr lang="en-US" altLang="en-US"/>
              <a:t> is number of molecules or atoms, </a:t>
            </a:r>
            <a:r>
              <a:rPr lang="en-US" altLang="en-US" i="1"/>
              <a:t>T</a:t>
            </a:r>
            <a:r>
              <a:rPr lang="en-US" altLang="en-US"/>
              <a:t> is temperature, and </a:t>
            </a:r>
            <a:r>
              <a:rPr lang="en-US" altLang="en-US" i="1"/>
              <a:t>k</a:t>
            </a:r>
            <a:r>
              <a:rPr lang="en-US" altLang="en-US" baseline="-25000"/>
              <a:t>B</a:t>
            </a:r>
            <a:r>
              <a:rPr lang="en-US" altLang="en-US"/>
              <a:t> is Boltzmann constant.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8CB33AE2-8064-454B-ADE7-AFE4C03A529E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BC557222-9987-4BA7-80D4-090FC9F5DB50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518AFBC0-E5D0-44BE-8572-536E2B6BED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9331DBEF-D20C-415C-A535-E537B5A6088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7AFA3D48-DCCA-4A32-9DC0-1831A98CA1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B4AAF16B-9C78-46A6-9277-7F21EA62685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EC72FF55-9A18-4FC3-854F-94649C718B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4BE3C99C-451A-467E-9BAB-8330F248485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05BBF840-2A57-421A-9BC8-CED8E82EB1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89DFAE48-30C3-48C8-8415-58133138A5B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C249BCB8-34B1-45C0-A1DB-296DEAFA1F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FA21D2FC-F9B1-4AB4-88FA-E6E7C40E9398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F9B0B51A-4DA6-4765-BE3A-F3BE07C95088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7FD4AC25-3FBF-48DA-B20E-AF8BD4589ADB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C77387E6-2CB7-4242-BDEB-1BDAE5769CB4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019B7B61-AC54-4EBF-A999-4D6931DB1E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5A997A9B-AFC7-4526-992A-5911B5C2F9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14AF312C-FFDE-4679-9961-F9BDB83BDF3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6FC12030-9BB1-42B1-A7FA-2C62BEEDC2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DD4116EA-C678-4E4D-8BE7-AF270FAAB7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CBA8E6A9-602D-4A24-A00E-AB33AAE01F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80DF3FA1-0FBB-44A0-9C79-120B70176EBF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1354BE18-D6A5-4257-BB58-C03964B1D400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90D3B017-FE39-4098-82F4-154C1C85F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FBAF69F4-B6FA-4000-9363-950FE96792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3AD3D2CE-BA08-4C9C-94F5-A9C234AEDD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A80732C-6603-4CF7-96DB-21538DB2C3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70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86A14F-6F31-4F4F-AEF9-6109FE40F9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CBB1A0-2EE1-400D-8101-C2F662A9E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F4FA481-A92D-4EED-9823-30DF11AE6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3A7C9C-D54A-452A-AF7C-53ACB9716D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8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54D56C-2340-4BF4-863B-D809F46981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984E88-2914-4F9F-82CD-817B02237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78FC98E-0253-4110-A04A-138B685B99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98BB2-8FC8-4756-A382-BA0F9091B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61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DC00ED-6CDF-4D61-AFCC-60E7083824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418233-6428-48EA-B7B4-9E2BA6234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9CC6001-4307-4E9F-8FA3-D02BF6659E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2B1B7F-F9A1-4BC7-9293-F877B0CDA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8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F7AB34-B81C-4548-BE7D-1086CD4D60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CF5C12-61DF-4CAC-BCA8-31DE8ED7B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7B002C8-8306-42F0-843B-3FB560A765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82040-08FD-4B2B-BC2E-409F0DB59A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20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F09D40-20B4-4BD1-A270-CCBDD024A9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D4F855-787C-46F1-A907-B3F2738A54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5DAA20F-8F7C-4597-87B2-2380637AC6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C812E-EE2B-4570-8EB3-D5D35F2C3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10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C0D69F0-AE77-4814-A32F-2499857721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712BEF-AB40-4909-B55C-4B500A6332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4220528-49DE-4451-B593-197E212D97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DF73DF-50B0-47CF-849D-97A15C6C1D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31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964E0F-42D5-43E7-ACE5-32AF3B2B13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7ABFE-9EA4-4B9C-9C69-C9576415D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C1475D1-F2DD-4FE1-9C1A-09A409DBB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E524F3-FFDB-47EE-B50D-4C7725327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51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E6466C9-8A78-4878-B861-FC1C93C44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153478FE-8188-4407-A5B3-2644269F7A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E4A5145-71EF-4E61-96F6-F65A5799DA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8F194-C04B-4251-B7DD-BA8D4B78F5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35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DB1775-710A-4DA8-91C6-6D796F729C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88F862-B67D-4FA2-9A25-148EFF6E4C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F372D74-95A4-44B6-A4BC-2EFF34CC8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0F6D9-44C3-45E9-B0FA-D635E5F66D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236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771A27-2CF2-4282-8E5B-1CDCD75226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AC5DD6-500C-4120-A998-5F816A4870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77729D2-34FF-44AC-8BEA-A1362A97C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BDB3ED-9E5A-4FA3-847E-2108608F55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62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0F3E8C7B-7C99-4F96-A39D-E014517C4A2E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94748EB-D3B8-4733-AEB9-6FA35F90F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11CE3C-2A76-4CE0-845E-3A60C2AA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C98B5F0B-3933-408D-9C6C-4C2F681856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B61CFA42-B8B3-4825-B92E-D58A1CBBDF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FFAEF241-A024-4BFC-ACC2-A6CBF964A4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8BE7657-CE03-4615-BD5A-EBD5E2C97BB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918550CC-DB17-4237-B38E-474F53D0C7AD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5A08F663-6C8B-493E-A27F-FB4EDD9A8D33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0E313B33-33D5-406F-839C-4E49395CFEAF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2491AB5F-8C55-41AE-8C8A-80B0645763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02F0FB99-CB38-46C5-922C-325CC6F273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C44DC58F-771E-438D-AFE4-674D2F1CB1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42B28C3C-D199-4355-BC39-298B9D9A98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37358BF6-FCF0-41CE-849E-66E50A419B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11C63FEA-8198-45C3-9F2C-F0D08AF752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62A6A024-E597-4B6E-8335-146D22B2EF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1D8184CB-F2F4-44E7-8FA9-827515038C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316ED49E-C6B0-417C-8C2E-C65D3666A6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C796C0BB-381F-4B14-AE73-9100E1DD5A4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ED6A05CA-8741-41D0-9E15-71DE10ECB61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7313272F-18A0-4B64-9F8A-E90735DD9C8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43C1C22A-1F74-4679-9F53-4B4ABDC4218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AD1E15E1-2302-4526-B63C-B9BA2F6E1F9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4C9DC053-E83B-41C4-9945-C47C46665D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75373BC7-F88F-4E37-9921-B47B0C6F65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A9F8B27F-A80E-44B0-92C2-2532A1CD3C0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27C1C0D7-8D5A-43F2-AE6A-B16E859FC01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D0D99524-BCA8-435A-8C22-12A3C566BE5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4CBD4EE7-58FB-4C67-8770-58D374861C8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4FF0FA31-0693-48A4-A51D-EA455B4F61D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102A1DCB-F1B2-4700-AF57-368C42919F4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49460FFE-340C-42CB-A6B9-05ACCFC970A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8DE59286-43B5-4195-ADA5-26E14C9B201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7EB20B64-8580-498A-B66E-0277E31F911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E5FA2C0A-496D-4757-93B4-9099C4EC31C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60131408-0FEC-44E7-8C46-606FD7A23B7E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FBACF3FA-E22F-43B2-87E8-8476F6C9063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F1D6101F-1C29-4D48-9D13-2F24F6E034EA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73F217F4-4B5F-4BD1-801A-3E57458216FA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E047194F-0C45-4665-857E-1D770B3852E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FEA88B4C-443C-4C63-AE6C-10C7A194FB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87FE6355-CAD2-4B63-BD25-E0D4BF43C91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A2F3A2E9-82EC-4A02-8630-769E6231884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3B043FFC-AA57-4053-834A-5BAE9A5EE21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71A6A5D9-EED5-427D-B2FD-2C644320D9F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6BE96FB9-C9AF-4069-B96A-E8013185628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B31EC822-6E46-4FB7-B964-33BEDACB126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DEF54F8B-DE88-4394-AA41-B73856DB6A4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F68E72CC-5109-46B2-92CE-52493187F2D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6C00BA97-DDCE-438E-AD0A-0DE4FFBBB48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0811F920-761C-457D-8953-29D8ABF8FEA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87834-060E-4CC8-8FB4-6B3EA96546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rgbClr val="CC0000"/>
                </a:solidFill>
              </a:rPr>
              <a:t>7. Metropolis Algorithm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3C4F251-9DC1-4643-97A2-68212BABE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Paper (55800 citations up to 2025)</a:t>
            </a:r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9A08EC7E-44D7-49F8-B34E-EFC6A5AE5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762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latin typeface="Times" panose="02020603050405020304" pitchFamily="18" charset="0"/>
              </a:rPr>
              <a:t>THE JOURNAL OF CHEMICAL PHYSICS   	 VOLUME 21, NUMBER 6  	 JUNE, 1953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06BF4F83-7CEB-461F-BA3B-A7DEE50E3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19400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" panose="02020603050405020304" pitchFamily="18" charset="0"/>
              </a:rPr>
              <a:t>Equation of State Calculations by Fast Computing Machines</a:t>
            </a:r>
          </a:p>
        </p:txBody>
      </p:sp>
      <p:sp>
        <p:nvSpPr>
          <p:cNvPr id="20485" name="Text Box 7">
            <a:extLst>
              <a:ext uri="{FF2B5EF4-FFF2-40B4-BE49-F238E27FC236}">
                <a16:creationId xmlns:a16="http://schemas.microsoft.com/office/drawing/2014/main" id="{C26B13B4-227E-4F14-8202-0090F6B64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76600"/>
            <a:ext cx="7620000" cy="225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100">
                <a:latin typeface="Times" panose="02020603050405020304" pitchFamily="18" charset="0"/>
              </a:rPr>
              <a:t>NICHOLAS METROPOLIS, ARIANNA W. ROSENBLUTH, MARSHALL N. ROSENBLUTH, AND AUGUSTA H. TELLER,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100" i="1">
                <a:latin typeface="Times" panose="02020603050405020304" pitchFamily="18" charset="0"/>
              </a:rPr>
              <a:t>Los Alamos Scientific Laboratory, Los Alamos, New Mexico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000">
                <a:latin typeface="Times" panose="02020603050405020304" pitchFamily="18" charset="0"/>
              </a:rPr>
              <a:t>AND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100">
                <a:latin typeface="Times" panose="02020603050405020304" pitchFamily="18" charset="0"/>
              </a:rPr>
              <a:t>EDWARD TELLER, * </a:t>
            </a:r>
            <a:r>
              <a:rPr lang="en-US" altLang="en-US" sz="1100" i="1">
                <a:latin typeface="Times" panose="02020603050405020304" pitchFamily="18" charset="0"/>
              </a:rPr>
              <a:t>Department of Physics, University of Chicago, Chicago, Illinois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100">
                <a:latin typeface="Times" panose="02020603050405020304" pitchFamily="18" charset="0"/>
              </a:rPr>
              <a:t>(Received March 6, 1953)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100">
                <a:latin typeface="Times" panose="02020603050405020304" pitchFamily="18" charset="0"/>
              </a:rPr>
              <a:t>    </a:t>
            </a:r>
            <a:r>
              <a:rPr lang="en-US" altLang="en-US" sz="1200">
                <a:latin typeface="Times" panose="02020603050405020304" pitchFamily="18" charset="0"/>
              </a:rPr>
              <a:t>A general method, suitable for fast computing machines, for investigating such properties as equations of state for substances consisting of interacting individual molecules is described.  The method consists of a modified Monte Carlo integration over configuration space.  Results for the two-dimensional rigid-sphere  system have been obtained on the Los Alamos MANIAC and are presented here.  These results are compared to the free volume equation of state and to a four-term virial coefficient expansion.</a:t>
            </a:r>
          </a:p>
        </p:txBody>
      </p:sp>
      <p:sp>
        <p:nvSpPr>
          <p:cNvPr id="20486" name="Text Box 8">
            <a:extLst>
              <a:ext uri="{FF2B5EF4-FFF2-40B4-BE49-F238E27FC236}">
                <a16:creationId xmlns:a16="http://schemas.microsoft.com/office/drawing/2014/main" id="{BAFD3DEA-496C-4B3B-833F-9801963A1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867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" panose="02020603050405020304" pitchFamily="18" charset="0"/>
              </a:rPr>
              <a:t>1087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Cpic">
            <a:extLst>
              <a:ext uri="{FF2B5EF4-FFF2-40B4-BE49-F238E27FC236}">
                <a16:creationId xmlns:a16="http://schemas.microsoft.com/office/drawing/2014/main" id="{A27F94C0-99BF-429D-84FC-80F8E9E67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4AB0446-F007-4999-8A3C-0BA5AB25C1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Model Gas/Fluid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7685369B-9F0D-4D57-84FB-089DFFA2A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81200"/>
            <a:ext cx="3276600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0" name="Oval 5">
            <a:extLst>
              <a:ext uri="{FF2B5EF4-FFF2-40B4-BE49-F238E27FC236}">
                <a16:creationId xmlns:a16="http://schemas.microsoft.com/office/drawing/2014/main" id="{3BC6FCE8-484A-41E7-8CFC-4A661AAB5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6576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1" name="Oval 6">
            <a:extLst>
              <a:ext uri="{FF2B5EF4-FFF2-40B4-BE49-F238E27FC236}">
                <a16:creationId xmlns:a16="http://schemas.microsoft.com/office/drawing/2014/main" id="{BDAB63BC-D16C-4159-B840-563551F33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2004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2" name="Oval 7">
            <a:extLst>
              <a:ext uri="{FF2B5EF4-FFF2-40B4-BE49-F238E27FC236}">
                <a16:creationId xmlns:a16="http://schemas.microsoft.com/office/drawing/2014/main" id="{43192601-A1E0-490F-A7C7-FB5874F8E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624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3" name="Oval 8">
            <a:extLst>
              <a:ext uri="{FF2B5EF4-FFF2-40B4-BE49-F238E27FC236}">
                <a16:creationId xmlns:a16="http://schemas.microsoft.com/office/drawing/2014/main" id="{CBDDB909-B49D-4C66-BC7F-884AD2883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098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4" name="Oval 9">
            <a:extLst>
              <a:ext uri="{FF2B5EF4-FFF2-40B4-BE49-F238E27FC236}">
                <a16:creationId xmlns:a16="http://schemas.microsoft.com/office/drawing/2014/main" id="{2C849C91-0924-4FE4-9331-A42DED3FE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5" name="Oval 10">
            <a:extLst>
              <a:ext uri="{FF2B5EF4-FFF2-40B4-BE49-F238E27FC236}">
                <a16:creationId xmlns:a16="http://schemas.microsoft.com/office/drawing/2014/main" id="{343C602C-2B02-48FA-99E5-9E24AF361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5720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6" name="Oval 11">
            <a:extLst>
              <a:ext uri="{FF2B5EF4-FFF2-40B4-BE49-F238E27FC236}">
                <a16:creationId xmlns:a16="http://schemas.microsoft.com/office/drawing/2014/main" id="{6B129264-557F-4E93-9620-C1A93E407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2766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7" name="Oval 12">
            <a:extLst>
              <a:ext uri="{FF2B5EF4-FFF2-40B4-BE49-F238E27FC236}">
                <a16:creationId xmlns:a16="http://schemas.microsoft.com/office/drawing/2014/main" id="{2D07590A-D605-4155-B1B2-754737837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4384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8" name="Oval 13">
            <a:extLst>
              <a:ext uri="{FF2B5EF4-FFF2-40B4-BE49-F238E27FC236}">
                <a16:creationId xmlns:a16="http://schemas.microsoft.com/office/drawing/2014/main" id="{2D1D0A2E-2DE5-4BBD-BA9A-F0EA680DE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2766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89" name="Oval 14">
            <a:extLst>
              <a:ext uri="{FF2B5EF4-FFF2-40B4-BE49-F238E27FC236}">
                <a16:creationId xmlns:a16="http://schemas.microsoft.com/office/drawing/2014/main" id="{802B4987-D385-4CE8-B737-BA5D1736C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6482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90" name="Oval 15">
            <a:extLst>
              <a:ext uri="{FF2B5EF4-FFF2-40B4-BE49-F238E27FC236}">
                <a16:creationId xmlns:a16="http://schemas.microsoft.com/office/drawing/2014/main" id="{536DC38D-B23B-4023-BBFC-3728E0700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819400"/>
            <a:ext cx="304800" cy="3048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4591" name="Text Box 17">
            <a:extLst>
              <a:ext uri="{FF2B5EF4-FFF2-40B4-BE49-F238E27FC236}">
                <a16:creationId xmlns:a16="http://schemas.microsoft.com/office/drawing/2014/main" id="{347E574C-9F64-4E5F-913C-40AE42237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981200"/>
            <a:ext cx="32766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A collection of molecules interacts through some potential (hard disc is treated), compute the equation of state: pressure </a:t>
            </a:r>
            <a:r>
              <a:rPr lang="en-US" altLang="en-US" sz="2400" i="1"/>
              <a:t>P</a:t>
            </a:r>
            <a:r>
              <a:rPr lang="en-US" altLang="en-US" sz="2400"/>
              <a:t> as function of particle density  </a:t>
            </a:r>
            <a:r>
              <a:rPr lang="el-GR" altLang="en-US" sz="2400"/>
              <a:t>ρ</a:t>
            </a:r>
            <a:r>
              <a:rPr lang="en-US" altLang="en-US" sz="2400"/>
              <a:t>=</a:t>
            </a:r>
            <a:r>
              <a:rPr lang="en-US" altLang="en-US" sz="2400" i="1"/>
              <a:t>N/V</a:t>
            </a:r>
            <a:r>
              <a:rPr lang="en-US" altLang="en-US" sz="2400"/>
              <a:t>.</a:t>
            </a:r>
          </a:p>
        </p:txBody>
      </p:sp>
      <p:sp>
        <p:nvSpPr>
          <p:cNvPr id="24592" name="Text Box 18">
            <a:extLst>
              <a:ext uri="{FF2B5EF4-FFF2-40B4-BE49-F238E27FC236}">
                <a16:creationId xmlns:a16="http://schemas.microsoft.com/office/drawing/2014/main" id="{3D756EFD-E0E4-4C7A-ACFD-BA56E1F11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150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(Note the ideal gas law)  </a:t>
            </a:r>
            <a:r>
              <a:rPr lang="en-US" altLang="en-US" sz="2400" i="1"/>
              <a:t>PV</a:t>
            </a:r>
            <a:r>
              <a:rPr lang="en-US" altLang="en-US" sz="2400"/>
              <a:t> = </a:t>
            </a:r>
            <a:r>
              <a:rPr lang="en-US" altLang="en-US" sz="2400" i="1"/>
              <a:t>N k</a:t>
            </a:r>
            <a:r>
              <a:rPr lang="en-US" altLang="en-US" sz="2400" i="1" baseline="-25000"/>
              <a:t>B</a:t>
            </a:r>
            <a:r>
              <a:rPr lang="en-US" altLang="en-US" sz="2400" i="1"/>
              <a:t>T</a:t>
            </a:r>
          </a:p>
        </p:txBody>
      </p:sp>
      <p:sp>
        <p:nvSpPr>
          <p:cNvPr id="24593" name="Line 19">
            <a:extLst>
              <a:ext uri="{FF2B5EF4-FFF2-40B4-BE49-F238E27FC236}">
                <a16:creationId xmlns:a16="http://schemas.microsoft.com/office/drawing/2014/main" id="{8CAD8A70-DE70-4A0B-89B7-1A31FE800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8100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C24BCE-AF78-4A46-9A72-AC886974CF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Statistical Mechanics Problem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58F9E13-5A70-495C-AF7F-620B6DA1D4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Compute multi-dimensional integral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where potential energy  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3F0E03CA-0608-47A1-B129-C335DF7E96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438400"/>
          <a:ext cx="8001000" cy="17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3517900" imgH="787400" progId="Equation.DSMT4">
                  <p:embed/>
                </p:oleObj>
              </mc:Choice>
              <mc:Fallback>
                <p:oleObj name="Equation" r:id="rId4" imgW="3517900" imgH="787400" progId="Equation.DSMT4">
                  <p:embed/>
                  <p:pic>
                    <p:nvPicPr>
                      <p:cNvPr id="26628" name="Object 4">
                        <a:extLst>
                          <a:ext uri="{FF2B5EF4-FFF2-40B4-BE49-F238E27FC236}">
                            <a16:creationId xmlns:a16="http://schemas.microsoft.com/office/drawing/2014/main" id="{3F0E03CA-0608-47A1-B129-C335DF7E96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8001000" cy="179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40E35FC6-59DD-40C6-9F3E-873EFC83E8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4953000"/>
          <a:ext cx="28956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320800" imgH="457200" progId="Equation.DSMT4">
                  <p:embed/>
                </p:oleObj>
              </mc:Choice>
              <mc:Fallback>
                <p:oleObj name="Equation" r:id="rId6" imgW="1320800" imgH="457200" progId="Equation.DSMT4">
                  <p:embed/>
                  <p:pic>
                    <p:nvPicPr>
                      <p:cNvPr id="26629" name="Object 5">
                        <a:extLst>
                          <a:ext uri="{FF2B5EF4-FFF2-40B4-BE49-F238E27FC236}">
                            <a16:creationId xmlns:a16="http://schemas.microsoft.com/office/drawing/2014/main" id="{40E35FC6-59DD-40C6-9F3E-873EFC83E8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53000"/>
                        <a:ext cx="2895600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CEC7F6B-3E83-487A-8ED1-B00EABEAF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Importance Sampling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331C434-0982-4E34-A5D6-87C9298F9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6962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	“…, instead of choosing configurations randomly, …, we choose configuration with a probability exp(-</a:t>
            </a:r>
            <a:r>
              <a:rPr lang="en-US" altLang="en-US" i="1"/>
              <a:t>E</a:t>
            </a:r>
            <a:r>
              <a:rPr lang="en-US" altLang="en-US"/>
              <a:t>/</a:t>
            </a:r>
            <a:r>
              <a:rPr lang="en-US" altLang="en-US" i="1"/>
              <a:t>k</a:t>
            </a:r>
            <a:r>
              <a:rPr lang="en-US" altLang="en-US" baseline="-25000"/>
              <a:t>B</a:t>
            </a:r>
            <a:r>
              <a:rPr lang="en-US" altLang="en-US" i="1"/>
              <a:t>T</a:t>
            </a:r>
            <a:r>
              <a:rPr lang="en-US" altLang="en-US"/>
              <a:t>) and weight them evenly.”   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         - </a:t>
            </a:r>
            <a:r>
              <a:rPr lang="en-US" altLang="en-US" i="1"/>
              <a:t>from M(RT)</a:t>
            </a:r>
            <a:r>
              <a:rPr lang="en-US" altLang="en-US" i="1" baseline="30000"/>
              <a:t>2</a:t>
            </a:r>
            <a:r>
              <a:rPr lang="en-US" altLang="en-US" i="1"/>
              <a:t> paper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25C668F-3DA3-477D-BF14-03DFB3E974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58000" cy="990600"/>
          </a:xfrm>
        </p:spPr>
        <p:txBody>
          <a:bodyPr/>
          <a:lstStyle/>
          <a:p>
            <a:pPr eaLnBrk="1" hangingPunct="1"/>
            <a:r>
              <a:rPr lang="en-US" altLang="en-US"/>
              <a:t>The M(RT)</a:t>
            </a:r>
            <a:r>
              <a:rPr lang="en-US" altLang="en-US" baseline="30000"/>
              <a:t>2</a:t>
            </a:r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A3DF8BB-896A-4C35-8E35-92FB2C54A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Move a particle at (</a:t>
            </a:r>
            <a:r>
              <a:rPr lang="en-US" altLang="en-US" sz="2800" i="1"/>
              <a:t>x</a:t>
            </a:r>
            <a:r>
              <a:rPr lang="en-US" altLang="en-US" sz="2800"/>
              <a:t>,</a:t>
            </a:r>
            <a:r>
              <a:rPr lang="en-US" altLang="en-US" sz="2800" i="1"/>
              <a:t>y</a:t>
            </a:r>
            <a:r>
              <a:rPr lang="en-US" altLang="en-US" sz="2800"/>
              <a:t>) according 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</a:t>
            </a:r>
            <a:r>
              <a:rPr lang="en-US" altLang="en-US" sz="2800" i="1"/>
              <a:t>x</a:t>
            </a:r>
            <a:r>
              <a:rPr lang="en-US" altLang="en-US" sz="2800"/>
              <a:t> -&gt; </a:t>
            </a:r>
            <a:r>
              <a:rPr lang="en-US" altLang="en-US" sz="2800" i="1"/>
              <a:t>x</a:t>
            </a:r>
            <a:r>
              <a:rPr lang="en-US" altLang="en-US" sz="2800"/>
              <a:t> + (2</a:t>
            </a:r>
            <a:r>
              <a:rPr lang="el-GR" altLang="en-US" sz="2800"/>
              <a:t>ξ</a:t>
            </a:r>
            <a:r>
              <a:rPr lang="en-US" altLang="en-US" sz="2800" baseline="-25000"/>
              <a:t>1</a:t>
            </a:r>
            <a:r>
              <a:rPr lang="en-US" altLang="en-US" sz="2800"/>
              <a:t>-1)</a:t>
            </a:r>
            <a:r>
              <a:rPr lang="en-US" altLang="en-US" sz="2800" i="1"/>
              <a:t>a</a:t>
            </a:r>
            <a:r>
              <a:rPr lang="en-US" altLang="en-US" sz="2800"/>
              <a:t>, </a:t>
            </a:r>
            <a:r>
              <a:rPr lang="en-US" altLang="en-US" sz="2800" i="1"/>
              <a:t>y</a:t>
            </a:r>
            <a:r>
              <a:rPr lang="en-US" altLang="en-US" sz="2800"/>
              <a:t> -&gt; </a:t>
            </a:r>
            <a:r>
              <a:rPr lang="en-US" altLang="en-US" sz="2800" i="1"/>
              <a:t>y</a:t>
            </a:r>
            <a:r>
              <a:rPr lang="en-US" altLang="en-US" sz="2800"/>
              <a:t> + (2</a:t>
            </a:r>
            <a:r>
              <a:rPr lang="el-GR" altLang="en-US" sz="2800"/>
              <a:t>ξ</a:t>
            </a:r>
            <a:r>
              <a:rPr lang="en-US" altLang="en-US" sz="2800" baseline="-25000"/>
              <a:t>2</a:t>
            </a:r>
            <a:r>
              <a:rPr lang="en-US" altLang="en-US" sz="2800"/>
              <a:t>-1)</a:t>
            </a:r>
            <a:r>
              <a:rPr lang="en-US" altLang="en-US" sz="2800" i="1"/>
              <a:t>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Compute </a:t>
            </a:r>
            <a:r>
              <a:rPr lang="el-GR" altLang="en-US" sz="2800"/>
              <a:t>Δ</a:t>
            </a:r>
            <a:r>
              <a:rPr lang="en-US" altLang="en-US" sz="2800" i="1"/>
              <a:t>E</a:t>
            </a:r>
            <a:r>
              <a:rPr lang="en-US" altLang="en-US" sz="2800"/>
              <a:t> = </a:t>
            </a:r>
            <a:r>
              <a:rPr lang="en-US" altLang="en-US" sz="2800" i="1"/>
              <a:t>E</a:t>
            </a:r>
            <a:r>
              <a:rPr lang="en-US" altLang="en-US" sz="2800" baseline="-25000"/>
              <a:t>new</a:t>
            </a:r>
            <a:r>
              <a:rPr lang="en-US" altLang="en-US" sz="2800"/>
              <a:t> – </a:t>
            </a:r>
            <a:r>
              <a:rPr lang="en-US" altLang="en-US" sz="2800" i="1"/>
              <a:t>E</a:t>
            </a:r>
            <a:r>
              <a:rPr lang="en-US" altLang="en-US" sz="2800" baseline="-25000"/>
              <a:t>old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</a:t>
            </a:r>
            <a:r>
              <a:rPr lang="el-GR" altLang="en-US" sz="2800"/>
              <a:t>Δ</a:t>
            </a:r>
            <a:r>
              <a:rPr lang="en-US" altLang="en-US" sz="2800" i="1"/>
              <a:t>E</a:t>
            </a:r>
            <a:r>
              <a:rPr lang="en-US" altLang="en-US" sz="2800"/>
              <a:t> ≤ 0 accept the move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</a:t>
            </a:r>
            <a:r>
              <a:rPr lang="el-GR" altLang="en-US" sz="2800"/>
              <a:t>Δ</a:t>
            </a:r>
            <a:r>
              <a:rPr lang="en-US" altLang="en-US" sz="2800" i="1"/>
              <a:t>E</a:t>
            </a:r>
            <a:r>
              <a:rPr lang="en-US" altLang="en-US" sz="2800"/>
              <a:t> &gt; 0, accept the move with probability exp</a:t>
            </a:r>
            <a:r>
              <a:rPr lang="en-US" altLang="en-US"/>
              <a:t>(</a:t>
            </a:r>
            <a:r>
              <a:rPr lang="en-US" altLang="en-US" sz="2800"/>
              <a:t>-</a:t>
            </a:r>
            <a:r>
              <a:rPr lang="el-GR" altLang="en-US" sz="2800"/>
              <a:t>Δ</a:t>
            </a:r>
            <a:r>
              <a:rPr lang="en-US" altLang="en-US" sz="2800" i="1"/>
              <a:t>E</a:t>
            </a:r>
            <a:r>
              <a:rPr lang="en-US" altLang="en-US" sz="2800"/>
              <a:t>/(</a:t>
            </a:r>
            <a:r>
              <a:rPr lang="en-US" altLang="en-US" sz="2800" i="1"/>
              <a:t>k</a:t>
            </a:r>
            <a:r>
              <a:rPr lang="en-US" altLang="en-US" sz="2800" baseline="-25000"/>
              <a:t>B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  <a:r>
              <a:rPr lang="en-US" altLang="en-US"/>
              <a:t>)</a:t>
            </a:r>
            <a:r>
              <a:rPr lang="en-US" altLang="en-US" sz="2800"/>
              <a:t>, i.e., accept if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</a:t>
            </a:r>
            <a:r>
              <a:rPr lang="el-GR" altLang="en-US" sz="2800"/>
              <a:t>ξ</a:t>
            </a:r>
            <a:r>
              <a:rPr lang="en-US" altLang="en-US" sz="2800" baseline="-25000"/>
              <a:t>3</a:t>
            </a:r>
            <a:r>
              <a:rPr lang="en-US" altLang="en-US" sz="2800"/>
              <a:t> &lt; exp</a:t>
            </a:r>
            <a:r>
              <a:rPr lang="en-US" altLang="en-US"/>
              <a:t>(</a:t>
            </a:r>
            <a:r>
              <a:rPr lang="en-US" altLang="en-US" sz="2800"/>
              <a:t>-</a:t>
            </a:r>
            <a:r>
              <a:rPr lang="el-GR" altLang="en-US" sz="2800"/>
              <a:t>Δ</a:t>
            </a:r>
            <a:r>
              <a:rPr lang="en-US" altLang="en-US" sz="2800"/>
              <a:t>E/(</a:t>
            </a:r>
            <a:r>
              <a:rPr lang="en-US" altLang="en-US" sz="2800" i="1"/>
              <a:t>k</a:t>
            </a:r>
            <a:r>
              <a:rPr lang="en-US" altLang="en-US" sz="2800" baseline="-25000"/>
              <a:t>B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Count the configuration as a sample whether accepted or rejected.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336ED14-FE0E-424E-8B16-A687A634C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Priori Probability T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C7B3A22-4A5E-4F32-92C2-FE18F6F78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T(X-&gt;X’) in the Metropolis algorithm? 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And why it is symmetric?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3BF84F1-AF21-4917-932E-AE5565C00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Calculation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35B4600-6E63-4B80-82E0-CDE3ED802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Number of particles  N = 224</a:t>
            </a:r>
          </a:p>
          <a:p>
            <a:pPr eaLnBrk="1" hangingPunct="1"/>
            <a:r>
              <a:rPr lang="en-US" altLang="en-US"/>
              <a:t>Monte Carlo sweep ≈ 60</a:t>
            </a:r>
          </a:p>
          <a:p>
            <a:pPr eaLnBrk="1" hangingPunct="1"/>
            <a:r>
              <a:rPr lang="en-US" altLang="en-US"/>
              <a:t>Each sweep took 3 minutes on MANIAC</a:t>
            </a:r>
          </a:p>
          <a:p>
            <a:pPr eaLnBrk="1" hangingPunct="1"/>
            <a:r>
              <a:rPr lang="en-US" altLang="en-US"/>
              <a:t>Each data point took 5 hours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C758FAD-794C-4585-B58E-30A22A7A92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MANIAC the Computer and the Man</a:t>
            </a:r>
          </a:p>
        </p:txBody>
      </p:sp>
      <p:pic>
        <p:nvPicPr>
          <p:cNvPr id="35843" name="Picture 4" descr="maniac">
            <a:extLst>
              <a:ext uri="{FF2B5EF4-FFF2-40B4-BE49-F238E27FC236}">
                <a16:creationId xmlns:a16="http://schemas.microsoft.com/office/drawing/2014/main" id="{0750164C-C725-4A0B-8EC5-98ECA3DCFE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1905000"/>
            <a:ext cx="3213100" cy="3657600"/>
          </a:xfrm>
        </p:spPr>
      </p:pic>
      <p:sp>
        <p:nvSpPr>
          <p:cNvPr id="35844" name="Text Box 6">
            <a:extLst>
              <a:ext uri="{FF2B5EF4-FFF2-40B4-BE49-F238E27FC236}">
                <a16:creationId xmlns:a16="http://schemas.microsoft.com/office/drawing/2014/main" id="{23D3C02F-3ACE-4797-8A2C-24800BE57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05000"/>
            <a:ext cx="2590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folHlink"/>
                </a:solidFill>
              </a:rPr>
              <a:t>Seated is Nick Metropolis, the background is the MANIAC vacuum tube computer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178FD53-43BD-4C12-BA19-D3A70D8F2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 of Metropolis Algorithm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8F8E583-1D67-43CE-9F35-E55082FB3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Make a local move proposal according to T(X</a:t>
            </a:r>
            <a:r>
              <a:rPr lang="en-US" altLang="en-US" i="1" baseline="-25000"/>
              <a:t>n</a:t>
            </a:r>
            <a:r>
              <a:rPr lang="en-US" altLang="en-US"/>
              <a:t> -&gt; X’), X</a:t>
            </a:r>
            <a:r>
              <a:rPr lang="en-US" altLang="en-US" i="1" baseline="-25000"/>
              <a:t>n</a:t>
            </a:r>
            <a:r>
              <a:rPr lang="en-US" altLang="en-US"/>
              <a:t> is the current state</a:t>
            </a:r>
          </a:p>
          <a:p>
            <a:pPr eaLnBrk="1" hangingPunct="1"/>
            <a:r>
              <a:rPr lang="en-US" altLang="en-US"/>
              <a:t>Compute the acceptance rate       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r</a:t>
            </a:r>
            <a:r>
              <a:rPr lang="en-US" altLang="en-US"/>
              <a:t> = min</a:t>
            </a:r>
            <a:r>
              <a:rPr lang="en-US" altLang="en-US" sz="3600"/>
              <a:t>[</a:t>
            </a:r>
            <a:r>
              <a:rPr lang="en-US" altLang="en-US"/>
              <a:t>1, P(X’)/P(X</a:t>
            </a:r>
            <a:r>
              <a:rPr lang="en-US" altLang="en-US" i="1" baseline="-25000"/>
              <a:t>n</a:t>
            </a:r>
            <a:r>
              <a:rPr lang="en-US" altLang="en-US"/>
              <a:t>)</a:t>
            </a:r>
            <a:r>
              <a:rPr lang="en-US" altLang="en-US" sz="3600"/>
              <a:t>]</a:t>
            </a:r>
          </a:p>
          <a:p>
            <a:pPr eaLnBrk="1" hangingPunct="1"/>
            <a:r>
              <a:rPr lang="en-US" altLang="en-US"/>
              <a:t>Set</a:t>
            </a:r>
            <a:endParaRPr lang="el-GR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45F79E3E-24E2-40AF-960C-9FC54E75C9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4114800"/>
          <a:ext cx="4343400" cy="130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600200" imgH="482600" progId="Equation.DSMT4">
                  <p:embed/>
                </p:oleObj>
              </mc:Choice>
              <mc:Fallback>
                <p:oleObj name="Equation" r:id="rId3" imgW="1600200" imgH="482600" progId="Equation.DSMT4">
                  <p:embed/>
                  <p:pic>
                    <p:nvPicPr>
                      <p:cNvPr id="37892" name="Object 4">
                        <a:extLst>
                          <a:ext uri="{FF2B5EF4-FFF2-40B4-BE49-F238E27FC236}">
                            <a16:creationId xmlns:a16="http://schemas.microsoft.com/office/drawing/2014/main" id="{45F79E3E-24E2-40AF-960C-9FC54E75C9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14800"/>
                        <a:ext cx="4343400" cy="1309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3D30964-CD16-4385-B83A-9128F4383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Markov Chain and </a:t>
            </a:r>
            <a:br>
              <a:rPr lang="en-US" altLang="en-US"/>
            </a:br>
            <a:r>
              <a:rPr lang="en-US" altLang="en-US"/>
              <a:t>Monte Carlo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BCAB492-AF21-4056-A6F2-116345EC2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Markov chain theory describes a particularly simple type of stochastic processes.  Given a transition matrix, W, the invariant distribution P can be determined.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Monte Carlo is a computer implementation of a Markov chain.  In Monte Carlo, P is given, we need to 	   		find W such that P = P W.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D2F1100-1128-4DC6-8C8F-BB1B2E21D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Metropolis-Hastings Algorithm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6A2542B-A6FE-42D7-B8D1-3698F0800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where X≠X’.  In this algorithm we remove the requirement that</a:t>
            </a:r>
          </a:p>
          <a:p>
            <a:pPr eaLnBrk="1" hangingPunct="1">
              <a:buFontTx/>
              <a:buNone/>
            </a:pPr>
            <a:r>
              <a:rPr lang="en-US" altLang="en-US"/>
              <a:t>  T(X-&gt;X’) = T(X’-&gt;X)</a:t>
            </a:r>
          </a:p>
        </p:txBody>
      </p:sp>
      <p:graphicFrame>
        <p:nvGraphicFramePr>
          <p:cNvPr id="38916" name="Object 4">
            <a:extLst>
              <a:ext uri="{FF2B5EF4-FFF2-40B4-BE49-F238E27FC236}">
                <a16:creationId xmlns:a16="http://schemas.microsoft.com/office/drawing/2014/main" id="{41FED107-DBCF-4C6F-A8E2-FD02BB93E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235200"/>
          <a:ext cx="6553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2603500" imgH="444500" progId="Equation.DSMT4">
                  <p:embed/>
                </p:oleObj>
              </mc:Choice>
              <mc:Fallback>
                <p:oleObj name="Equation" r:id="rId4" imgW="2603500" imgH="444500" progId="Equation.DSMT4">
                  <p:embed/>
                  <p:pic>
                    <p:nvPicPr>
                      <p:cNvPr id="38916" name="Object 4">
                        <a:extLst>
                          <a:ext uri="{FF2B5EF4-FFF2-40B4-BE49-F238E27FC236}">
                            <a16:creationId xmlns:a16="http://schemas.microsoft.com/office/drawing/2014/main" id="{41FED107-DBCF-4C6F-A8E2-FD02BB93E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35200"/>
                        <a:ext cx="6553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50DF35E-3E43-49DD-875D-CCFEB7605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Work?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5868259-61F1-4BED-A387-4C3C37F37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3886200"/>
          </a:xfrm>
        </p:spPr>
        <p:txBody>
          <a:bodyPr/>
          <a:lstStyle/>
          <a:p>
            <a:pPr eaLnBrk="1" hangingPunct="1"/>
            <a:r>
              <a:rPr lang="en-US" altLang="en-US"/>
              <a:t>We check that P(X) is invariant with respect to the transition matrix W.  This is easy if detailed balance is true.  Take</a:t>
            </a:r>
          </a:p>
          <a:p>
            <a:pPr eaLnBrk="1" hangingPunct="1">
              <a:buFontTx/>
              <a:buNone/>
            </a:pPr>
            <a:r>
              <a:rPr lang="en-US" altLang="en-US"/>
              <a:t>	P(X) W(X -&gt; Y) = P(Y) W(Y-&gt;X)</a:t>
            </a:r>
          </a:p>
          <a:p>
            <a:pPr eaLnBrk="1" hangingPunct="1"/>
            <a:r>
              <a:rPr lang="en-US" altLang="en-US"/>
              <a:t>Sum over X, we get</a:t>
            </a:r>
          </a:p>
          <a:p>
            <a:pPr eaLnBrk="1" hangingPunct="1">
              <a:buFontTx/>
              <a:buNone/>
            </a:pPr>
            <a:r>
              <a:rPr lang="en-US" altLang="en-US"/>
              <a:t>	∑</a:t>
            </a:r>
            <a:r>
              <a:rPr lang="en-US" altLang="en-US" baseline="-25000"/>
              <a:t>X</a:t>
            </a:r>
            <a:r>
              <a:rPr lang="en-US" altLang="en-US"/>
              <a:t>P(X)W(X-&gt;Y) = P(Y) ∑</a:t>
            </a:r>
            <a:r>
              <a:rPr lang="en-US" altLang="en-US" baseline="-25000"/>
              <a:t>X</a:t>
            </a:r>
            <a:r>
              <a:rPr lang="en-US" altLang="en-US"/>
              <a:t>W(Y-X) = P(Y) 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447D3490-F739-41C0-8D83-A719B17E4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867400"/>
            <a:ext cx="373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/>
              <a:t>∑</a:t>
            </a:r>
            <a:r>
              <a:rPr lang="en-US" altLang="en-US" sz="2000" baseline="-25000"/>
              <a:t>X</a:t>
            </a:r>
            <a:r>
              <a:rPr lang="en-US" altLang="en-US" sz="2000"/>
              <a:t> W(Y-&gt;X) = 1, because W is a stochastic matrix.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91FFF88-F63F-4408-908B-85CA37FCE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Detailed Balance Satisfied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F3B274E-EF2A-4C7D-835F-0112B37FE7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3962400"/>
          </a:xfrm>
        </p:spPr>
        <p:txBody>
          <a:bodyPr/>
          <a:lstStyle/>
          <a:p>
            <a:pPr eaLnBrk="1" hangingPunct="1"/>
            <a:r>
              <a:rPr lang="en-US" altLang="en-US"/>
              <a:t>For X≠Y, we have W(X-&gt;Y) = T(X-&gt;Y) min[1, P(Y)T(Y-&gt;X)/(P(X)T(X-&gt;Y)) ]</a:t>
            </a:r>
          </a:p>
          <a:p>
            <a:pPr eaLnBrk="1" hangingPunct="1"/>
            <a:r>
              <a:rPr lang="en-US" altLang="en-US"/>
              <a:t>So if P(X)T(X-&gt;Y) &gt; P(Y)T(Y-&gt;X), we get P(X)W(X-&gt;Y) = P(Y) T(Y-&gt;X), and P(Y)W(Y-&gt;X) = P(Y) T(Y-&gt;X)</a:t>
            </a:r>
          </a:p>
          <a:p>
            <a:pPr eaLnBrk="1" hangingPunct="1"/>
            <a:r>
              <a:rPr lang="en-US" altLang="en-US"/>
              <a:t>Same is true when the inequality is reversed.  </a:t>
            </a:r>
          </a:p>
          <a:p>
            <a:pPr eaLnBrk="1" hangingPunct="1"/>
            <a:endParaRPr lang="en-US" altLang="en-US"/>
          </a:p>
        </p:txBody>
      </p:sp>
      <p:sp>
        <p:nvSpPr>
          <p:cNvPr id="43012" name="Text Box 4">
            <a:extLst>
              <a:ext uri="{FF2B5EF4-FFF2-40B4-BE49-F238E27FC236}">
                <a16:creationId xmlns:a16="http://schemas.microsoft.com/office/drawing/2014/main" id="{4E022C1D-3C85-4127-B101-074F67170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172200"/>
            <a:ext cx="678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/>
              <a:t>Detailed balance means P(X)W(X-&gt;Y) = P(Y) W(Y-&gt;X)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79BA531-2A23-4A89-AE1C-6B97C6772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Ergodicity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D5D9AB8-DA1D-4212-9145-36F150E23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unspecified part of Metropolis algorithm is T(X-&gt;X’), the choice of which determines if the Markov chain is ergodic.</a:t>
            </a:r>
          </a:p>
          <a:p>
            <a:pPr eaLnBrk="1" hangingPunct="1"/>
            <a:r>
              <a:rPr lang="en-US" altLang="en-US"/>
              <a:t>Choice of T(X-&gt;X’) is problem specific.  We can adjust T(X-&gt;X’) such that acceptance rate r ≈ 0.23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06F7978-27EC-4013-9BDE-391C5B856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Sampler or Heat-Bath Algorithm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4095BA9-78C2-4156-9FD1-10A2A37B9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If X is a collection of components, X=(</a:t>
            </a:r>
            <a:r>
              <a:rPr lang="en-US" altLang="en-US" i="1" dirty="0"/>
              <a:t>x</a:t>
            </a:r>
            <a:r>
              <a:rPr lang="en-US" altLang="en-US" baseline="-25000" dirty="0"/>
              <a:t>1</a:t>
            </a:r>
            <a:r>
              <a:rPr lang="en-US" altLang="en-US" dirty="0"/>
              <a:t>,</a:t>
            </a:r>
            <a:r>
              <a:rPr lang="en-US" altLang="en-US" i="1" dirty="0"/>
              <a:t>x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/>
              <a:t>x</a:t>
            </a:r>
            <a:r>
              <a:rPr lang="en-US" altLang="en-US" baseline="-25000" dirty="0"/>
              <a:t>i</a:t>
            </a:r>
            <a:r>
              <a:rPr lang="en-US" altLang="en-US" dirty="0"/>
              <a:t>, …, </a:t>
            </a:r>
            <a:r>
              <a:rPr lang="en-US" altLang="en-US" i="1" dirty="0" err="1"/>
              <a:t>x</a:t>
            </a:r>
            <a:r>
              <a:rPr lang="en-US" altLang="en-US" baseline="-25000" dirty="0" err="1"/>
              <a:t>N</a:t>
            </a:r>
            <a:r>
              <a:rPr lang="en-US" altLang="en-US" dirty="0"/>
              <a:t>),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and if we can compute the conditional probability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P(</a:t>
            </a:r>
            <a:r>
              <a:rPr lang="en-US" altLang="en-US" i="1" dirty="0"/>
              <a:t>x</a:t>
            </a:r>
            <a:r>
              <a:rPr lang="en-US" altLang="en-US" baseline="-25000" dirty="0"/>
              <a:t>i</a:t>
            </a:r>
            <a:r>
              <a:rPr lang="en-US" altLang="en-US" dirty="0"/>
              <a:t>|</a:t>
            </a:r>
            <a:r>
              <a:rPr lang="en-US" altLang="en-US" i="1" dirty="0"/>
              <a:t>x</a:t>
            </a:r>
            <a:r>
              <a:rPr lang="en-US" altLang="en-US" baseline="-25000" dirty="0"/>
              <a:t>1</a:t>
            </a:r>
            <a:r>
              <a:rPr lang="en-US" altLang="en-US" dirty="0"/>
              <a:t>,…,</a:t>
            </a:r>
            <a:r>
              <a:rPr lang="en-US" altLang="en-US" i="1" dirty="0"/>
              <a:t>x</a:t>
            </a:r>
            <a:r>
              <a:rPr lang="en-US" altLang="en-US" baseline="-25000" dirty="0"/>
              <a:t>i-1</a:t>
            </a:r>
            <a:r>
              <a:rPr lang="en-US" altLang="en-US" dirty="0"/>
              <a:t>,</a:t>
            </a:r>
            <a:r>
              <a:rPr lang="en-US" altLang="en-US" i="1" dirty="0"/>
              <a:t>x</a:t>
            </a:r>
            <a:r>
              <a:rPr lang="en-US" altLang="en-US" baseline="-25000" dirty="0"/>
              <a:t>i+1</a:t>
            </a:r>
            <a:r>
              <a:rPr lang="en-US" altLang="en-US" dirty="0"/>
              <a:t>,..,</a:t>
            </a:r>
            <a:r>
              <a:rPr lang="en-US" altLang="en-US" i="1" dirty="0"/>
              <a:t>x</a:t>
            </a:r>
            <a:r>
              <a:rPr lang="en-US" altLang="en-US" baseline="-25000" dirty="0"/>
              <a:t>N</a:t>
            </a:r>
            <a:r>
              <a:rPr lang="en-US" altLang="en-US" dirty="0"/>
              <a:t>),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we generate the new configuration by sampling x</a:t>
            </a:r>
            <a:r>
              <a:rPr lang="en-US" altLang="en-US" baseline="-25000" dirty="0"/>
              <a:t>i</a:t>
            </a:r>
            <a:r>
              <a:rPr lang="en-US" altLang="en-US" dirty="0"/>
              <a:t> according to the above conditional probability.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D82AD9E-7C9E-4D0D-B361-0F23AFE8E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Computer Simulation of a Markov Chain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1BD6444-127B-4A88-AC7E-5247EA2A0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20000" cy="4343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/>
              <a:t>Let </a:t>
            </a:r>
            <a:r>
              <a:rPr lang="el-GR" altLang="en-US" sz="2800"/>
              <a:t>ξ</a:t>
            </a:r>
            <a:r>
              <a:rPr lang="en-US" altLang="en-US" sz="2800" baseline="-25000"/>
              <a:t>0</a:t>
            </a:r>
            <a:r>
              <a:rPr lang="en-US" altLang="en-US" sz="2800"/>
              <a:t>, </a:t>
            </a:r>
            <a:r>
              <a:rPr lang="el-GR" altLang="en-US" sz="2800"/>
              <a:t>ξ</a:t>
            </a:r>
            <a:r>
              <a:rPr lang="en-US" altLang="en-US" sz="2800" baseline="-25000"/>
              <a:t>1</a:t>
            </a:r>
            <a:r>
              <a:rPr lang="en-US" altLang="en-US" sz="2800"/>
              <a:t>, …, </a:t>
            </a:r>
            <a:r>
              <a:rPr lang="el-GR" altLang="en-US" sz="2800"/>
              <a:t>ξ</a:t>
            </a:r>
            <a:r>
              <a:rPr lang="en-US" altLang="en-US" sz="2800" baseline="-25000"/>
              <a:t>n</a:t>
            </a:r>
            <a:r>
              <a:rPr lang="en-US" altLang="en-US" sz="2800"/>
              <a:t> …, be a sequence of independent, uniformly distributed random variables between 0 and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/>
              <a:t>Partition the set [0,1) into subintervals A</a:t>
            </a:r>
            <a:r>
              <a:rPr lang="en-US" altLang="en-US" sz="2800" baseline="-25000"/>
              <a:t>j</a:t>
            </a:r>
            <a:r>
              <a:rPr lang="en-US" altLang="en-US" sz="2800"/>
              <a:t> such that |A</a:t>
            </a:r>
            <a:r>
              <a:rPr lang="en-US" altLang="en-US" sz="2800" baseline="-25000"/>
              <a:t>j</a:t>
            </a:r>
            <a:r>
              <a:rPr lang="en-US" altLang="en-US" sz="2800"/>
              <a:t>|=(p</a:t>
            </a:r>
            <a:r>
              <a:rPr lang="en-US" altLang="en-US" sz="2800" baseline="30000"/>
              <a:t>0</a:t>
            </a:r>
            <a:r>
              <a:rPr lang="en-US" altLang="en-US" sz="2800"/>
              <a:t>)</a:t>
            </a:r>
            <a:r>
              <a:rPr lang="en-US" altLang="en-US" sz="2800" baseline="-25000"/>
              <a:t>j</a:t>
            </a:r>
            <a:r>
              <a:rPr lang="en-US" altLang="en-US" sz="2800"/>
              <a:t>, and A</a:t>
            </a:r>
            <a:r>
              <a:rPr lang="en-US" altLang="en-US" sz="2800" baseline="-25000"/>
              <a:t>ij</a:t>
            </a:r>
            <a:r>
              <a:rPr lang="en-US" altLang="en-US" sz="2800"/>
              <a:t> such that |A</a:t>
            </a:r>
            <a:r>
              <a:rPr lang="en-US" altLang="en-US" sz="2800" baseline="-25000"/>
              <a:t>ij</a:t>
            </a:r>
            <a:r>
              <a:rPr lang="en-US" altLang="en-US" sz="2800"/>
              <a:t>|=W(i</a:t>
            </a:r>
            <a:r>
              <a:rPr lang="en-US" altLang="en-US" sz="2800" i="1"/>
              <a:t> </a:t>
            </a:r>
            <a:r>
              <a:rPr lang="en-US" altLang="en-US" sz="2800"/>
              <a:t>-&gt;</a:t>
            </a:r>
            <a:r>
              <a:rPr lang="en-US" altLang="en-US" sz="2800" i="1"/>
              <a:t>j</a:t>
            </a:r>
            <a:r>
              <a:rPr lang="en-US" altLang="en-US" sz="2800"/>
              <a:t>), and define two functions: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/>
              <a:t>G</a:t>
            </a:r>
            <a:r>
              <a:rPr lang="en-US" altLang="en-US" sz="2800" baseline="-25000"/>
              <a:t>0</a:t>
            </a:r>
            <a:r>
              <a:rPr lang="en-US" altLang="en-US" sz="2800"/>
              <a:t>(</a:t>
            </a:r>
            <a:r>
              <a:rPr lang="en-US" altLang="en-US" sz="2800" i="1"/>
              <a:t>u</a:t>
            </a:r>
            <a:r>
              <a:rPr lang="en-US" altLang="en-US" sz="2800"/>
              <a:t>) = </a:t>
            </a:r>
            <a:r>
              <a:rPr lang="en-US" altLang="en-US" sz="2800" i="1"/>
              <a:t>j</a:t>
            </a:r>
            <a:r>
              <a:rPr lang="en-US" altLang="en-US" sz="2800"/>
              <a:t>  if </a:t>
            </a:r>
            <a:r>
              <a:rPr lang="en-US" altLang="en-US" sz="2800" i="1"/>
              <a:t>u</a:t>
            </a:r>
            <a:r>
              <a:rPr lang="en-US" altLang="en-US" sz="2800"/>
              <a:t> </a:t>
            </a:r>
            <a:r>
              <a:rPr lang="en-US" altLang="en-US" sz="2800">
                <a:sym typeface="Symbol" panose="05050102010706020507" pitchFamily="18" charset="2"/>
              </a:rPr>
              <a:t>A</a:t>
            </a:r>
            <a:r>
              <a:rPr lang="en-US" altLang="en-US" sz="2800" baseline="-25000">
                <a:sym typeface="Symbol" panose="05050102010706020507" pitchFamily="18" charset="2"/>
              </a:rPr>
              <a:t>j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	G(</a:t>
            </a:r>
            <a:r>
              <a:rPr lang="en-US" altLang="en-US" sz="2800" i="1">
                <a:sym typeface="Symbol" panose="05050102010706020507" pitchFamily="18" charset="2"/>
              </a:rPr>
              <a:t>i</a:t>
            </a:r>
            <a:r>
              <a:rPr lang="en-US" altLang="en-US" sz="2800">
                <a:sym typeface="Symbol" panose="05050102010706020507" pitchFamily="18" charset="2"/>
              </a:rPr>
              <a:t>,</a:t>
            </a:r>
            <a:r>
              <a:rPr lang="en-US" altLang="en-US" sz="2800" i="1">
                <a:sym typeface="Symbol" panose="05050102010706020507" pitchFamily="18" charset="2"/>
              </a:rPr>
              <a:t>u</a:t>
            </a:r>
            <a:r>
              <a:rPr lang="en-US" altLang="en-US" sz="2800">
                <a:sym typeface="Symbol" panose="05050102010706020507" pitchFamily="18" charset="2"/>
              </a:rPr>
              <a:t>) = </a:t>
            </a:r>
            <a:r>
              <a:rPr lang="en-US" altLang="en-US" sz="2800" i="1">
                <a:sym typeface="Symbol" panose="05050102010706020507" pitchFamily="18" charset="2"/>
              </a:rPr>
              <a:t>j</a:t>
            </a:r>
            <a:r>
              <a:rPr lang="en-US" altLang="en-US" sz="2800">
                <a:sym typeface="Symbol" panose="05050102010706020507" pitchFamily="18" charset="2"/>
              </a:rPr>
              <a:t>  if </a:t>
            </a:r>
            <a:r>
              <a:rPr lang="en-US" altLang="en-US" sz="2800" i="1">
                <a:sym typeface="Symbol" panose="05050102010706020507" pitchFamily="18" charset="2"/>
              </a:rPr>
              <a:t>u</a:t>
            </a:r>
            <a:r>
              <a:rPr lang="en-US" altLang="en-US" sz="2800">
                <a:sym typeface="Symbol" panose="05050102010706020507" pitchFamily="18" charset="2"/>
              </a:rPr>
              <a:t> A</a:t>
            </a:r>
            <a:r>
              <a:rPr lang="en-US" altLang="en-US" sz="2800" baseline="-25000">
                <a:sym typeface="Symbol" panose="05050102010706020507" pitchFamily="18" charset="2"/>
              </a:rPr>
              <a:t>ij</a:t>
            </a:r>
            <a:r>
              <a:rPr lang="en-US" altLang="en-US" sz="2800">
                <a:sym typeface="Symbol" panose="05050102010706020507" pitchFamily="18" charset="2"/>
              </a:rPr>
              <a:t>, then the chain is realized by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4.		X</a:t>
            </a:r>
            <a:r>
              <a:rPr lang="en-US" altLang="en-US" sz="2800" baseline="-25000">
                <a:sym typeface="Symbol" panose="05050102010706020507" pitchFamily="18" charset="2"/>
              </a:rPr>
              <a:t>0</a:t>
            </a:r>
            <a:r>
              <a:rPr lang="en-US" altLang="en-US" sz="2800">
                <a:sym typeface="Symbol" panose="05050102010706020507" pitchFamily="18" charset="2"/>
              </a:rPr>
              <a:t> = G</a:t>
            </a:r>
            <a:r>
              <a:rPr lang="en-US" altLang="en-US" sz="2800" baseline="-25000">
                <a:sym typeface="Symbol" panose="05050102010706020507" pitchFamily="18" charset="2"/>
              </a:rPr>
              <a:t>0</a:t>
            </a:r>
            <a:r>
              <a:rPr lang="en-US" altLang="en-US" sz="2800">
                <a:sym typeface="Symbol" panose="05050102010706020507" pitchFamily="18" charset="2"/>
              </a:rPr>
              <a:t>(</a:t>
            </a:r>
            <a:r>
              <a:rPr lang="el-GR" altLang="en-US" sz="2800">
                <a:sym typeface="Symbol" panose="05050102010706020507" pitchFamily="18" charset="2"/>
              </a:rPr>
              <a:t>ξ</a:t>
            </a:r>
            <a:r>
              <a:rPr lang="en-US" altLang="en-US" sz="2800" baseline="-25000">
                <a:sym typeface="Symbol" panose="05050102010706020507" pitchFamily="18" charset="2"/>
              </a:rPr>
              <a:t>0</a:t>
            </a:r>
            <a:r>
              <a:rPr lang="en-US" altLang="en-US" sz="2800">
                <a:sym typeface="Symbol" panose="05050102010706020507" pitchFamily="18" charset="2"/>
              </a:rPr>
              <a:t>), X</a:t>
            </a:r>
            <a:r>
              <a:rPr lang="en-US" altLang="en-US" sz="2800" baseline="-25000">
                <a:sym typeface="Symbol" panose="05050102010706020507" pitchFamily="18" charset="2"/>
              </a:rPr>
              <a:t>n+1</a:t>
            </a:r>
            <a:r>
              <a:rPr lang="en-US" altLang="en-US" sz="2800">
                <a:sym typeface="Symbol" panose="05050102010706020507" pitchFamily="18" charset="2"/>
              </a:rPr>
              <a:t> = G(X</a:t>
            </a:r>
            <a:r>
              <a:rPr lang="en-US" altLang="en-US" sz="2800" baseline="-25000">
                <a:sym typeface="Symbol" panose="05050102010706020507" pitchFamily="18" charset="2"/>
              </a:rPr>
              <a:t>n</a:t>
            </a:r>
            <a:r>
              <a:rPr lang="en-US" altLang="en-US" sz="2800">
                <a:sym typeface="Symbol" panose="05050102010706020507" pitchFamily="18" charset="2"/>
              </a:rPr>
              <a:t>,</a:t>
            </a:r>
            <a:r>
              <a:rPr lang="el-GR" altLang="en-US" sz="2800">
                <a:sym typeface="Symbol" panose="05050102010706020507" pitchFamily="18" charset="2"/>
              </a:rPr>
              <a:t>ξ</a:t>
            </a:r>
            <a:r>
              <a:rPr lang="en-US" altLang="en-US" sz="2800" baseline="-25000">
                <a:sym typeface="Symbol" panose="05050102010706020507" pitchFamily="18" charset="2"/>
              </a:rPr>
              <a:t>n+1</a:t>
            </a:r>
            <a:r>
              <a:rPr lang="en-US" altLang="en-US" sz="2800">
                <a:sym typeface="Symbol" panose="05050102010706020507" pitchFamily="18" charset="2"/>
              </a:rPr>
              <a:t>)  for </a:t>
            </a:r>
            <a:r>
              <a:rPr lang="en-US" altLang="en-US" sz="2800" i="1">
                <a:sym typeface="Symbol" panose="05050102010706020507" pitchFamily="18" charset="2"/>
              </a:rPr>
              <a:t>n</a:t>
            </a:r>
            <a:r>
              <a:rPr lang="en-US" altLang="en-US" sz="2800">
                <a:sym typeface="Symbol" panose="05050102010706020507" pitchFamily="18" charset="2"/>
              </a:rPr>
              <a:t> </a:t>
            </a:r>
            <a:r>
              <a:rPr lang="el-GR" altLang="en-US" sz="2800">
                <a:sym typeface="Symbol" panose="05050102010706020507" pitchFamily="18" charset="2"/>
              </a:rPr>
              <a:t>≥</a:t>
            </a:r>
            <a:r>
              <a:rPr lang="en-US" altLang="en-US" sz="2800">
                <a:sym typeface="Symbol" panose="05050102010706020507" pitchFamily="18" charset="2"/>
              </a:rPr>
              <a:t> 0</a:t>
            </a:r>
            <a:endParaRPr lang="el-GR" altLang="en-US" sz="2800" baseline="-25000">
              <a:sym typeface="Symbol" panose="05050102010706020507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2800" baseline="-2500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C4852F-9D7B-47E6-8BEC-CC8400EDF3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Partition of Unit Interval</a:t>
            </a:r>
          </a:p>
        </p:txBody>
      </p:sp>
      <p:sp>
        <p:nvSpPr>
          <p:cNvPr id="10243" name="Line 4">
            <a:extLst>
              <a:ext uri="{FF2B5EF4-FFF2-40B4-BE49-F238E27FC236}">
                <a16:creationId xmlns:a16="http://schemas.microsoft.com/office/drawing/2014/main" id="{764612FE-29EE-45DE-A4EC-3D127A2EA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657600"/>
            <a:ext cx="662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44" name="Line 6">
            <a:extLst>
              <a:ext uri="{FF2B5EF4-FFF2-40B4-BE49-F238E27FC236}">
                <a16:creationId xmlns:a16="http://schemas.microsoft.com/office/drawing/2014/main" id="{EFF1C94D-6DDD-4ADC-B322-E0F196BFE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276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45" name="Line 7">
            <a:extLst>
              <a:ext uri="{FF2B5EF4-FFF2-40B4-BE49-F238E27FC236}">
                <a16:creationId xmlns:a16="http://schemas.microsoft.com/office/drawing/2014/main" id="{EAB5467C-693F-4D4D-8FD5-C083B55CDC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276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46" name="Text Box 8">
            <a:extLst>
              <a:ext uri="{FF2B5EF4-FFF2-40B4-BE49-F238E27FC236}">
                <a16:creationId xmlns:a16="http://schemas.microsoft.com/office/drawing/2014/main" id="{389C9353-0CCC-42E6-8418-DAFCF7854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114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0247" name="Text Box 9">
            <a:extLst>
              <a:ext uri="{FF2B5EF4-FFF2-40B4-BE49-F238E27FC236}">
                <a16:creationId xmlns:a16="http://schemas.microsoft.com/office/drawing/2014/main" id="{DA444FB3-7F0C-4DF4-883A-18F81B762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0248" name="Text Box 10">
            <a:extLst>
              <a:ext uri="{FF2B5EF4-FFF2-40B4-BE49-F238E27FC236}">
                <a16:creationId xmlns:a16="http://schemas.microsoft.com/office/drawing/2014/main" id="{C1B514D4-F5FC-4764-907C-AAA9F8AB2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114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i="1"/>
              <a:t>p</a:t>
            </a:r>
            <a:r>
              <a:rPr lang="en-US" altLang="en-US" sz="1800" baseline="-25000"/>
              <a:t>1</a:t>
            </a:r>
          </a:p>
        </p:txBody>
      </p:sp>
      <p:sp>
        <p:nvSpPr>
          <p:cNvPr id="10249" name="Line 11">
            <a:extLst>
              <a:ext uri="{FF2B5EF4-FFF2-40B4-BE49-F238E27FC236}">
                <a16:creationId xmlns:a16="http://schemas.microsoft.com/office/drawing/2014/main" id="{1D78ECF5-823E-48CE-8019-ED24AA924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50" name="Line 12">
            <a:extLst>
              <a:ext uri="{FF2B5EF4-FFF2-40B4-BE49-F238E27FC236}">
                <a16:creationId xmlns:a16="http://schemas.microsoft.com/office/drawing/2014/main" id="{0B87F3E0-254F-479E-B692-7881C3D7BF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51" name="Line 13">
            <a:extLst>
              <a:ext uri="{FF2B5EF4-FFF2-40B4-BE49-F238E27FC236}">
                <a16:creationId xmlns:a16="http://schemas.microsoft.com/office/drawing/2014/main" id="{9B1AD2A3-E2CC-440F-89A4-C579B49F1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52" name="Text Box 14">
            <a:extLst>
              <a:ext uri="{FF2B5EF4-FFF2-40B4-BE49-F238E27FC236}">
                <a16:creationId xmlns:a16="http://schemas.microsoft.com/office/drawing/2014/main" id="{9DCD8951-A2D6-4FE8-A44C-F326B4F70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1148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i="1"/>
              <a:t>p</a:t>
            </a:r>
            <a:r>
              <a:rPr lang="en-US" altLang="en-US" sz="1800" baseline="-25000"/>
              <a:t>1</a:t>
            </a:r>
            <a:r>
              <a:rPr lang="en-US" altLang="en-US" sz="1800"/>
              <a:t>+</a:t>
            </a:r>
            <a:r>
              <a:rPr lang="en-US" altLang="en-US" sz="1800" i="1"/>
              <a:t>p</a:t>
            </a:r>
            <a:r>
              <a:rPr lang="en-US" altLang="en-US" sz="1800" baseline="-25000"/>
              <a:t>2</a:t>
            </a:r>
          </a:p>
        </p:txBody>
      </p:sp>
      <p:sp>
        <p:nvSpPr>
          <p:cNvPr id="10253" name="Text Box 15">
            <a:extLst>
              <a:ext uri="{FF2B5EF4-FFF2-40B4-BE49-F238E27FC236}">
                <a16:creationId xmlns:a16="http://schemas.microsoft.com/office/drawing/2014/main" id="{6DBE2F71-D25D-4B0E-82C3-418939E0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29088"/>
            <a:ext cx="106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i="1"/>
              <a:t>p</a:t>
            </a:r>
            <a:r>
              <a:rPr lang="en-US" altLang="en-US" sz="1800" baseline="-25000"/>
              <a:t>1</a:t>
            </a:r>
            <a:r>
              <a:rPr lang="en-US" altLang="en-US" sz="1800"/>
              <a:t>+</a:t>
            </a:r>
            <a:r>
              <a:rPr lang="en-US" altLang="en-US" sz="1800" i="1"/>
              <a:t>p</a:t>
            </a:r>
            <a:r>
              <a:rPr lang="en-US" altLang="en-US" sz="1800" baseline="-25000"/>
              <a:t>2</a:t>
            </a:r>
            <a:r>
              <a:rPr lang="en-US" altLang="en-US" sz="1800"/>
              <a:t>+</a:t>
            </a:r>
            <a:r>
              <a:rPr lang="en-US" altLang="en-US" sz="1800" i="1"/>
              <a:t>p</a:t>
            </a:r>
            <a:r>
              <a:rPr lang="en-US" altLang="en-US" sz="1800" baseline="-25000"/>
              <a:t>3</a:t>
            </a:r>
          </a:p>
        </p:txBody>
      </p:sp>
      <p:sp>
        <p:nvSpPr>
          <p:cNvPr id="10254" name="Text Box 16">
            <a:extLst>
              <a:ext uri="{FF2B5EF4-FFF2-40B4-BE49-F238E27FC236}">
                <a16:creationId xmlns:a16="http://schemas.microsoft.com/office/drawing/2014/main" id="{D91924D8-FFC2-47D2-B2A8-370E15D31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971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  <a:r>
              <a:rPr lang="en-US" altLang="en-US" sz="1800" baseline="-25000"/>
              <a:t>1</a:t>
            </a:r>
          </a:p>
        </p:txBody>
      </p:sp>
      <p:sp>
        <p:nvSpPr>
          <p:cNvPr id="10255" name="Text Box 17">
            <a:extLst>
              <a:ext uri="{FF2B5EF4-FFF2-40B4-BE49-F238E27FC236}">
                <a16:creationId xmlns:a16="http://schemas.microsoft.com/office/drawing/2014/main" id="{27BAADD5-C29B-42ED-A390-31B0E8988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971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  <a:r>
              <a:rPr lang="en-US" altLang="en-US" sz="1800" baseline="-25000"/>
              <a:t>2</a:t>
            </a:r>
          </a:p>
        </p:txBody>
      </p:sp>
      <p:sp>
        <p:nvSpPr>
          <p:cNvPr id="10256" name="Text Box 18">
            <a:extLst>
              <a:ext uri="{FF2B5EF4-FFF2-40B4-BE49-F238E27FC236}">
                <a16:creationId xmlns:a16="http://schemas.microsoft.com/office/drawing/2014/main" id="{115CCF81-F473-4113-8845-639F4A492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971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  <a:r>
              <a:rPr lang="en-US" altLang="en-US" sz="1800" baseline="-25000"/>
              <a:t>3</a:t>
            </a:r>
          </a:p>
        </p:txBody>
      </p:sp>
      <p:sp>
        <p:nvSpPr>
          <p:cNvPr id="10257" name="Text Box 19">
            <a:extLst>
              <a:ext uri="{FF2B5EF4-FFF2-40B4-BE49-F238E27FC236}">
                <a16:creationId xmlns:a16="http://schemas.microsoft.com/office/drawing/2014/main" id="{C5B51E19-DEEF-47FF-9F42-03B55177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986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  <a:r>
              <a:rPr lang="en-US" altLang="en-US" sz="1800" baseline="-25000"/>
              <a:t>4</a:t>
            </a:r>
          </a:p>
        </p:txBody>
      </p:sp>
      <p:sp>
        <p:nvSpPr>
          <p:cNvPr id="10258" name="Text Box 20">
            <a:extLst>
              <a:ext uri="{FF2B5EF4-FFF2-40B4-BE49-F238E27FC236}">
                <a16:creationId xmlns:a16="http://schemas.microsoft.com/office/drawing/2014/main" id="{4530F522-9AB2-4806-9739-23AA5E1BE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105400"/>
            <a:ext cx="502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 is the subset [0,</a:t>
            </a:r>
            <a:r>
              <a:rPr lang="en-US" altLang="en-US" sz="2400" i="1"/>
              <a:t>p</a:t>
            </a:r>
            <a:r>
              <a:rPr lang="en-US" altLang="en-US" sz="2400" baseline="-25000"/>
              <a:t>1</a:t>
            </a:r>
            <a:r>
              <a:rPr lang="en-US" altLang="en-US" sz="2400"/>
              <a:t>), A</a:t>
            </a:r>
            <a:r>
              <a:rPr lang="en-US" altLang="en-US" sz="2400" baseline="-25000"/>
              <a:t>2</a:t>
            </a:r>
            <a:r>
              <a:rPr lang="en-US" altLang="en-US" sz="2400"/>
              <a:t> is the subset [</a:t>
            </a:r>
            <a:r>
              <a:rPr lang="en-US" altLang="en-US" sz="2400" i="1"/>
              <a:t>p</a:t>
            </a:r>
            <a:r>
              <a:rPr lang="en-US" altLang="en-US" sz="2400" baseline="-25000"/>
              <a:t>1</a:t>
            </a:r>
            <a:r>
              <a:rPr lang="en-US" altLang="en-US" sz="2400"/>
              <a:t>, </a:t>
            </a:r>
            <a:r>
              <a:rPr lang="en-US" altLang="en-US" sz="2400" i="1"/>
              <a:t>p</a:t>
            </a:r>
            <a:r>
              <a:rPr lang="en-US" altLang="en-US" sz="2400" baseline="-25000"/>
              <a:t>1</a:t>
            </a:r>
            <a:r>
              <a:rPr lang="en-US" altLang="en-US" sz="2400"/>
              <a:t>+</a:t>
            </a:r>
            <a:r>
              <a:rPr lang="en-US" altLang="en-US" sz="2400" i="1"/>
              <a:t>p</a:t>
            </a:r>
            <a:r>
              <a:rPr lang="en-US" altLang="en-US" sz="2400" baseline="-25000"/>
              <a:t>2</a:t>
            </a:r>
            <a:r>
              <a:rPr lang="en-US" altLang="en-US" sz="2400"/>
              <a:t>), …, such that length |A</a:t>
            </a:r>
            <a:r>
              <a:rPr lang="en-US" altLang="en-US" sz="2400" baseline="-25000"/>
              <a:t>j</a:t>
            </a:r>
            <a:r>
              <a:rPr lang="en-US" altLang="en-US" sz="2400"/>
              <a:t>| = </a:t>
            </a:r>
            <a:r>
              <a:rPr lang="en-US" altLang="en-US" sz="2400" i="1"/>
              <a:t>p</a:t>
            </a:r>
            <a:r>
              <a:rPr lang="en-US" altLang="en-US" sz="2400" baseline="-25000"/>
              <a:t>j</a:t>
            </a:r>
            <a:r>
              <a:rPr lang="en-US" altLang="en-US" sz="2400"/>
              <a:t>.</a:t>
            </a:r>
          </a:p>
        </p:txBody>
      </p:sp>
      <p:sp>
        <p:nvSpPr>
          <p:cNvPr id="10259" name="Line 21">
            <a:extLst>
              <a:ext uri="{FF2B5EF4-FFF2-40B4-BE49-F238E27FC236}">
                <a16:creationId xmlns:a16="http://schemas.microsoft.com/office/drawing/2014/main" id="{F50DEED0-7DF5-48B7-8583-B5BFD8608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971800"/>
            <a:ext cx="0" cy="14478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60" name="Text Box 22">
            <a:extLst>
              <a:ext uri="{FF2B5EF4-FFF2-40B4-BE49-F238E27FC236}">
                <a16:creationId xmlns:a16="http://schemas.microsoft.com/office/drawing/2014/main" id="{168EB911-62DE-4E7B-9392-0CDB89E9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362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i="1"/>
              <a:t>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A3B5C7-9E91-49CC-AD10-ECF623EFD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Markov Chain </a:t>
            </a:r>
            <a:br>
              <a:rPr lang="en-US" altLang="en-US"/>
            </a:br>
            <a:r>
              <a:rPr lang="en-US" altLang="en-US"/>
              <a:t>Monte Carlo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45FD6FE-CB72-46F1-B5DF-9C956AAB6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Generate a sequence of states X</a:t>
            </a:r>
            <a:r>
              <a:rPr lang="en-US" altLang="en-US" sz="2800" baseline="-25000"/>
              <a:t>0</a:t>
            </a:r>
            <a:r>
              <a:rPr lang="en-US" altLang="en-US" sz="2800"/>
              <a:t>, X</a:t>
            </a:r>
            <a:r>
              <a:rPr lang="en-US" altLang="en-US" sz="2800" baseline="-25000"/>
              <a:t>1</a:t>
            </a:r>
            <a:r>
              <a:rPr lang="en-US" altLang="en-US" sz="2800"/>
              <a:t>, …, X</a:t>
            </a:r>
            <a:r>
              <a:rPr lang="en-US" altLang="en-US" sz="2800" baseline="-25000"/>
              <a:t>n</a:t>
            </a:r>
            <a:r>
              <a:rPr lang="en-US" altLang="en-US" sz="2800"/>
              <a:t>, such that the limiting distribution is given by P(X)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Move X by the transition probability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W(X -&gt; X’)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Starting from arbitrary P</a:t>
            </a:r>
            <a:r>
              <a:rPr lang="en-US" altLang="en-US" sz="2800" baseline="-25000"/>
              <a:t>0</a:t>
            </a:r>
            <a:r>
              <a:rPr lang="en-US" altLang="en-US" sz="2800"/>
              <a:t>(X),  we have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P</a:t>
            </a:r>
            <a:r>
              <a:rPr lang="en-US" altLang="en-US" sz="2800" baseline="-25000"/>
              <a:t>n+1</a:t>
            </a:r>
            <a:r>
              <a:rPr lang="en-US" altLang="en-US" sz="2800"/>
              <a:t>(X) = ∑</a:t>
            </a:r>
            <a:r>
              <a:rPr lang="en-US" altLang="en-US" sz="2800" baseline="-25000"/>
              <a:t>X’</a:t>
            </a:r>
            <a:r>
              <a:rPr lang="en-US" altLang="en-US" sz="2800"/>
              <a:t> P</a:t>
            </a:r>
            <a:r>
              <a:rPr lang="en-US" altLang="en-US" sz="2800" baseline="-25000"/>
              <a:t>n</a:t>
            </a:r>
            <a:r>
              <a:rPr lang="en-US" altLang="en-US" sz="2800"/>
              <a:t>(X’) W(X’ -&gt;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</a:t>
            </a:r>
            <a:r>
              <a:rPr lang="en-US" altLang="en-US" sz="2800" baseline="-25000"/>
              <a:t>n</a:t>
            </a:r>
            <a:r>
              <a:rPr lang="en-US" altLang="en-US" sz="2800"/>
              <a:t>(X) approaches P(X) as </a:t>
            </a:r>
            <a:r>
              <a:rPr lang="en-US" altLang="en-US" sz="2800" i="1"/>
              <a:t>n</a:t>
            </a:r>
            <a:r>
              <a:rPr lang="en-US" altLang="en-US" sz="2800"/>
              <a:t> go to ∞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C968E778-D44B-4E06-A41F-873634D24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Ergodicity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[W</a:t>
            </a:r>
            <a:r>
              <a:rPr lang="en-US" altLang="en-US" baseline="30000"/>
              <a:t>n</a:t>
            </a:r>
            <a:r>
              <a:rPr lang="en-US" altLang="en-US"/>
              <a:t>](X - &gt; X’) &gt; 0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For all </a:t>
            </a:r>
            <a:r>
              <a:rPr lang="en-US" altLang="en-US" i="1"/>
              <a:t>n</a:t>
            </a:r>
            <a:r>
              <a:rPr lang="en-US" altLang="en-US"/>
              <a:t> &gt; </a:t>
            </a:r>
            <a:r>
              <a:rPr lang="en-US" altLang="en-US" i="1"/>
              <a:t>n</a:t>
            </a:r>
            <a:r>
              <a:rPr lang="en-US" altLang="en-US" baseline="-25000"/>
              <a:t>max</a:t>
            </a:r>
            <a:r>
              <a:rPr lang="en-US" altLang="en-US"/>
              <a:t>, all X and X’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Detailed Balance</a:t>
            </a:r>
          </a:p>
          <a:p>
            <a:pPr eaLnBrk="1" hangingPunct="1">
              <a:buFontTx/>
              <a:buNone/>
            </a:pPr>
            <a:r>
              <a:rPr lang="en-US" altLang="en-US"/>
              <a:t>	P(X) W(X -&gt; X’) = P(X’) W(X’ -&gt; X)</a:t>
            </a: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20022A88-2412-40ED-A9A9-20054D291D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Necessary and sufficient conditions for convergence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66947E0-BE48-405D-9AE0-91B9EC042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Taking Statistics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55FF722-D3EE-4D8E-AB5A-6728B8794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After equilibration, we estimate: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4EBB691A-66B1-4CB5-9203-989BACBC34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3463" y="2667000"/>
          <a:ext cx="64674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768600" imgH="431800" progId="Equation.DSMT4">
                  <p:embed/>
                </p:oleObj>
              </mc:Choice>
              <mc:Fallback>
                <p:oleObj name="Equation" r:id="rId3" imgW="2768600" imgH="431800" progId="Equation.DSMT4">
                  <p:embed/>
                  <p:pic>
                    <p:nvPicPr>
                      <p:cNvPr id="15364" name="Object 4">
                        <a:extLst>
                          <a:ext uri="{FF2B5EF4-FFF2-40B4-BE49-F238E27FC236}">
                            <a16:creationId xmlns:a16="http://schemas.microsoft.com/office/drawing/2014/main" id="{4EBB691A-66B1-4CB5-9203-989BACBC34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2667000"/>
                        <a:ext cx="6467475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 Box 6">
            <a:extLst>
              <a:ext uri="{FF2B5EF4-FFF2-40B4-BE49-F238E27FC236}">
                <a16:creationId xmlns:a16="http://schemas.microsoft.com/office/drawing/2014/main" id="{72346BC5-614F-4DA6-825A-62462198E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038600"/>
            <a:ext cx="5943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/>
              <a:t>It is necessary that we take data for each sample or at uniform interval.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D7CD23C-92D7-465C-B486-250AA299A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Choice of Transition Matrix W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3941528-1187-4850-BD75-1D1284461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3810000"/>
          </a:xfrm>
        </p:spPr>
        <p:txBody>
          <a:bodyPr/>
          <a:lstStyle/>
          <a:p>
            <a:pPr eaLnBrk="1" hangingPunct="1"/>
            <a:r>
              <a:rPr lang="en-US" altLang="en-US"/>
              <a:t>The choice of W determines an algorithm.  The equation </a:t>
            </a:r>
          </a:p>
          <a:p>
            <a:pPr eaLnBrk="1" hangingPunct="1">
              <a:buFontTx/>
              <a:buNone/>
            </a:pPr>
            <a:r>
              <a:rPr lang="en-US" altLang="en-US"/>
              <a:t>	P = PW  or P(X)W(X-&gt;X’)=P(X’)W(X’-&gt;X)</a:t>
            </a:r>
          </a:p>
          <a:p>
            <a:pPr eaLnBrk="1" hangingPunct="1">
              <a:buFontTx/>
              <a:buNone/>
            </a:pPr>
            <a:r>
              <a:rPr lang="en-US" altLang="en-US"/>
              <a:t>	has (infinitely) many solutions given P.</a:t>
            </a:r>
          </a:p>
          <a:p>
            <a:pPr eaLnBrk="1" hangingPunct="1">
              <a:buFontTx/>
              <a:buNone/>
            </a:pPr>
            <a:r>
              <a:rPr lang="en-US" altLang="en-US"/>
              <a:t>	Any one of them can be used for Monte Carlo simulation (provided W is ergodic).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6DFF17F-FA79-4382-BE44-04B9FAFBC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Metropolis Algorithm (1953)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7649F30-35B9-4222-BC55-C5083A8BF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Metropolis algorithm takes</a:t>
            </a:r>
          </a:p>
          <a:p>
            <a:pPr eaLnBrk="1" hangingPunct="1">
              <a:buFontTx/>
              <a:buNone/>
            </a:pPr>
            <a:r>
              <a:rPr lang="en-US" altLang="en-US"/>
              <a:t>	W(X-&gt;X’) = T(X-&gt;X’) min</a:t>
            </a:r>
            <a:r>
              <a:rPr lang="en-US" altLang="en-US" sz="4000"/>
              <a:t>(</a:t>
            </a:r>
            <a:r>
              <a:rPr lang="en-US" altLang="en-US"/>
              <a:t>1, P(X’)/P(X)</a:t>
            </a:r>
            <a:r>
              <a:rPr lang="en-US" altLang="en-US" sz="4000"/>
              <a:t>)</a:t>
            </a: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where X ≠ X’, and T is a symmetric stochastic matrix</a:t>
            </a:r>
          </a:p>
          <a:p>
            <a:pPr eaLnBrk="1" hangingPunct="1">
              <a:buFontTx/>
              <a:buNone/>
            </a:pPr>
            <a:r>
              <a:rPr lang="en-US" altLang="en-US"/>
              <a:t>	T(X -&gt; X’) = T(X’ -&gt; X)</a:t>
            </a:r>
            <a:endParaRPr lang="en-US" altLang="en-US" sz="4000"/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E9EF0D86-2AB6-4084-962B-A4D778A37E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19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53265" imgH="654717" progId="Equation.DSMT4">
                  <p:embed/>
                </p:oleObj>
              </mc:Choice>
              <mc:Fallback>
                <p:oleObj name="Equation" r:id="rId4" imgW="453265" imgH="654717" progId="Equation.DSMT4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E9EF0D86-2AB6-4084-962B-A4D778A37E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5A4831-A58D-48AE-A34D-1756A6358CE1}">
  <ds:schemaRefs>
    <ds:schemaRef ds:uri="http://schemas.microsoft.com/office/2006/documentManagement/types"/>
    <ds:schemaRef ds:uri="3e5aabfb-e394-462d-b4ad-b20e581e960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499fada9-8143-4699-a848-99c7092ec495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2533A8F-82FD-4A96-BDFB-6240FD9BD9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64FE3-9738-4345-8634-780F673EBD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1416</TotalTime>
  <Words>1995</Words>
  <Application>Microsoft Office PowerPoint</Application>
  <PresentationFormat>On-screen Show (4:3)</PresentationFormat>
  <Paragraphs>167</Paragraphs>
  <Slides>24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Comic Sans MS</vt:lpstr>
      <vt:lpstr>Symbol</vt:lpstr>
      <vt:lpstr>Times</vt:lpstr>
      <vt:lpstr>Crayons</vt:lpstr>
      <vt:lpstr>Equation</vt:lpstr>
      <vt:lpstr>7. Metropolis Algorithm</vt:lpstr>
      <vt:lpstr>Markov Chain and  Monte Carlo</vt:lpstr>
      <vt:lpstr>A Computer Simulation of a Markov Chain</vt:lpstr>
      <vt:lpstr>Partition of Unit Interval</vt:lpstr>
      <vt:lpstr>Markov Chain  Monte Carlo</vt:lpstr>
      <vt:lpstr>Necessary and sufficient conditions for convergence</vt:lpstr>
      <vt:lpstr>Taking Statistics</vt:lpstr>
      <vt:lpstr>Choice of Transition Matrix W</vt:lpstr>
      <vt:lpstr>Metropolis Algorithm (1953)</vt:lpstr>
      <vt:lpstr>The Paper (55800 citations up to 2025)</vt:lpstr>
      <vt:lpstr>PowerPoint Presentation</vt:lpstr>
      <vt:lpstr>Model Gas/Fluid</vt:lpstr>
      <vt:lpstr>The Statistical Mechanics Problem</vt:lpstr>
      <vt:lpstr>Importance Sampling</vt:lpstr>
      <vt:lpstr>The M(RT)2</vt:lpstr>
      <vt:lpstr>A Priori Probability T</vt:lpstr>
      <vt:lpstr>The Calculation</vt:lpstr>
      <vt:lpstr>MANIAC the Computer and the Man</vt:lpstr>
      <vt:lpstr>Summary of Metropolis Algorithm</vt:lpstr>
      <vt:lpstr>Metropolis-Hastings Algorithm</vt:lpstr>
      <vt:lpstr>Why Work?</vt:lpstr>
      <vt:lpstr>Detailed Balance Satisfied</vt:lpstr>
      <vt:lpstr>Ergodicity</vt:lpstr>
      <vt:lpstr>Gibbs Sampler or Heat-Bath Algorithm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subject>Metropolis algorithm</dc:subject>
  <dc:creator>Wang Jian-Sheng</dc:creator>
  <cp:lastModifiedBy>Wang Jian-Sheng</cp:lastModifiedBy>
  <cp:revision>64</cp:revision>
  <dcterms:created xsi:type="dcterms:W3CDTF">2003-10-03T03:25:14Z</dcterms:created>
  <dcterms:modified xsi:type="dcterms:W3CDTF">2025-09-29T03:15:16Z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