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20" saveSubsetFonts="1">
  <p:sldMasterIdLst>
    <p:sldMasterId id="2147483719" r:id="rId4"/>
  </p:sldMasterIdLst>
  <p:notesMasterIdLst>
    <p:notesMasterId r:id="rId32"/>
  </p:notesMasterIdLst>
  <p:handoutMasterIdLst>
    <p:handoutMasterId r:id="rId33"/>
  </p:handoutMasterIdLst>
  <p:sldIdLst>
    <p:sldId id="256" r:id="rId5"/>
    <p:sldId id="257" r:id="rId6"/>
    <p:sldId id="258" r:id="rId7"/>
    <p:sldId id="278" r:id="rId8"/>
    <p:sldId id="279" r:id="rId9"/>
    <p:sldId id="280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82" r:id="rId21"/>
    <p:sldId id="269" r:id="rId22"/>
    <p:sldId id="271" r:id="rId23"/>
    <p:sldId id="270" r:id="rId24"/>
    <p:sldId id="272" r:id="rId25"/>
    <p:sldId id="273" r:id="rId26"/>
    <p:sldId id="274" r:id="rId27"/>
    <p:sldId id="275" r:id="rId28"/>
    <p:sldId id="276" r:id="rId29"/>
    <p:sldId id="281" r:id="rId30"/>
    <p:sldId id="277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1267" autoAdjust="0"/>
  </p:normalViewPr>
  <p:slideViewPr>
    <p:cSldViewPr>
      <p:cViewPr varScale="1">
        <p:scale>
          <a:sx n="106" d="100"/>
          <a:sy n="106" d="100"/>
        </p:scale>
        <p:origin x="989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g Jian-Sheng" userId="7d25d710-0931-49a3-acef-49192cec40f2" providerId="ADAL" clId="{BBD15B4F-069D-40F6-8A44-95D28176C4FF}"/>
    <pc:docChg chg="modSld">
      <pc:chgData name="Wang Jian-Sheng" userId="7d25d710-0931-49a3-acef-49192cec40f2" providerId="ADAL" clId="{BBD15B4F-069D-40F6-8A44-95D28176C4FF}" dt="2025-10-09T01:56:34.224" v="337" actId="20577"/>
      <pc:docMkLst>
        <pc:docMk/>
      </pc:docMkLst>
      <pc:sldChg chg="modSp">
        <pc:chgData name="Wang Jian-Sheng" userId="7d25d710-0931-49a3-acef-49192cec40f2" providerId="ADAL" clId="{BBD15B4F-069D-40F6-8A44-95D28176C4FF}" dt="2025-10-09T01:49:51.367" v="205" actId="20577"/>
        <pc:sldMkLst>
          <pc:docMk/>
          <pc:sldMk cId="0" sldId="258"/>
        </pc:sldMkLst>
        <pc:spChg chg="mod">
          <ac:chgData name="Wang Jian-Sheng" userId="7d25d710-0931-49a3-acef-49192cec40f2" providerId="ADAL" clId="{BBD15B4F-069D-40F6-8A44-95D28176C4FF}" dt="2025-10-09T01:49:51.367" v="205" actId="20577"/>
          <ac:spMkLst>
            <pc:docMk/>
            <pc:sldMk cId="0" sldId="258"/>
            <ac:spMk id="9219" creationId="{5250E858-7CBE-46B5-8CFC-530FDA521BC7}"/>
          </ac:spMkLst>
        </pc:spChg>
      </pc:sldChg>
      <pc:sldChg chg="modSp">
        <pc:chgData name="Wang Jian-Sheng" userId="7d25d710-0931-49a3-acef-49192cec40f2" providerId="ADAL" clId="{BBD15B4F-069D-40F6-8A44-95D28176C4FF}" dt="2025-10-09T01:54:34.048" v="332" actId="20577"/>
        <pc:sldMkLst>
          <pc:docMk/>
          <pc:sldMk cId="0" sldId="262"/>
        </pc:sldMkLst>
        <pc:spChg chg="mod">
          <ac:chgData name="Wang Jian-Sheng" userId="7d25d710-0931-49a3-acef-49192cec40f2" providerId="ADAL" clId="{BBD15B4F-069D-40F6-8A44-95D28176C4FF}" dt="2025-10-09T01:54:34.048" v="332" actId="20577"/>
          <ac:spMkLst>
            <pc:docMk/>
            <pc:sldMk cId="0" sldId="262"/>
            <ac:spMk id="22531" creationId="{7BD60381-E0B6-4BAC-8479-36C2A4A0FB4F}"/>
          </ac:spMkLst>
        </pc:spChg>
      </pc:sldChg>
      <pc:sldChg chg="modSp">
        <pc:chgData name="Wang Jian-Sheng" userId="7d25d710-0931-49a3-acef-49192cec40f2" providerId="ADAL" clId="{BBD15B4F-069D-40F6-8A44-95D28176C4FF}" dt="2025-10-09T01:44:44.117" v="83" actId="20577"/>
        <pc:sldMkLst>
          <pc:docMk/>
          <pc:sldMk cId="0" sldId="268"/>
        </pc:sldMkLst>
        <pc:spChg chg="mod">
          <ac:chgData name="Wang Jian-Sheng" userId="7d25d710-0931-49a3-acef-49192cec40f2" providerId="ADAL" clId="{BBD15B4F-069D-40F6-8A44-95D28176C4FF}" dt="2025-10-09T01:44:44.117" v="83" actId="20577"/>
          <ac:spMkLst>
            <pc:docMk/>
            <pc:sldMk cId="0" sldId="268"/>
            <ac:spMk id="30771" creationId="{F9F32266-766B-421F-BE8B-AFEAD950A25E}"/>
          </ac:spMkLst>
        </pc:spChg>
      </pc:sldChg>
      <pc:sldChg chg="modSp">
        <pc:chgData name="Wang Jian-Sheng" userId="7d25d710-0931-49a3-acef-49192cec40f2" providerId="ADAL" clId="{BBD15B4F-069D-40F6-8A44-95D28176C4FF}" dt="2025-10-09T01:56:34.224" v="337" actId="20577"/>
        <pc:sldMkLst>
          <pc:docMk/>
          <pc:sldMk cId="0" sldId="270"/>
        </pc:sldMkLst>
        <pc:spChg chg="mod">
          <ac:chgData name="Wang Jian-Sheng" userId="7d25d710-0931-49a3-acef-49192cec40f2" providerId="ADAL" clId="{BBD15B4F-069D-40F6-8A44-95D28176C4FF}" dt="2025-10-09T01:56:34.224" v="337" actId="20577"/>
          <ac:spMkLst>
            <pc:docMk/>
            <pc:sldMk cId="0" sldId="270"/>
            <ac:spMk id="36867" creationId="{FAD5908D-18FF-4EC6-B886-CC85FB18C738}"/>
          </ac:spMkLst>
        </pc:spChg>
      </pc:sldChg>
      <pc:sldChg chg="modSp">
        <pc:chgData name="Wang Jian-Sheng" userId="7d25d710-0931-49a3-acef-49192cec40f2" providerId="ADAL" clId="{BBD15B4F-069D-40F6-8A44-95D28176C4FF}" dt="2025-10-09T01:46:50.341" v="129" actId="20577"/>
        <pc:sldMkLst>
          <pc:docMk/>
          <pc:sldMk cId="0" sldId="273"/>
        </pc:sldMkLst>
        <pc:spChg chg="mod">
          <ac:chgData name="Wang Jian-Sheng" userId="7d25d710-0931-49a3-acef-49192cec40f2" providerId="ADAL" clId="{BBD15B4F-069D-40F6-8A44-95D28176C4FF}" dt="2025-10-09T01:46:50.341" v="129" actId="20577"/>
          <ac:spMkLst>
            <pc:docMk/>
            <pc:sldMk cId="0" sldId="273"/>
            <ac:spMk id="40962" creationId="{9916AB4C-E39C-4C15-8D61-D0B6D0F4772A}"/>
          </ac:spMkLst>
        </pc:spChg>
      </pc:sldChg>
      <pc:sldChg chg="modSp">
        <pc:chgData name="Wang Jian-Sheng" userId="7d25d710-0931-49a3-acef-49192cec40f2" providerId="ADAL" clId="{BBD15B4F-069D-40F6-8A44-95D28176C4FF}" dt="2025-10-09T01:47:27.623" v="144" actId="20577"/>
        <pc:sldMkLst>
          <pc:docMk/>
          <pc:sldMk cId="0" sldId="274"/>
        </pc:sldMkLst>
        <pc:spChg chg="mod">
          <ac:chgData name="Wang Jian-Sheng" userId="7d25d710-0931-49a3-acef-49192cec40f2" providerId="ADAL" clId="{BBD15B4F-069D-40F6-8A44-95D28176C4FF}" dt="2025-10-09T01:47:27.623" v="144" actId="20577"/>
          <ac:spMkLst>
            <pc:docMk/>
            <pc:sldMk cId="0" sldId="274"/>
            <ac:spMk id="43010" creationId="{0DDEDDD9-23AA-4D45-8232-AC86911BB127}"/>
          </ac:spMkLst>
        </pc:spChg>
      </pc:sldChg>
      <pc:sldChg chg="modSp">
        <pc:chgData name="Wang Jian-Sheng" userId="7d25d710-0931-49a3-acef-49192cec40f2" providerId="ADAL" clId="{BBD15B4F-069D-40F6-8A44-95D28176C4FF}" dt="2025-10-09T01:51:33.922" v="288" actId="20577"/>
        <pc:sldMkLst>
          <pc:docMk/>
          <pc:sldMk cId="0" sldId="278"/>
        </pc:sldMkLst>
        <pc:spChg chg="mod">
          <ac:chgData name="Wang Jian-Sheng" userId="7d25d710-0931-49a3-acef-49192cec40f2" providerId="ADAL" clId="{BBD15B4F-069D-40F6-8A44-95D28176C4FF}" dt="2025-10-09T01:51:09.338" v="282" actId="20577"/>
          <ac:spMkLst>
            <pc:docMk/>
            <pc:sldMk cId="0" sldId="278"/>
            <ac:spMk id="10242" creationId="{E1E5D5A3-FF39-4B62-9B02-7B11B5C1F206}"/>
          </ac:spMkLst>
        </pc:spChg>
        <pc:spChg chg="mod">
          <ac:chgData name="Wang Jian-Sheng" userId="7d25d710-0931-49a3-acef-49192cec40f2" providerId="ADAL" clId="{BBD15B4F-069D-40F6-8A44-95D28176C4FF}" dt="2025-10-09T01:51:33.922" v="288" actId="20577"/>
          <ac:spMkLst>
            <pc:docMk/>
            <pc:sldMk cId="0" sldId="278"/>
            <ac:spMk id="10243" creationId="{A8DE5A1D-74EA-42DB-88FE-7E8A136F2D3E}"/>
          </ac:spMkLst>
        </pc:spChg>
      </pc:sldChg>
      <pc:sldChg chg="addSp delSp modSp">
        <pc:chgData name="Wang Jian-Sheng" userId="7d25d710-0931-49a3-acef-49192cec40f2" providerId="ADAL" clId="{BBD15B4F-069D-40F6-8A44-95D28176C4FF}" dt="2025-10-09T01:53:44.677" v="323" actId="1036"/>
        <pc:sldMkLst>
          <pc:docMk/>
          <pc:sldMk cId="0" sldId="280"/>
        </pc:sldMkLst>
        <pc:spChg chg="mod">
          <ac:chgData name="Wang Jian-Sheng" userId="7d25d710-0931-49a3-acef-49192cec40f2" providerId="ADAL" clId="{BBD15B4F-069D-40F6-8A44-95D28176C4FF}" dt="2025-10-09T01:52:32.411" v="293" actId="20577"/>
          <ac:spMkLst>
            <pc:docMk/>
            <pc:sldMk cId="0" sldId="280"/>
            <ac:spMk id="14339" creationId="{F68338E4-DD12-406D-9563-AE2431618856}"/>
          </ac:spMkLst>
        </pc:spChg>
        <pc:spChg chg="add mod">
          <ac:chgData name="Wang Jian-Sheng" userId="7d25d710-0931-49a3-acef-49192cec40f2" providerId="ADAL" clId="{BBD15B4F-069D-40F6-8A44-95D28176C4FF}" dt="2025-10-09T01:53:44.677" v="323" actId="1036"/>
          <ac:spMkLst>
            <pc:docMk/>
            <pc:sldMk cId="0" sldId="280"/>
            <ac:spMk id="14340" creationId="{26ABAADD-C540-4A12-8F5C-3F0995439CA9}"/>
          </ac:spMkLst>
        </pc:spChg>
        <pc:graphicFrameChg chg="del mod replId">
          <ac:chgData name="Wang Jian-Sheng" userId="7d25d710-0931-49a3-acef-49192cec40f2" providerId="ADAL" clId="{BBD15B4F-069D-40F6-8A44-95D28176C4FF}" dt="2025-10-09T01:52:55.700" v="295"/>
          <ac:graphicFrameMkLst>
            <pc:docMk/>
            <pc:sldMk cId="0" sldId="280"/>
            <ac:graphicFrameMk id="2" creationId="{26ABAADD-C540-4A12-8F5C-3F0995439CA9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CC160154-6192-443B-948F-54C15EBD34D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549A3697-965F-48BF-B114-5BA2B939558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6980" name="Rectangle 4">
            <a:extLst>
              <a:ext uri="{FF2B5EF4-FFF2-40B4-BE49-F238E27FC236}">
                <a16:creationId xmlns:a16="http://schemas.microsoft.com/office/drawing/2014/main" id="{5C1A809E-8D8C-48F4-84D5-4E36F062068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6981" name="Rectangle 5">
            <a:extLst>
              <a:ext uri="{FF2B5EF4-FFF2-40B4-BE49-F238E27FC236}">
                <a16:creationId xmlns:a16="http://schemas.microsoft.com/office/drawing/2014/main" id="{A523FD23-56D5-4D13-8B9F-57F1B6A32FD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8F5F6FB7-9F81-4A97-BA14-138667151D3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F83D544E-6D6A-4CDC-B24B-9D94D75BFB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97A2FAA0-FB8F-4098-8B85-AD156CDD470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73404D4-65C3-45EE-BAD9-A2522BA00A3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6501" name="Rectangle 5">
            <a:extLst>
              <a:ext uri="{FF2B5EF4-FFF2-40B4-BE49-F238E27FC236}">
                <a16:creationId xmlns:a16="http://schemas.microsoft.com/office/drawing/2014/main" id="{D79D4889-9CE8-4100-8F2E-88F829A09B2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06502" name="Rectangle 6">
            <a:extLst>
              <a:ext uri="{FF2B5EF4-FFF2-40B4-BE49-F238E27FC236}">
                <a16:creationId xmlns:a16="http://schemas.microsoft.com/office/drawing/2014/main" id="{360A2546-28A1-4E90-889E-F822511F716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6503" name="Rectangle 7">
            <a:extLst>
              <a:ext uri="{FF2B5EF4-FFF2-40B4-BE49-F238E27FC236}">
                <a16:creationId xmlns:a16="http://schemas.microsoft.com/office/drawing/2014/main" id="{214F0E02-7F3B-46A5-B721-41A7125961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64045936-AD1F-43BD-B9F0-D5A3D93AFAB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D50D5B6-3AE5-444F-95F1-0B07A39A67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33DC0360-65B7-4B63-BAF1-773F53689859}" type="slidenum">
              <a:rPr lang="en-US" altLang="en-US">
                <a:latin typeface="Arial" panose="020B0604020202020204" pitchFamily="34" charset="0"/>
              </a:rPr>
              <a:pPr/>
              <a:t>120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7A66F106-8FC5-4703-B5FE-37E95E945A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D5AD8297-F561-41E9-8A6E-63808DDD69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59033F28-D74D-4151-977D-5077FDE03F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0F0E2A23-6B6D-4F51-8DF8-6BD4D8EC117C}" type="slidenum">
              <a:rPr lang="en-US" altLang="en-US">
                <a:latin typeface="Arial" panose="020B0604020202020204" pitchFamily="34" charset="0"/>
              </a:rPr>
              <a:pPr/>
              <a:t>134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5197B277-D4A5-4F46-B934-FC4364C0A0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6D06A66C-19DE-45FE-ACAB-F4B5DCCA8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The hard disk problem started by Metropolis et al in 1953 is still very active research problem today.</a:t>
            </a:r>
          </a:p>
          <a:p>
            <a:pPr eaLnBrk="1" hangingPunct="1"/>
            <a:r>
              <a:rPr lang="en-US" altLang="en-US"/>
              <a:t>The cond-mat paper is at http://xxx.lanl.gov/abs/cond-mat?0305239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535A30FA-BAD0-42F6-89BD-51A3548F04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A74C5965-CB95-42F2-9746-2015A111B09C}" type="slidenum">
              <a:rPr lang="en-US" altLang="en-US">
                <a:latin typeface="Arial" panose="020B0604020202020204" pitchFamily="34" charset="0"/>
              </a:rPr>
              <a:pPr/>
              <a:t>135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F185DC40-6B3F-4E63-A970-44474208A0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CE7314C1-C168-4BF4-853C-4A497C8AB9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In 1925, physicist W. Lenz asked his student E. </a:t>
            </a:r>
            <a:r>
              <a:rPr lang="en-US" altLang="en-US" dirty="0" err="1"/>
              <a:t>Ising</a:t>
            </a:r>
            <a:r>
              <a:rPr lang="en-US" altLang="en-US" dirty="0"/>
              <a:t> to solve a statistical mechanics problem relevant to the magnetic properties of matter. </a:t>
            </a:r>
            <a:r>
              <a:rPr lang="en-US" altLang="en-US" dirty="0" err="1"/>
              <a:t>Ising</a:t>
            </a:r>
            <a:r>
              <a:rPr lang="en-US" altLang="en-US" dirty="0"/>
              <a:t> was able to solve it on a one-dimensional lattice. Almost twenty years were passed before L. Onsager found analytic solution to the two-dimensional version of the problem. The three-dimensional </a:t>
            </a:r>
            <a:r>
              <a:rPr lang="en-US" altLang="en-US" dirty="0" err="1"/>
              <a:t>Ising</a:t>
            </a:r>
            <a:r>
              <a:rPr lang="en-US" altLang="en-US" dirty="0"/>
              <a:t> model which is most relevant in the physical world has denied any serious attempt. Thus, any information we have is from approximations and numerical simulations. </a:t>
            </a:r>
          </a:p>
          <a:p>
            <a:pPr eaLnBrk="1" hangingPunct="1"/>
            <a:r>
              <a:rPr lang="en-US" altLang="en-US" dirty="0" err="1"/>
              <a:t>Ising</a:t>
            </a:r>
            <a:r>
              <a:rPr lang="en-US" altLang="en-US" dirty="0"/>
              <a:t> model and its generalizations are extremely important in our understanding of the properties of matter, especially the phenomena of phase transitions. </a:t>
            </a:r>
            <a:r>
              <a:rPr lang="en-US" altLang="en-US" dirty="0" err="1"/>
              <a:t>Ising</a:t>
            </a:r>
            <a:r>
              <a:rPr lang="en-US" altLang="en-US" dirty="0"/>
              <a:t> model is still actively used in various ways to model systems in condensed matter physics. 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29C81CC1-BA8C-45EE-B84C-CBC1FB20C0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DC6DE338-FD2E-4F3B-AC7E-DD8B0AE11116}" type="slidenum">
              <a:rPr lang="en-US" altLang="en-US">
                <a:latin typeface="Arial" panose="020B0604020202020204" pitchFamily="34" charset="0"/>
              </a:rPr>
              <a:pPr/>
              <a:t>138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F17B343B-AD80-4E3C-91D8-9A4226990E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4A511DAE-5025-4D16-B34B-492156D94B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N is the number of spins.  How to implement T(</a:t>
            </a:r>
            <a:r>
              <a:rPr lang="el-GR" altLang="en-US">
                <a:cs typeface="Arial" panose="020B0604020202020204" pitchFamily="34" charset="0"/>
              </a:rPr>
              <a:t>σ</a:t>
            </a:r>
            <a:r>
              <a:rPr lang="en-US" altLang="en-US">
                <a:cs typeface="Arial" panose="020B0604020202020204" pitchFamily="34" charset="0"/>
              </a:rPr>
              <a:t> -&gt; </a:t>
            </a:r>
            <a:r>
              <a:rPr lang="el-GR" altLang="en-US">
                <a:cs typeface="Arial" panose="020B0604020202020204" pitchFamily="34" charset="0"/>
              </a:rPr>
              <a:t>σ</a:t>
            </a:r>
            <a:r>
              <a:rPr lang="en-US" altLang="en-US">
                <a:cs typeface="Arial" panose="020B0604020202020204" pitchFamily="34" charset="0"/>
              </a:rPr>
              <a:t>’) on a computer?</a:t>
            </a:r>
            <a:endParaRPr lang="el-GR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E780ECD4-BA05-40C3-B998-EB5A728A05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E95ED72E-83A8-42CA-A6BB-F0033EF1A91C}" type="slidenum">
              <a:rPr lang="en-US" altLang="en-US">
                <a:latin typeface="Arial" panose="020B0604020202020204" pitchFamily="34" charset="0"/>
              </a:rPr>
              <a:pPr/>
              <a:t>139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488A568C-4734-4BB1-8B6A-9764AF94F0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E8D47AAE-14D8-4124-8236-170030DCB8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Note that </a:t>
            </a:r>
            <a:r>
              <a:rPr lang="el-GR" altLang="en-US">
                <a:cs typeface="Arial" panose="020B0604020202020204" pitchFamily="34" charset="0"/>
              </a:rPr>
              <a:t>σ</a:t>
            </a:r>
            <a:r>
              <a:rPr lang="en-US" altLang="en-US" baseline="-25000">
                <a:cs typeface="Arial" panose="020B0604020202020204" pitchFamily="34" charset="0"/>
              </a:rPr>
              <a:t>i</a:t>
            </a:r>
            <a:r>
              <a:rPr lang="en-US" altLang="en-US">
                <a:cs typeface="Arial" panose="020B0604020202020204" pitchFamily="34" charset="0"/>
              </a:rPr>
              <a:t> is the spin before flip.</a:t>
            </a:r>
          </a:p>
          <a:p>
            <a:pPr eaLnBrk="1" hangingPunct="1"/>
            <a:endParaRPr lang="el-GR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642B883F-7374-4B80-A243-2AEAC71AB0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E42A2F5F-6C54-4305-AA53-79261E950AAA}" type="slidenum">
              <a:rPr lang="en-US" altLang="en-US">
                <a:latin typeface="Arial" panose="020B0604020202020204" pitchFamily="34" charset="0"/>
              </a:rPr>
              <a:pPr/>
              <a:t>140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08012ECE-A537-4B7D-B315-C7D653DFE8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48BE3AA8-A5CB-4904-B5E9-C57D5A8D8A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For a complete working program, see ising_Metropolis.c and sw-oner-gg.c.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4A3A56D9-F85C-4EF0-99AE-3A8CD8A90D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44BFC75B-72C9-4EEF-AED7-33AC0ACCC181}" type="slidenum">
              <a:rPr lang="en-US" altLang="en-US">
                <a:latin typeface="Arial" panose="020B0604020202020204" pitchFamily="34" charset="0"/>
              </a:rPr>
              <a:pPr/>
              <a:t>141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760DCB94-04DE-4E77-AC12-53CB16CCA0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3BB53669-96AB-4874-84A8-0094597D4A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For finite system it does make a difference between M with absolute value and without.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2AE9C722-8BD7-4001-A155-1FADEEF2A9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E8276209-C4B2-4E0B-ADB4-06C73AA77ADF}" type="slidenum">
              <a:rPr lang="en-US" altLang="en-US">
                <a:latin typeface="Arial" panose="020B0604020202020204" pitchFamily="34" charset="0"/>
              </a:rPr>
              <a:pPr/>
              <a:t>142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8C35F133-42E6-4EFE-B372-CFA9648065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53F8B7DF-B5E3-4D38-A722-D0C84D2A03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Susceptibility above is for zero field, B=0. 4</a:t>
            </a:r>
            <a:r>
              <a:rPr lang="en-US" altLang="en-US" baseline="30000"/>
              <a:t>th</a:t>
            </a:r>
            <a:r>
              <a:rPr lang="en-US" altLang="en-US"/>
              <a:t> order cumulant can be used to determine T</a:t>
            </a:r>
            <a:r>
              <a:rPr lang="en-US" altLang="en-US" baseline="-25000"/>
              <a:t>c</a:t>
            </a:r>
            <a:r>
              <a:rPr lang="en-US" altLang="en-US"/>
              <a:t>, by the crossing of curves from different systems.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2857B739-553D-48B4-ADBC-714BEE9B9E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EFCB9369-3F75-4B38-80AD-98BBFC33BB99}" type="slidenum">
              <a:rPr lang="en-US" altLang="en-US">
                <a:latin typeface="Arial" panose="020B0604020202020204" pitchFamily="34" charset="0"/>
              </a:rPr>
              <a:pPr/>
              <a:t>143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D049CF2B-295D-4957-8B08-7A52450142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E7327198-F0C6-443A-919D-0925A1F03B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50A6764B-F983-4416-95DB-9D1DEB48F0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B8824CEF-D4A8-4BD3-BF37-CCD6CA6AE8C4}" type="slidenum">
              <a:rPr lang="en-US" altLang="en-US">
                <a:latin typeface="Arial" panose="020B0604020202020204" pitchFamily="34" charset="0"/>
              </a:rPr>
              <a:pPr/>
              <a:t>144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2E0D9751-A8C5-4ADF-9D1A-26B1F4BED9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B3BF8496-0D94-48B6-BE1F-88B824FE55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l-GR" altLang="en-US">
                <a:cs typeface="Arial" panose="020B0604020202020204" pitchFamily="34" charset="0"/>
              </a:rPr>
              <a:t>α</a:t>
            </a:r>
            <a:r>
              <a:rPr lang="en-US" altLang="en-US">
                <a:cs typeface="Arial" panose="020B0604020202020204" pitchFamily="34" charset="0"/>
              </a:rPr>
              <a:t>, </a:t>
            </a:r>
            <a:r>
              <a:rPr lang="el-GR" altLang="en-US">
                <a:cs typeface="Arial" panose="020B0604020202020204" pitchFamily="34" charset="0"/>
              </a:rPr>
              <a:t>β</a:t>
            </a:r>
            <a:r>
              <a:rPr lang="en-US" altLang="en-US">
                <a:cs typeface="Arial" panose="020B0604020202020204" pitchFamily="34" charset="0"/>
              </a:rPr>
              <a:t>, </a:t>
            </a:r>
            <a:r>
              <a:rPr lang="el-GR" altLang="en-US">
                <a:cs typeface="Arial" panose="020B0604020202020204" pitchFamily="34" charset="0"/>
              </a:rPr>
              <a:t>γ</a:t>
            </a:r>
            <a:r>
              <a:rPr lang="en-US" altLang="en-US">
                <a:cs typeface="Arial" panose="020B0604020202020204" pitchFamily="34" charset="0"/>
              </a:rPr>
              <a:t>, and </a:t>
            </a:r>
            <a:r>
              <a:rPr lang="el-GR" altLang="en-US">
                <a:cs typeface="Arial" panose="020B0604020202020204" pitchFamily="34" charset="0"/>
              </a:rPr>
              <a:t>ν</a:t>
            </a:r>
            <a:r>
              <a:rPr lang="en-US" altLang="en-US">
                <a:cs typeface="Arial" panose="020B0604020202020204" pitchFamily="34" charset="0"/>
              </a:rPr>
              <a:t> are known as critical exponents. To derive the results, we need to use the thermodynamic relation between free energy and other quantities.  They are related by derivatives.</a:t>
            </a:r>
          </a:p>
          <a:p>
            <a:pPr eaLnBrk="1" hangingPunct="1"/>
            <a:r>
              <a:rPr lang="en-US" altLang="en-US">
                <a:cs typeface="Arial" panose="020B0604020202020204" pitchFamily="34" charset="0"/>
              </a:rPr>
              <a:t> </a:t>
            </a:r>
            <a:endParaRPr lang="el-GR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5A1D0502-0206-48A3-88AF-E307AC2612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F07CD432-03F9-48A0-8C73-9DBFF81D0E55}" type="slidenum">
              <a:rPr lang="en-US" altLang="en-US">
                <a:latin typeface="Arial" panose="020B0604020202020204" pitchFamily="34" charset="0"/>
              </a:rPr>
              <a:pPr/>
              <a:t>145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5C4AC4DD-002C-444F-B744-12D8192D9B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DE148DE3-D85C-4F6F-ADDB-14C98E37BD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The shift equation for T</a:t>
            </a:r>
            <a:r>
              <a:rPr lang="en-US" altLang="en-US" baseline="-25000"/>
              <a:t>c</a:t>
            </a:r>
            <a:r>
              <a:rPr lang="en-US" altLang="en-US"/>
              <a:t> is a consequence of the finite-size scaling.  A recent paper, cond-mat/0405197, appears in disagreement with the establishment of the 3D Ising model critical exponents.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8C320795-361B-4B8B-A11D-459F73677A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5AC75546-E19A-4F99-8B87-D33E0A532B35}" type="slidenum">
              <a:rPr lang="en-US" altLang="en-US">
                <a:latin typeface="Arial" panose="020B0604020202020204" pitchFamily="34" charset="0"/>
              </a:rPr>
              <a:pPr/>
              <a:t>121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6918AE99-2E7E-4D7F-925A-7298218857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310A0C79-4F56-41D5-865C-8A8C517323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Many example applications are discussed in Landau and Binder’s book, “A Guide to Monte Carlo Simulations in Statistical Physics”.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795A18F9-485E-4B73-8B14-76C79560F9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FD52549B-9EC6-4C95-8185-B02FC126C130}" type="slidenum">
              <a:rPr lang="en-US" altLang="en-US">
                <a:latin typeface="Arial" panose="020B0604020202020204" pitchFamily="34" charset="0"/>
              </a:rPr>
              <a:pPr/>
              <a:t>146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7F8E192B-4333-401C-AFCA-38BBE2D84B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F30B7F54-0C4E-4375-A504-A6BD19FA2F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We used a cluster algorithm for the calculation.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C008819A-C1A0-4B44-B354-2E7B2B6494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40FA21C2-EABB-49F3-A2EE-59839EB3217F}" type="slidenum">
              <a:rPr lang="en-US" altLang="en-US">
                <a:latin typeface="Arial" panose="020B0604020202020204" pitchFamily="34" charset="0"/>
              </a:rPr>
              <a:pPr/>
              <a:t>123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53C8FF4D-0C89-4C70-8014-D40B08A652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1E0BD661-1A4F-46E1-886B-24B7D6A12E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That is, in a micro-canonical ensemble.  See book by K. Huang “Statistics Mechanics”, or L. E. Reichl, “A Modern Course in Statistical Physics”.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970ED4BC-DC49-4F6B-B22F-E166CA27BD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2EF757F3-52A6-42A0-A7A5-8C5F7455F79D}" type="slidenum">
              <a:rPr lang="en-US" altLang="en-US">
                <a:latin typeface="Arial" panose="020B0604020202020204" pitchFamily="34" charset="0"/>
              </a:rPr>
              <a:pPr/>
              <a:t>124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6EE6C211-4141-423A-AB79-32D526C4A8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505B40A3-3158-4E25-9A81-A29F7CA08A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Picture from http://www.sciences.univ-nantes.fr/physique/enseignement/tp/hist/boltzmann.jpg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83DCEEE0-7712-4491-8EB1-58FFDBCD84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0C03A533-8931-407D-9B58-2ACB9B51A08C}" type="slidenum">
              <a:rPr lang="en-US" altLang="en-US">
                <a:latin typeface="Arial" panose="020B0604020202020204" pitchFamily="34" charset="0"/>
              </a:rPr>
              <a:pPr/>
              <a:t>125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0F4BAC11-A5F8-4FB1-B58A-484328A1AB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BDEC36C7-B66B-4A0B-9E94-DB284DAB8A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U is called internal energy, P is pressure, T is temperature, V is volume. The “Helmholtz” free energy F is considered a function of T, V, and N.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D7878BBC-297A-4032-9A2E-E62B1AE9C8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C2995912-C5F4-4AA6-B80F-D514ACDF849D}" type="slidenum">
              <a:rPr lang="en-US" altLang="en-US">
                <a:latin typeface="Arial" panose="020B0604020202020204" pitchFamily="34" charset="0"/>
              </a:rPr>
              <a:pPr/>
              <a:t>126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5B64A8E0-ED20-4B77-B717-07A3E2BCE3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3269AFE4-AC1A-4D8F-86D8-9F094D1419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E.g., For Ar, </a:t>
            </a:r>
            <a:r>
              <a:rPr lang="el-GR" altLang="en-US">
                <a:cs typeface="Arial" panose="020B0604020202020204" pitchFamily="34" charset="0"/>
              </a:rPr>
              <a:t>σ</a:t>
            </a:r>
            <a:r>
              <a:rPr lang="en-US" altLang="en-US">
                <a:cs typeface="Arial" panose="020B0604020202020204" pitchFamily="34" charset="0"/>
              </a:rPr>
              <a:t>=3.40 Å, </a:t>
            </a:r>
            <a:r>
              <a:rPr lang="el-GR" altLang="en-US">
                <a:cs typeface="Arial" panose="020B0604020202020204" pitchFamily="34" charset="0"/>
              </a:rPr>
              <a:t>ε</a:t>
            </a:r>
            <a:r>
              <a:rPr lang="en-US" altLang="en-US">
                <a:cs typeface="Arial" panose="020B0604020202020204" pitchFamily="34" charset="0"/>
              </a:rPr>
              <a:t>=0.04 eV.  See Ashcroft and Mermin, “Solid State Physics”, p.398.</a:t>
            </a:r>
            <a:endParaRPr lang="el-GR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BA8764A9-4797-4453-ABBE-3BCDC96EAB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B81F0591-C524-4F54-BDAD-FF7323528836}" type="slidenum">
              <a:rPr lang="en-US" altLang="en-US">
                <a:latin typeface="Arial" panose="020B0604020202020204" pitchFamily="34" charset="0"/>
              </a:rPr>
              <a:pPr/>
              <a:t>127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4045D059-1C21-4725-AC66-0C7630EE4F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1C220F90-A7F4-4801-A4F3-CC2C0E8C44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See J Cai and J-S Wang, Phys. Stat. Sol. (b) </a:t>
            </a:r>
            <a:r>
              <a:rPr lang="en-US" altLang="en-US" b="1"/>
              <a:t>223</a:t>
            </a:r>
            <a:r>
              <a:rPr lang="en-US" altLang="en-US"/>
              <a:t> (2001) 773.  The exponential form of pair potential is also known as Morse potential.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396D76AE-877F-4D4F-862B-5F3FCF5EBF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06FF0482-8797-4E9B-9DF8-5934A940706C}" type="slidenum">
              <a:rPr lang="en-US" altLang="en-US">
                <a:latin typeface="Arial" panose="020B0604020202020204" pitchFamily="34" charset="0"/>
              </a:rPr>
              <a:pPr/>
              <a:t>128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BC20A2F1-8F01-4C77-B787-5BD51DDABD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DFB186B1-F100-43DE-8285-0221432667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See, for example, A R Leach, “Molecular Modelling – principles and applications” (Logman, 1996).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C2E1303A-BF76-4686-8772-F65B625FD4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7CB4AF0E-ED5C-4F11-973B-A4EC7583BFD5}" type="slidenum">
              <a:rPr lang="en-US" altLang="en-US">
                <a:latin typeface="Arial" panose="020B0604020202020204" pitchFamily="34" charset="0"/>
              </a:rPr>
              <a:pPr/>
              <a:t>132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F811A71C-206C-448E-B8C9-D3CCC28A00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38B1C735-90BA-46E5-91C0-DC4CAF1148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See Lepri, R Livi, and A Politi, Phys. Rep. 377 (2003) 1, Appendix A.</a:t>
            </a:r>
          </a:p>
          <a:p>
            <a:pPr eaLnBrk="1" hangingPunct="1"/>
            <a:r>
              <a:rPr lang="en-US" altLang="en-US"/>
              <a:t>The formula is derived from micro-canonical ensemble, but is it good in canonical ensemble?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DD9B8357-74C1-404F-B120-84670B18CAD1}"/>
              </a:ext>
            </a:extLst>
          </p:cNvPr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147483646 w 3985"/>
              <a:gd name="T1" fmla="*/ 0 h 3619"/>
              <a:gd name="T2" fmla="*/ 0 w 3985"/>
              <a:gd name="T3" fmla="*/ 2147483646 h 3619"/>
              <a:gd name="T4" fmla="*/ 2147483646 w 3985"/>
              <a:gd name="T5" fmla="*/ 2147483646 h 3619"/>
              <a:gd name="T6" fmla="*/ 2147483646 w 3985"/>
              <a:gd name="T7" fmla="*/ 2147483646 h 3619"/>
              <a:gd name="T8" fmla="*/ 2147483646 w 3985"/>
              <a:gd name="T9" fmla="*/ 0 h 3619"/>
              <a:gd name="T10" fmla="*/ 2147483646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D675E444-AE1D-4F97-9594-814C077B201A}"/>
              </a:ext>
            </a:extLst>
          </p:cNvPr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06B34879-5841-49A9-8D5A-F7F1FC53F73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6376 w 794"/>
                <a:gd name="T1" fmla="*/ 2383 h 414"/>
                <a:gd name="T2" fmla="*/ 5702 w 794"/>
                <a:gd name="T3" fmla="*/ 1919 h 414"/>
                <a:gd name="T4" fmla="*/ 4466 w 794"/>
                <a:gd name="T5" fmla="*/ 1268 h 414"/>
                <a:gd name="T6" fmla="*/ 570 w 794"/>
                <a:gd name="T7" fmla="*/ 0 h 414"/>
                <a:gd name="T8" fmla="*/ 184 w 794"/>
                <a:gd name="T9" fmla="*/ 120 h 414"/>
                <a:gd name="T10" fmla="*/ 0 w 794"/>
                <a:gd name="T11" fmla="*/ 501 h 414"/>
                <a:gd name="T12" fmla="*/ 224 w 794"/>
                <a:gd name="T13" fmla="*/ 936 h 414"/>
                <a:gd name="T14" fmla="*/ 4577 w 794"/>
                <a:gd name="T15" fmla="*/ 2469 h 414"/>
                <a:gd name="T16" fmla="*/ 5531 w 794"/>
                <a:gd name="T17" fmla="*/ 2371 h 414"/>
                <a:gd name="T18" fmla="*/ 6302 w 794"/>
                <a:gd name="T19" fmla="*/ 2498 h 414"/>
                <a:gd name="T20" fmla="*/ 6376 w 794"/>
                <a:gd name="T21" fmla="*/ 2383 h 414"/>
                <a:gd name="T22" fmla="*/ 6376 w 794"/>
                <a:gd name="T23" fmla="*/ 2383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FB87163A-0955-4D0B-9851-88C869F35CD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274 w 1586"/>
                <a:gd name="T1" fmla="*/ 0 h 821"/>
                <a:gd name="T2" fmla="*/ 2664 w 1586"/>
                <a:gd name="T3" fmla="*/ 781 h 821"/>
                <a:gd name="T4" fmla="*/ 2858 w 1586"/>
                <a:gd name="T5" fmla="*/ 960 h 821"/>
                <a:gd name="T6" fmla="*/ 3175 w 1586"/>
                <a:gd name="T7" fmla="*/ 1191 h 821"/>
                <a:gd name="T8" fmla="*/ 3133 w 1586"/>
                <a:gd name="T9" fmla="*/ 1235 h 821"/>
                <a:gd name="T10" fmla="*/ 2702 w 1586"/>
                <a:gd name="T11" fmla="*/ 1184 h 821"/>
                <a:gd name="T12" fmla="*/ 2292 w 1586"/>
                <a:gd name="T13" fmla="*/ 1220 h 821"/>
                <a:gd name="T14" fmla="*/ 83 w 1586"/>
                <a:gd name="T15" fmla="*/ 449 h 821"/>
                <a:gd name="T16" fmla="*/ 0 w 1586"/>
                <a:gd name="T17" fmla="*/ 226 h 821"/>
                <a:gd name="T18" fmla="*/ 92 w 1586"/>
                <a:gd name="T19" fmla="*/ 48 h 821"/>
                <a:gd name="T20" fmla="*/ 274 w 1586"/>
                <a:gd name="T21" fmla="*/ 0 h 821"/>
                <a:gd name="T22" fmla="*/ 27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8BF0218E-2B92-447E-AB9A-AB2FAB6F0B6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92 h 747"/>
                <a:gd name="T2" fmla="*/ 1855 w 1049"/>
                <a:gd name="T3" fmla="*/ 1131 h 747"/>
                <a:gd name="T4" fmla="*/ 1889 w 1049"/>
                <a:gd name="T5" fmla="*/ 808 h 747"/>
                <a:gd name="T6" fmla="*/ 2111 w 1049"/>
                <a:gd name="T7" fmla="*/ 639 h 747"/>
                <a:gd name="T8" fmla="*/ 157 w 1049"/>
                <a:gd name="T9" fmla="*/ 0 h 747"/>
                <a:gd name="T10" fmla="*/ 0 w 1049"/>
                <a:gd name="T11" fmla="*/ 192 h 747"/>
                <a:gd name="T12" fmla="*/ 0 w 1049"/>
                <a:gd name="T13" fmla="*/ 492 h 747"/>
                <a:gd name="T14" fmla="*/ 0 w 1049"/>
                <a:gd name="T15" fmla="*/ 49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grpSp>
          <p:nvGrpSpPr>
            <p:cNvPr id="9" name="Group 12">
              <a:extLst>
                <a:ext uri="{FF2B5EF4-FFF2-40B4-BE49-F238E27FC236}">
                  <a16:creationId xmlns:a16="http://schemas.microsoft.com/office/drawing/2014/main" id="{B6471944-CB84-469C-B911-622FECDE71F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>
                <a:extLst>
                  <a:ext uri="{FF2B5EF4-FFF2-40B4-BE49-F238E27FC236}">
                    <a16:creationId xmlns:a16="http://schemas.microsoft.com/office/drawing/2014/main" id="{A9B3615A-59D7-4064-B32E-2A429D5AC21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219 w 150"/>
                  <a:gd name="T1" fmla="*/ 0 h 173"/>
                  <a:gd name="T2" fmla="*/ 81 w 150"/>
                  <a:gd name="T3" fmla="*/ 101 h 173"/>
                  <a:gd name="T4" fmla="*/ 0 w 150"/>
                  <a:gd name="T5" fmla="*/ 265 h 173"/>
                  <a:gd name="T6" fmla="*/ 160 w 150"/>
                  <a:gd name="T7" fmla="*/ 245 h 173"/>
                  <a:gd name="T8" fmla="*/ 206 w 150"/>
                  <a:gd name="T9" fmla="*/ 129 h 173"/>
                  <a:gd name="T10" fmla="*/ 300 w 150"/>
                  <a:gd name="T11" fmla="*/ 41 h 173"/>
                  <a:gd name="T12" fmla="*/ 219 w 150"/>
                  <a:gd name="T13" fmla="*/ 0 h 173"/>
                  <a:gd name="T14" fmla="*/ 219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1" name="Freeform 14">
                <a:extLst>
                  <a:ext uri="{FF2B5EF4-FFF2-40B4-BE49-F238E27FC236}">
                    <a16:creationId xmlns:a16="http://schemas.microsoft.com/office/drawing/2014/main" id="{5EC3B137-818B-440F-AE11-68C042F5843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313 w 1684"/>
                  <a:gd name="T1" fmla="*/ 0 h 880"/>
                  <a:gd name="T2" fmla="*/ 126 w 1684"/>
                  <a:gd name="T3" fmla="*/ 79 h 880"/>
                  <a:gd name="T4" fmla="*/ 0 w 1684"/>
                  <a:gd name="T5" fmla="*/ 314 h 880"/>
                  <a:gd name="T6" fmla="*/ 135 w 1684"/>
                  <a:gd name="T7" fmla="*/ 541 h 880"/>
                  <a:gd name="T8" fmla="*/ 2373 w 1684"/>
                  <a:gd name="T9" fmla="*/ 1308 h 880"/>
                  <a:gd name="T10" fmla="*/ 2855 w 1684"/>
                  <a:gd name="T11" fmla="*/ 1260 h 880"/>
                  <a:gd name="T12" fmla="*/ 3245 w 1684"/>
                  <a:gd name="T13" fmla="*/ 1328 h 880"/>
                  <a:gd name="T14" fmla="*/ 3381 w 1684"/>
                  <a:gd name="T15" fmla="*/ 1220 h 880"/>
                  <a:gd name="T16" fmla="*/ 3015 w 1684"/>
                  <a:gd name="T17" fmla="*/ 1002 h 880"/>
                  <a:gd name="T18" fmla="*/ 2866 w 1684"/>
                  <a:gd name="T19" fmla="*/ 773 h 880"/>
                  <a:gd name="T20" fmla="*/ 2749 w 1684"/>
                  <a:gd name="T21" fmla="*/ 795 h 880"/>
                  <a:gd name="T22" fmla="*/ 2889 w 1684"/>
                  <a:gd name="T23" fmla="*/ 1002 h 880"/>
                  <a:gd name="T24" fmla="*/ 3168 w 1684"/>
                  <a:gd name="T25" fmla="*/ 1222 h 880"/>
                  <a:gd name="T26" fmla="*/ 2837 w 1684"/>
                  <a:gd name="T27" fmla="*/ 1188 h 880"/>
                  <a:gd name="T28" fmla="*/ 2447 w 1684"/>
                  <a:gd name="T29" fmla="*/ 1228 h 880"/>
                  <a:gd name="T30" fmla="*/ 2519 w 1684"/>
                  <a:gd name="T31" fmla="*/ 980 h 880"/>
                  <a:gd name="T32" fmla="*/ 2686 w 1684"/>
                  <a:gd name="T33" fmla="*/ 812 h 880"/>
                  <a:gd name="T34" fmla="*/ 2491 w 1684"/>
                  <a:gd name="T35" fmla="*/ 833 h 880"/>
                  <a:gd name="T36" fmla="*/ 2339 w 1684"/>
                  <a:gd name="T37" fmla="*/ 993 h 880"/>
                  <a:gd name="T38" fmla="*/ 2287 w 1684"/>
                  <a:gd name="T39" fmla="*/ 1194 h 880"/>
                  <a:gd name="T40" fmla="*/ 215 w 1684"/>
                  <a:gd name="T41" fmla="*/ 468 h 880"/>
                  <a:gd name="T42" fmla="*/ 160 w 1684"/>
                  <a:gd name="T43" fmla="*/ 324 h 880"/>
                  <a:gd name="T44" fmla="*/ 207 w 1684"/>
                  <a:gd name="T45" fmla="*/ 144 h 880"/>
                  <a:gd name="T46" fmla="*/ 435 w 1684"/>
                  <a:gd name="T47" fmla="*/ 0 h 880"/>
                  <a:gd name="T48" fmla="*/ 313 w 1684"/>
                  <a:gd name="T49" fmla="*/ 0 h 880"/>
                  <a:gd name="T50" fmla="*/ 313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2" name="Freeform 15">
                <a:extLst>
                  <a:ext uri="{FF2B5EF4-FFF2-40B4-BE49-F238E27FC236}">
                    <a16:creationId xmlns:a16="http://schemas.microsoft.com/office/drawing/2014/main" id="{CCDA4D18-F3E3-4DD7-B64D-C88411A31F7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201 w 1190"/>
                  <a:gd name="T1" fmla="*/ 0 h 500"/>
                  <a:gd name="T2" fmla="*/ 2389 w 1190"/>
                  <a:gd name="T3" fmla="*/ 739 h 500"/>
                  <a:gd name="T4" fmla="*/ 2159 w 1190"/>
                  <a:gd name="T5" fmla="*/ 754 h 500"/>
                  <a:gd name="T6" fmla="*/ 0 w 1190"/>
                  <a:gd name="T7" fmla="*/ 41 h 500"/>
                  <a:gd name="T8" fmla="*/ 201 w 1190"/>
                  <a:gd name="T9" fmla="*/ 0 h 500"/>
                  <a:gd name="T10" fmla="*/ 20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3" name="Freeform 16">
                <a:extLst>
                  <a:ext uri="{FF2B5EF4-FFF2-40B4-BE49-F238E27FC236}">
                    <a16:creationId xmlns:a16="http://schemas.microsoft.com/office/drawing/2014/main" id="{491971B6-0CA7-4C66-A1E9-AB09DAFD431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234 w 160"/>
                  <a:gd name="T1" fmla="*/ 0 h 335"/>
                  <a:gd name="T2" fmla="*/ 38 w 160"/>
                  <a:gd name="T3" fmla="*/ 159 h 335"/>
                  <a:gd name="T4" fmla="*/ 0 w 160"/>
                  <a:gd name="T5" fmla="*/ 344 h 335"/>
                  <a:gd name="T6" fmla="*/ 67 w 160"/>
                  <a:gd name="T7" fmla="*/ 470 h 335"/>
                  <a:gd name="T8" fmla="*/ 189 w 160"/>
                  <a:gd name="T9" fmla="*/ 502 h 335"/>
                  <a:gd name="T10" fmla="*/ 153 w 160"/>
                  <a:gd name="T11" fmla="*/ 230 h 335"/>
                  <a:gd name="T12" fmla="*/ 322 w 160"/>
                  <a:gd name="T13" fmla="*/ 26 h 335"/>
                  <a:gd name="T14" fmla="*/ 234 w 160"/>
                  <a:gd name="T15" fmla="*/ 0 h 335"/>
                  <a:gd name="T16" fmla="*/ 234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4" name="Freeform 17">
                <a:extLst>
                  <a:ext uri="{FF2B5EF4-FFF2-40B4-BE49-F238E27FC236}">
                    <a16:creationId xmlns:a16="http://schemas.microsoft.com/office/drawing/2014/main" id="{883407BA-B9FA-4DBA-AC52-A0163C0E4DC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8 w 489"/>
                  <a:gd name="T1" fmla="*/ 52 h 296"/>
                  <a:gd name="T2" fmla="*/ 319 w 489"/>
                  <a:gd name="T3" fmla="*/ 100 h 296"/>
                  <a:gd name="T4" fmla="*/ 647 w 489"/>
                  <a:gd name="T5" fmla="*/ 207 h 296"/>
                  <a:gd name="T6" fmla="*/ 879 w 489"/>
                  <a:gd name="T7" fmla="*/ 368 h 296"/>
                  <a:gd name="T8" fmla="*/ 651 w 489"/>
                  <a:gd name="T9" fmla="*/ 348 h 296"/>
                  <a:gd name="T10" fmla="*/ 277 w 489"/>
                  <a:gd name="T11" fmla="*/ 221 h 296"/>
                  <a:gd name="T12" fmla="*/ 100 w 489"/>
                  <a:gd name="T13" fmla="*/ 121 h 296"/>
                  <a:gd name="T14" fmla="*/ 213 w 489"/>
                  <a:gd name="T15" fmla="*/ 246 h 296"/>
                  <a:gd name="T16" fmla="*/ 543 w 489"/>
                  <a:gd name="T17" fmla="*/ 408 h 296"/>
                  <a:gd name="T18" fmla="*/ 930 w 489"/>
                  <a:gd name="T19" fmla="*/ 448 h 296"/>
                  <a:gd name="T20" fmla="*/ 976 w 489"/>
                  <a:gd name="T21" fmla="*/ 338 h 296"/>
                  <a:gd name="T22" fmla="*/ 787 w 489"/>
                  <a:gd name="T23" fmla="*/ 182 h 296"/>
                  <a:gd name="T24" fmla="*/ 339 w 489"/>
                  <a:gd name="T25" fmla="*/ 26 h 296"/>
                  <a:gd name="T26" fmla="*/ 0 w 489"/>
                  <a:gd name="T27" fmla="*/ 0 h 296"/>
                  <a:gd name="T28" fmla="*/ 28 w 489"/>
                  <a:gd name="T29" fmla="*/ 52 h 296"/>
                  <a:gd name="T30" fmla="*/ 28 w 489"/>
                  <a:gd name="T31" fmla="*/ 5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</p:grpSp>
      </p:grpSp>
      <p:grpSp>
        <p:nvGrpSpPr>
          <p:cNvPr id="15" name="Group 18">
            <a:extLst>
              <a:ext uri="{FF2B5EF4-FFF2-40B4-BE49-F238E27FC236}">
                <a16:creationId xmlns:a16="http://schemas.microsoft.com/office/drawing/2014/main" id="{9BC64953-5B5C-4150-937F-8EB89670B915}"/>
              </a:ext>
            </a:extLst>
          </p:cNvPr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318DA5CE-E473-46CA-9B9F-45392A893037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498 w 794"/>
                <a:gd name="T1" fmla="*/ 198 h 414"/>
                <a:gd name="T2" fmla="*/ 445 w 794"/>
                <a:gd name="T3" fmla="*/ 159 h 414"/>
                <a:gd name="T4" fmla="*/ 349 w 794"/>
                <a:gd name="T5" fmla="*/ 105 h 414"/>
                <a:gd name="T6" fmla="*/ 44 w 794"/>
                <a:gd name="T7" fmla="*/ 0 h 414"/>
                <a:gd name="T8" fmla="*/ 14 w 794"/>
                <a:gd name="T9" fmla="*/ 10 h 414"/>
                <a:gd name="T10" fmla="*/ 0 w 794"/>
                <a:gd name="T11" fmla="*/ 42 h 414"/>
                <a:gd name="T12" fmla="*/ 17 w 794"/>
                <a:gd name="T13" fmla="*/ 78 h 414"/>
                <a:gd name="T14" fmla="*/ 358 w 794"/>
                <a:gd name="T15" fmla="*/ 205 h 414"/>
                <a:gd name="T16" fmla="*/ 433 w 794"/>
                <a:gd name="T17" fmla="*/ 197 h 414"/>
                <a:gd name="T18" fmla="*/ 493 w 794"/>
                <a:gd name="T19" fmla="*/ 207 h 414"/>
                <a:gd name="T20" fmla="*/ 498 w 794"/>
                <a:gd name="T21" fmla="*/ 198 h 414"/>
                <a:gd name="T22" fmla="*/ 498 w 794"/>
                <a:gd name="T23" fmla="*/ 198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469B4E88-FF20-42C2-9021-22602CDCAC98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21 w 1586"/>
                <a:gd name="T1" fmla="*/ 0 h 821"/>
                <a:gd name="T2" fmla="*/ 208 w 1586"/>
                <a:gd name="T3" fmla="*/ 65 h 821"/>
                <a:gd name="T4" fmla="*/ 223 w 1586"/>
                <a:gd name="T5" fmla="*/ 79 h 821"/>
                <a:gd name="T6" fmla="*/ 248 w 1586"/>
                <a:gd name="T7" fmla="*/ 99 h 821"/>
                <a:gd name="T8" fmla="*/ 245 w 1586"/>
                <a:gd name="T9" fmla="*/ 102 h 821"/>
                <a:gd name="T10" fmla="*/ 211 w 1586"/>
                <a:gd name="T11" fmla="*/ 98 h 821"/>
                <a:gd name="T12" fmla="*/ 179 w 1586"/>
                <a:gd name="T13" fmla="*/ 101 h 821"/>
                <a:gd name="T14" fmla="*/ 7 w 1586"/>
                <a:gd name="T15" fmla="*/ 37 h 821"/>
                <a:gd name="T16" fmla="*/ 0 w 1586"/>
                <a:gd name="T17" fmla="*/ 19 h 821"/>
                <a:gd name="T18" fmla="*/ 7 w 1586"/>
                <a:gd name="T19" fmla="*/ 4 h 821"/>
                <a:gd name="T20" fmla="*/ 21 w 1586"/>
                <a:gd name="T21" fmla="*/ 0 h 821"/>
                <a:gd name="T22" fmla="*/ 21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19DDD016-0296-41F6-8F46-410B3B1D43F9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41 h 747"/>
                <a:gd name="T2" fmla="*/ 145 w 1049"/>
                <a:gd name="T3" fmla="*/ 94 h 747"/>
                <a:gd name="T4" fmla="*/ 148 w 1049"/>
                <a:gd name="T5" fmla="*/ 67 h 747"/>
                <a:gd name="T6" fmla="*/ 165 w 1049"/>
                <a:gd name="T7" fmla="*/ 53 h 747"/>
                <a:gd name="T8" fmla="*/ 12 w 1049"/>
                <a:gd name="T9" fmla="*/ 0 h 747"/>
                <a:gd name="T10" fmla="*/ 0 w 1049"/>
                <a:gd name="T11" fmla="*/ 16 h 747"/>
                <a:gd name="T12" fmla="*/ 0 w 1049"/>
                <a:gd name="T13" fmla="*/ 41 h 747"/>
                <a:gd name="T14" fmla="*/ 0 w 1049"/>
                <a:gd name="T15" fmla="*/ 41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grpSp>
          <p:nvGrpSpPr>
            <p:cNvPr id="19" name="Group 22">
              <a:extLst>
                <a:ext uri="{FF2B5EF4-FFF2-40B4-BE49-F238E27FC236}">
                  <a16:creationId xmlns:a16="http://schemas.microsoft.com/office/drawing/2014/main" id="{B90FD7FB-00B8-4B13-AABB-969FA28A88E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>
                <a:extLst>
                  <a:ext uri="{FF2B5EF4-FFF2-40B4-BE49-F238E27FC236}">
                    <a16:creationId xmlns:a16="http://schemas.microsoft.com/office/drawing/2014/main" id="{0C023449-2F52-4C05-822A-44669A86872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7 w 150"/>
                  <a:gd name="T1" fmla="*/ 0 h 173"/>
                  <a:gd name="T2" fmla="*/ 6 w 150"/>
                  <a:gd name="T3" fmla="*/ 8 h 173"/>
                  <a:gd name="T4" fmla="*/ 0 w 150"/>
                  <a:gd name="T5" fmla="*/ 22 h 173"/>
                  <a:gd name="T6" fmla="*/ 12 w 150"/>
                  <a:gd name="T7" fmla="*/ 20 h 173"/>
                  <a:gd name="T8" fmla="*/ 16 w 150"/>
                  <a:gd name="T9" fmla="*/ 11 h 173"/>
                  <a:gd name="T10" fmla="*/ 23 w 150"/>
                  <a:gd name="T11" fmla="*/ 4 h 173"/>
                  <a:gd name="T12" fmla="*/ 17 w 150"/>
                  <a:gd name="T13" fmla="*/ 0 h 173"/>
                  <a:gd name="T14" fmla="*/ 17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1" name="Freeform 24">
                <a:extLst>
                  <a:ext uri="{FF2B5EF4-FFF2-40B4-BE49-F238E27FC236}">
                    <a16:creationId xmlns:a16="http://schemas.microsoft.com/office/drawing/2014/main" id="{78CCCFC4-8E37-47ED-9097-37AA9ACD414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25 w 1684"/>
                  <a:gd name="T1" fmla="*/ 0 h 880"/>
                  <a:gd name="T2" fmla="*/ 10 w 1684"/>
                  <a:gd name="T3" fmla="*/ 6 h 880"/>
                  <a:gd name="T4" fmla="*/ 0 w 1684"/>
                  <a:gd name="T5" fmla="*/ 26 h 880"/>
                  <a:gd name="T6" fmla="*/ 11 w 1684"/>
                  <a:gd name="T7" fmla="*/ 45 h 880"/>
                  <a:gd name="T8" fmla="*/ 185 w 1684"/>
                  <a:gd name="T9" fmla="*/ 108 h 880"/>
                  <a:gd name="T10" fmla="*/ 223 w 1684"/>
                  <a:gd name="T11" fmla="*/ 104 h 880"/>
                  <a:gd name="T12" fmla="*/ 253 w 1684"/>
                  <a:gd name="T13" fmla="*/ 110 h 880"/>
                  <a:gd name="T14" fmla="*/ 264 w 1684"/>
                  <a:gd name="T15" fmla="*/ 101 h 880"/>
                  <a:gd name="T16" fmla="*/ 236 w 1684"/>
                  <a:gd name="T17" fmla="*/ 83 h 880"/>
                  <a:gd name="T18" fmla="*/ 224 w 1684"/>
                  <a:gd name="T19" fmla="*/ 64 h 880"/>
                  <a:gd name="T20" fmla="*/ 215 w 1684"/>
                  <a:gd name="T21" fmla="*/ 66 h 880"/>
                  <a:gd name="T22" fmla="*/ 226 w 1684"/>
                  <a:gd name="T23" fmla="*/ 83 h 880"/>
                  <a:gd name="T24" fmla="*/ 248 w 1684"/>
                  <a:gd name="T25" fmla="*/ 101 h 880"/>
                  <a:gd name="T26" fmla="*/ 222 w 1684"/>
                  <a:gd name="T27" fmla="*/ 98 h 880"/>
                  <a:gd name="T28" fmla="*/ 191 w 1684"/>
                  <a:gd name="T29" fmla="*/ 102 h 880"/>
                  <a:gd name="T30" fmla="*/ 197 w 1684"/>
                  <a:gd name="T31" fmla="*/ 81 h 880"/>
                  <a:gd name="T32" fmla="*/ 210 w 1684"/>
                  <a:gd name="T33" fmla="*/ 67 h 880"/>
                  <a:gd name="T34" fmla="*/ 195 w 1684"/>
                  <a:gd name="T35" fmla="*/ 69 h 880"/>
                  <a:gd name="T36" fmla="*/ 183 w 1684"/>
                  <a:gd name="T37" fmla="*/ 82 h 880"/>
                  <a:gd name="T38" fmla="*/ 179 w 1684"/>
                  <a:gd name="T39" fmla="*/ 99 h 880"/>
                  <a:gd name="T40" fmla="*/ 17 w 1684"/>
                  <a:gd name="T41" fmla="*/ 39 h 880"/>
                  <a:gd name="T42" fmla="*/ 13 w 1684"/>
                  <a:gd name="T43" fmla="*/ 27 h 880"/>
                  <a:gd name="T44" fmla="*/ 16 w 1684"/>
                  <a:gd name="T45" fmla="*/ 12 h 880"/>
                  <a:gd name="T46" fmla="*/ 34 w 1684"/>
                  <a:gd name="T47" fmla="*/ 0 h 880"/>
                  <a:gd name="T48" fmla="*/ 25 w 1684"/>
                  <a:gd name="T49" fmla="*/ 0 h 880"/>
                  <a:gd name="T50" fmla="*/ 25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2" name="Freeform 25">
                <a:extLst>
                  <a:ext uri="{FF2B5EF4-FFF2-40B4-BE49-F238E27FC236}">
                    <a16:creationId xmlns:a16="http://schemas.microsoft.com/office/drawing/2014/main" id="{4859A171-BDDE-4DE5-8FE1-C779FEBBA11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6 w 1190"/>
                  <a:gd name="T1" fmla="*/ 0 h 500"/>
                  <a:gd name="T2" fmla="*/ 187 w 1190"/>
                  <a:gd name="T3" fmla="*/ 61 h 500"/>
                  <a:gd name="T4" fmla="*/ 169 w 1190"/>
                  <a:gd name="T5" fmla="*/ 62 h 500"/>
                  <a:gd name="T6" fmla="*/ 0 w 1190"/>
                  <a:gd name="T7" fmla="*/ 4 h 500"/>
                  <a:gd name="T8" fmla="*/ 16 w 1190"/>
                  <a:gd name="T9" fmla="*/ 0 h 500"/>
                  <a:gd name="T10" fmla="*/ 16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3" name="Freeform 26">
                <a:extLst>
                  <a:ext uri="{FF2B5EF4-FFF2-40B4-BE49-F238E27FC236}">
                    <a16:creationId xmlns:a16="http://schemas.microsoft.com/office/drawing/2014/main" id="{BB12165A-004C-45A6-9A76-CF2AC2ED36A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8 w 160"/>
                  <a:gd name="T1" fmla="*/ 0 h 335"/>
                  <a:gd name="T2" fmla="*/ 3 w 160"/>
                  <a:gd name="T3" fmla="*/ 13 h 335"/>
                  <a:gd name="T4" fmla="*/ 0 w 160"/>
                  <a:gd name="T5" fmla="*/ 29 h 335"/>
                  <a:gd name="T6" fmla="*/ 5 w 160"/>
                  <a:gd name="T7" fmla="*/ 39 h 335"/>
                  <a:gd name="T8" fmla="*/ 15 w 160"/>
                  <a:gd name="T9" fmla="*/ 42 h 335"/>
                  <a:gd name="T10" fmla="*/ 12 w 160"/>
                  <a:gd name="T11" fmla="*/ 19 h 335"/>
                  <a:gd name="T12" fmla="*/ 25 w 160"/>
                  <a:gd name="T13" fmla="*/ 2 h 335"/>
                  <a:gd name="T14" fmla="*/ 18 w 160"/>
                  <a:gd name="T15" fmla="*/ 0 h 335"/>
                  <a:gd name="T16" fmla="*/ 18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4" name="Freeform 27">
                <a:extLst>
                  <a:ext uri="{FF2B5EF4-FFF2-40B4-BE49-F238E27FC236}">
                    <a16:creationId xmlns:a16="http://schemas.microsoft.com/office/drawing/2014/main" id="{E649DF85-7896-4269-B742-D2F2A3BA3D2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2 w 489"/>
                  <a:gd name="T1" fmla="*/ 4 h 296"/>
                  <a:gd name="T2" fmla="*/ 25 w 489"/>
                  <a:gd name="T3" fmla="*/ 8 h 296"/>
                  <a:gd name="T4" fmla="*/ 51 w 489"/>
                  <a:gd name="T5" fmla="*/ 17 h 296"/>
                  <a:gd name="T6" fmla="*/ 69 w 489"/>
                  <a:gd name="T7" fmla="*/ 30 h 296"/>
                  <a:gd name="T8" fmla="*/ 51 w 489"/>
                  <a:gd name="T9" fmla="*/ 28 h 296"/>
                  <a:gd name="T10" fmla="*/ 22 w 489"/>
                  <a:gd name="T11" fmla="*/ 18 h 296"/>
                  <a:gd name="T12" fmla="*/ 8 w 489"/>
                  <a:gd name="T13" fmla="*/ 10 h 296"/>
                  <a:gd name="T14" fmla="*/ 17 w 489"/>
                  <a:gd name="T15" fmla="*/ 20 h 296"/>
                  <a:gd name="T16" fmla="*/ 42 w 489"/>
                  <a:gd name="T17" fmla="*/ 33 h 296"/>
                  <a:gd name="T18" fmla="*/ 73 w 489"/>
                  <a:gd name="T19" fmla="*/ 37 h 296"/>
                  <a:gd name="T20" fmla="*/ 76 w 489"/>
                  <a:gd name="T21" fmla="*/ 28 h 296"/>
                  <a:gd name="T22" fmla="*/ 62 w 489"/>
                  <a:gd name="T23" fmla="*/ 15 h 296"/>
                  <a:gd name="T24" fmla="*/ 26 w 489"/>
                  <a:gd name="T25" fmla="*/ 2 h 296"/>
                  <a:gd name="T26" fmla="*/ 0 w 489"/>
                  <a:gd name="T27" fmla="*/ 0 h 296"/>
                  <a:gd name="T28" fmla="*/ 2 w 489"/>
                  <a:gd name="T29" fmla="*/ 4 h 296"/>
                  <a:gd name="T30" fmla="*/ 2 w 489"/>
                  <a:gd name="T31" fmla="*/ 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</p:grpSp>
      </p:grpSp>
      <p:sp>
        <p:nvSpPr>
          <p:cNvPr id="25" name="Freeform 28">
            <a:extLst>
              <a:ext uri="{FF2B5EF4-FFF2-40B4-BE49-F238E27FC236}">
                <a16:creationId xmlns:a16="http://schemas.microsoft.com/office/drawing/2014/main" id="{5FF71158-7712-4637-A1BF-8D0B32A6704C}"/>
              </a:ext>
            </a:extLst>
          </p:cNvPr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2056447500 w 4288"/>
              <a:gd name="T3" fmla="*/ 645160443 h 459"/>
              <a:gd name="T4" fmla="*/ 2147483646 w 4288"/>
              <a:gd name="T5" fmla="*/ 362902749 h 459"/>
              <a:gd name="T6" fmla="*/ 2147483646 w 4288"/>
              <a:gd name="T7" fmla="*/ 947579400 h 459"/>
              <a:gd name="T8" fmla="*/ 2147483646 w 4288"/>
              <a:gd name="T9" fmla="*/ 383064013 h 459"/>
              <a:gd name="T10" fmla="*/ 2147483646 w 4288"/>
              <a:gd name="T11" fmla="*/ 1149192039 h 459"/>
              <a:gd name="T12" fmla="*/ 2147483646 w 4288"/>
              <a:gd name="T13" fmla="*/ 342741485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6" name="Freeform 29">
            <a:extLst>
              <a:ext uri="{FF2B5EF4-FFF2-40B4-BE49-F238E27FC236}">
                <a16:creationId xmlns:a16="http://schemas.microsoft.com/office/drawing/2014/main" id="{7EB2002C-7FB9-444A-B76A-DD74A0D6DDFF}"/>
              </a:ext>
            </a:extLst>
          </p:cNvPr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80645000 h 240"/>
              <a:gd name="T2" fmla="*/ 705643750 w 560"/>
              <a:gd name="T3" fmla="*/ 362902500 h 240"/>
              <a:gd name="T4" fmla="*/ 1129030000 w 560"/>
              <a:gd name="T5" fmla="*/ 40322500 h 240"/>
              <a:gd name="T6" fmla="*/ 1411287500 w 560"/>
              <a:gd name="T7" fmla="*/ 6048375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7" name="Rectangle 5">
            <a:extLst>
              <a:ext uri="{FF2B5EF4-FFF2-40B4-BE49-F238E27FC236}">
                <a16:creationId xmlns:a16="http://schemas.microsoft.com/office/drawing/2014/main" id="{068D59DC-7FC7-4A1F-A547-AAA91FD79F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" name="Rectangle 6">
            <a:extLst>
              <a:ext uri="{FF2B5EF4-FFF2-40B4-BE49-F238E27FC236}">
                <a16:creationId xmlns:a16="http://schemas.microsoft.com/office/drawing/2014/main" id="{0C7009D8-75F2-4A88-8C74-2B4CF91AC3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" name="Rectangle 7">
            <a:extLst>
              <a:ext uri="{FF2B5EF4-FFF2-40B4-BE49-F238E27FC236}">
                <a16:creationId xmlns:a16="http://schemas.microsoft.com/office/drawing/2014/main" id="{14D0E8C3-BE4F-4BE0-ABD5-872E621CF5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0588272-E3ED-4E99-961E-779ED4D244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8228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4B26EAF-94B3-4C4D-BF09-C94CDBCA17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1009FF8-6329-4566-8EA6-21558C374D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E1D7CBF-7C5E-4255-9D5E-DF0A8C1804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3A371E-440E-42F7-A2C5-F905AF672D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393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2925CC6-21C1-4C34-802F-238B8E3A95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ABF984B-8F46-4FC2-9E20-3671DE3AFD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549CFB35-A541-437A-B264-01C2E07F93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4F26F1-4141-4364-917D-CFA8AA4414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0552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69795F-28EF-46DA-8D1C-33E64DA28D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1EE213-656C-4E89-A28E-42B2303AA7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CAB41789-B492-4AE3-B16A-8199F50416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A76F1C-8890-43EB-A991-2B1BB4EBD6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3375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BBD6243-9DA7-4014-BD7E-168E7C7372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9131837-7730-451F-8AE3-06751E2E6D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EF13C98-CE69-47A8-8454-8484BF2A6D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3F945D-8D87-4954-B442-B19524E275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2284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DA894D1-9245-46DC-8442-653F580AA2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1A4D6B7-1956-4A4F-9A51-087C162B8C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FDC7DF0-BD7A-458F-936B-E3EF02ED55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F9C4CC-7A37-43CF-89A1-DEC1DD1F9F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5560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F6556F-D4BB-4989-AAAE-7DAFAE74C2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B1F564-9868-4710-A8DA-126C452CFA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6B5BD1BC-4A65-4407-B45D-712E7F034F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6EFAA3-3808-4E9F-AA4B-9D5D3D9735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8110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99459A1-17B4-4EDF-BB05-F475A90644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34C524D0-08C7-43BE-A940-7CD1B098B8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23AB7EB9-46CA-43E5-8DD6-5857C8D126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A3475-006B-4091-8D6B-E252623886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5903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03FA133-C8ED-4BFF-955F-6C5E71DD95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0F4F5E9-166B-4FAE-ACCE-8BB86E9C6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6DCB066-1BA7-4E67-B227-504496AAFE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EB6092-3006-4608-ABD5-5ED05CFA73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9028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C23603A2-6EB2-4C64-9584-4D26033097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464D83D4-16D7-444A-9992-CA4D308CE9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809CD123-220C-4013-9B36-33EE41FE43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14C937-3B24-439B-ACDA-812F059BF6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398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2F0131-98FC-4CAD-9FCF-5881828ADB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F682F37-36BA-4192-AD70-5456252B67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879B988-FB62-4064-9D0C-44286281FF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E655C6-CF48-4A8A-80A0-4A2FCFCEDE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6363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CFC6540-797D-4731-8269-E5DD37DC1F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FA836F-70B6-4E5E-BFC5-5C8EA808C2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EC92414D-BBE1-4BCE-9060-268A77E5DE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CC5AD8-283B-4945-83B0-16D29DFEFE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8645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>
            <a:extLst>
              <a:ext uri="{FF2B5EF4-FFF2-40B4-BE49-F238E27FC236}">
                <a16:creationId xmlns:a16="http://schemas.microsoft.com/office/drawing/2014/main" id="{69C8AC0C-FC08-4AF9-BEA9-766C5DFB20A7}"/>
              </a:ext>
            </a:extLst>
          </p:cNvPr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465160249 w 2903"/>
              <a:gd name="T1" fmla="*/ 138463012 h 3686"/>
              <a:gd name="T2" fmla="*/ 411001033 w 2903"/>
              <a:gd name="T3" fmla="*/ 25582090 h 3686"/>
              <a:gd name="T4" fmla="*/ 359085058 w 2903"/>
              <a:gd name="T5" fmla="*/ 0 h 3686"/>
              <a:gd name="T6" fmla="*/ 17625693 w 2903"/>
              <a:gd name="T7" fmla="*/ 898890480 h 3686"/>
              <a:gd name="T8" fmla="*/ 17625693 w 2903"/>
              <a:gd name="T9" fmla="*/ 1032237527 h 3686"/>
              <a:gd name="T10" fmla="*/ 0 w 2903"/>
              <a:gd name="T11" fmla="*/ 1161107043 h 3686"/>
              <a:gd name="T12" fmla="*/ 11536839 w 2903"/>
              <a:gd name="T13" fmla="*/ 1178694836 h 3686"/>
              <a:gd name="T14" fmla="*/ 70663288 w 2903"/>
              <a:gd name="T15" fmla="*/ 1072849144 h 3686"/>
              <a:gd name="T16" fmla="*/ 118573533 w 2903"/>
              <a:gd name="T17" fmla="*/ 1032237527 h 3686"/>
              <a:gd name="T18" fmla="*/ 465160249 w 2903"/>
              <a:gd name="T19" fmla="*/ 138463012 h 3686"/>
              <a:gd name="T20" fmla="*/ 465160249 w 2903"/>
              <a:gd name="T21" fmla="*/ 138463012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0480153-CB72-42EE-915F-F67D8AF515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DC3E5D4-C7A8-487A-B29C-FC21B3D335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id="{7864C5AB-BD89-4DC0-9923-8FE9C9D7168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4" name="Rectangle 6">
            <a:extLst>
              <a:ext uri="{FF2B5EF4-FFF2-40B4-BE49-F238E27FC236}">
                <a16:creationId xmlns:a16="http://schemas.microsoft.com/office/drawing/2014/main" id="{F5EFF23D-A5DF-493B-A62F-E54A21F8D65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5" name="Rectangle 7">
            <a:extLst>
              <a:ext uri="{FF2B5EF4-FFF2-40B4-BE49-F238E27FC236}">
                <a16:creationId xmlns:a16="http://schemas.microsoft.com/office/drawing/2014/main" id="{19170D0D-589C-4534-BF93-194223840E6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9AAE94D3-B5C7-4A1D-A2A1-1586171E6B7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2" name="Freeform 8">
            <a:extLst>
              <a:ext uri="{FF2B5EF4-FFF2-40B4-BE49-F238E27FC236}">
                <a16:creationId xmlns:a16="http://schemas.microsoft.com/office/drawing/2014/main" id="{4ADACF8E-72EB-4FE5-9554-265D8B541E5A}"/>
              </a:ext>
            </a:extLst>
          </p:cNvPr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367400126 w 2911"/>
              <a:gd name="T1" fmla="*/ 0 h 3703"/>
              <a:gd name="T2" fmla="*/ 20829548 w 2911"/>
              <a:gd name="T3" fmla="*/ 909239838 h 3703"/>
              <a:gd name="T4" fmla="*/ 20989661 w 2911"/>
              <a:gd name="T5" fmla="*/ 1026623476 h 3703"/>
              <a:gd name="T6" fmla="*/ 0 w 2911"/>
              <a:gd name="T7" fmla="*/ 1165174497 h 3703"/>
              <a:gd name="T8" fmla="*/ 8011272 w 2911"/>
              <a:gd name="T9" fmla="*/ 1187624598 h 3703"/>
              <a:gd name="T10" fmla="*/ 67615873 w 2911"/>
              <a:gd name="T11" fmla="*/ 1075051858 h 3703"/>
              <a:gd name="T12" fmla="*/ 122252957 w 2911"/>
              <a:gd name="T13" fmla="*/ 1032717091 h 3703"/>
              <a:gd name="T14" fmla="*/ 466420234 w 2911"/>
              <a:gd name="T15" fmla="*/ 137267738 h 3703"/>
              <a:gd name="T16" fmla="*/ 414827305 w 2911"/>
              <a:gd name="T17" fmla="*/ 30789179 h 3703"/>
              <a:gd name="T18" fmla="*/ 367400126 w 2911"/>
              <a:gd name="T19" fmla="*/ 0 h 3703"/>
              <a:gd name="T20" fmla="*/ 367400126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33" name="Freeform 9">
            <a:extLst>
              <a:ext uri="{FF2B5EF4-FFF2-40B4-BE49-F238E27FC236}">
                <a16:creationId xmlns:a16="http://schemas.microsoft.com/office/drawing/2014/main" id="{8366535D-761B-4A5D-85E2-20866B556005}"/>
              </a:ext>
            </a:extLst>
          </p:cNvPr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795925910 h 2777"/>
              <a:gd name="T2" fmla="*/ 69271991 w 2561"/>
              <a:gd name="T3" fmla="*/ 817705678 h 2777"/>
              <a:gd name="T4" fmla="*/ 118018666 w 2561"/>
              <a:gd name="T5" fmla="*/ 889450897 h 2777"/>
              <a:gd name="T6" fmla="*/ 410660494 w 2561"/>
              <a:gd name="T7" fmla="*/ 127796260 h 2777"/>
              <a:gd name="T8" fmla="*/ 339624568 w 2561"/>
              <a:gd name="T9" fmla="*/ 26263738 h 2777"/>
              <a:gd name="T10" fmla="*/ 304347469 w 2561"/>
              <a:gd name="T11" fmla="*/ 0 h 2777"/>
              <a:gd name="T12" fmla="*/ 0 w 2561"/>
              <a:gd name="T13" fmla="*/ 795925910 h 2777"/>
              <a:gd name="T14" fmla="*/ 0 w 2561"/>
              <a:gd name="T15" fmla="*/ 79592591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grpSp>
        <p:nvGrpSpPr>
          <p:cNvPr id="1034" name="Group 10">
            <a:extLst>
              <a:ext uri="{FF2B5EF4-FFF2-40B4-BE49-F238E27FC236}">
                <a16:creationId xmlns:a16="http://schemas.microsoft.com/office/drawing/2014/main" id="{4D2488C9-DC76-40AC-A836-1B7CA3C24E11}"/>
              </a:ext>
            </a:extLst>
          </p:cNvPr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>
              <a:extLst>
                <a:ext uri="{FF2B5EF4-FFF2-40B4-BE49-F238E27FC236}">
                  <a16:creationId xmlns:a16="http://schemas.microsoft.com/office/drawing/2014/main" id="{3ACEA527-738C-4EA4-87A1-39F4784D112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397 w 2177"/>
                <a:gd name="T1" fmla="*/ 315 h 1298"/>
                <a:gd name="T2" fmla="*/ 355 w 2177"/>
                <a:gd name="T3" fmla="*/ 277 h 1298"/>
                <a:gd name="T4" fmla="*/ 333 w 2177"/>
                <a:gd name="T5" fmla="*/ 120 h 1298"/>
                <a:gd name="T6" fmla="*/ 535 w 2177"/>
                <a:gd name="T7" fmla="*/ 83 h 1298"/>
                <a:gd name="T8" fmla="*/ 545 w 2177"/>
                <a:gd name="T9" fmla="*/ 51 h 1298"/>
                <a:gd name="T10" fmla="*/ 525 w 2177"/>
                <a:gd name="T11" fmla="*/ 25 h 1298"/>
                <a:gd name="T12" fmla="*/ 319 w 2177"/>
                <a:gd name="T13" fmla="*/ 53 h 1298"/>
                <a:gd name="T14" fmla="*/ 305 w 2177"/>
                <a:gd name="T15" fmla="*/ 8 h 1298"/>
                <a:gd name="T16" fmla="*/ 272 w 2177"/>
                <a:gd name="T17" fmla="*/ 0 h 1298"/>
                <a:gd name="T18" fmla="*/ 240 w 2177"/>
                <a:gd name="T19" fmla="*/ 7 h 1298"/>
                <a:gd name="T20" fmla="*/ 222 w 2177"/>
                <a:gd name="T21" fmla="*/ 27 h 1298"/>
                <a:gd name="T22" fmla="*/ 235 w 2177"/>
                <a:gd name="T23" fmla="*/ 72 h 1298"/>
                <a:gd name="T24" fmla="*/ 165 w 2177"/>
                <a:gd name="T25" fmla="*/ 111 h 1298"/>
                <a:gd name="T26" fmla="*/ 246 w 2177"/>
                <a:gd name="T27" fmla="*/ 119 h 1298"/>
                <a:gd name="T28" fmla="*/ 278 w 2177"/>
                <a:gd name="T29" fmla="*/ 223 h 1298"/>
                <a:gd name="T30" fmla="*/ 36 w 2177"/>
                <a:gd name="T31" fmla="*/ 118 h 1298"/>
                <a:gd name="T32" fmla="*/ 12 w 2177"/>
                <a:gd name="T33" fmla="*/ 128 h 1298"/>
                <a:gd name="T34" fmla="*/ 0 w 2177"/>
                <a:gd name="T35" fmla="*/ 159 h 1298"/>
                <a:gd name="T36" fmla="*/ 14 w 2177"/>
                <a:gd name="T37" fmla="*/ 195 h 1298"/>
                <a:gd name="T38" fmla="*/ 285 w 2177"/>
                <a:gd name="T39" fmla="*/ 322 h 1298"/>
                <a:gd name="T40" fmla="*/ 345 w 2177"/>
                <a:gd name="T41" fmla="*/ 314 h 1298"/>
                <a:gd name="T42" fmla="*/ 393 w 2177"/>
                <a:gd name="T43" fmla="*/ 325 h 1298"/>
                <a:gd name="T44" fmla="*/ 397 w 2177"/>
                <a:gd name="T45" fmla="*/ 315 h 1298"/>
                <a:gd name="T46" fmla="*/ 397 w 2177"/>
                <a:gd name="T47" fmla="*/ 315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2" name="Freeform 12">
              <a:extLst>
                <a:ext uri="{FF2B5EF4-FFF2-40B4-BE49-F238E27FC236}">
                  <a16:creationId xmlns:a16="http://schemas.microsoft.com/office/drawing/2014/main" id="{42ACBF5E-4031-4543-A2FA-4B725E97DE5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2 h 258"/>
                <a:gd name="T2" fmla="*/ 30 w 143"/>
                <a:gd name="T3" fmla="*/ 0 h 258"/>
                <a:gd name="T4" fmla="*/ 35 w 143"/>
                <a:gd name="T5" fmla="*/ 59 h 258"/>
                <a:gd name="T6" fmla="*/ 2 w 143"/>
                <a:gd name="T7" fmla="*/ 65 h 258"/>
                <a:gd name="T8" fmla="*/ 0 w 143"/>
                <a:gd name="T9" fmla="*/ 2 h 258"/>
                <a:gd name="T10" fmla="*/ 0 w 143"/>
                <a:gd name="T11" fmla="*/ 2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3" name="Freeform 13">
              <a:extLst>
                <a:ext uri="{FF2B5EF4-FFF2-40B4-BE49-F238E27FC236}">
                  <a16:creationId xmlns:a16="http://schemas.microsoft.com/office/drawing/2014/main" id="{3318D827-B7C3-41C5-AF13-EABCA05E206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34 w 1586"/>
                <a:gd name="T1" fmla="*/ 0 h 821"/>
                <a:gd name="T2" fmla="*/ 332 w 1586"/>
                <a:gd name="T3" fmla="*/ 129 h 821"/>
                <a:gd name="T4" fmla="*/ 356 w 1586"/>
                <a:gd name="T5" fmla="*/ 159 h 821"/>
                <a:gd name="T6" fmla="*/ 396 w 1586"/>
                <a:gd name="T7" fmla="*/ 198 h 821"/>
                <a:gd name="T8" fmla="*/ 391 w 1586"/>
                <a:gd name="T9" fmla="*/ 205 h 821"/>
                <a:gd name="T10" fmla="*/ 337 w 1586"/>
                <a:gd name="T11" fmla="*/ 196 h 821"/>
                <a:gd name="T12" fmla="*/ 286 w 1586"/>
                <a:gd name="T13" fmla="*/ 202 h 821"/>
                <a:gd name="T14" fmla="*/ 10 w 1586"/>
                <a:gd name="T15" fmla="*/ 74 h 821"/>
                <a:gd name="T16" fmla="*/ 0 w 1586"/>
                <a:gd name="T17" fmla="*/ 37 h 821"/>
                <a:gd name="T18" fmla="*/ 11 w 1586"/>
                <a:gd name="T19" fmla="*/ 8 h 821"/>
                <a:gd name="T20" fmla="*/ 34 w 1586"/>
                <a:gd name="T21" fmla="*/ 0 h 821"/>
                <a:gd name="T22" fmla="*/ 3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4" name="Freeform 14">
              <a:extLst>
                <a:ext uri="{FF2B5EF4-FFF2-40B4-BE49-F238E27FC236}">
                  <a16:creationId xmlns:a16="http://schemas.microsoft.com/office/drawing/2014/main" id="{DBF33897-2125-4804-88CE-07002C4B48E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82 h 747"/>
                <a:gd name="T2" fmla="*/ 231 w 1049"/>
                <a:gd name="T3" fmla="*/ 187 h 747"/>
                <a:gd name="T4" fmla="*/ 235 w 1049"/>
                <a:gd name="T5" fmla="*/ 134 h 747"/>
                <a:gd name="T6" fmla="*/ 263 w 1049"/>
                <a:gd name="T7" fmla="*/ 106 h 747"/>
                <a:gd name="T8" fmla="*/ 20 w 1049"/>
                <a:gd name="T9" fmla="*/ 0 h 747"/>
                <a:gd name="T10" fmla="*/ 0 w 1049"/>
                <a:gd name="T11" fmla="*/ 32 h 747"/>
                <a:gd name="T12" fmla="*/ 0 w 1049"/>
                <a:gd name="T13" fmla="*/ 82 h 747"/>
                <a:gd name="T14" fmla="*/ 0 w 1049"/>
                <a:gd name="T15" fmla="*/ 8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5" name="Freeform 15">
              <a:extLst>
                <a:ext uri="{FF2B5EF4-FFF2-40B4-BE49-F238E27FC236}">
                  <a16:creationId xmlns:a16="http://schemas.microsoft.com/office/drawing/2014/main" id="{11FB9B73-9FF3-4089-A899-AC03DFB0F97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7 h 241"/>
                <a:gd name="T2" fmla="*/ 39 w 272"/>
                <a:gd name="T3" fmla="*/ 0 h 241"/>
                <a:gd name="T4" fmla="*/ 62 w 272"/>
                <a:gd name="T5" fmla="*/ 9 h 241"/>
                <a:gd name="T6" fmla="*/ 67 w 272"/>
                <a:gd name="T7" fmla="*/ 35 h 241"/>
                <a:gd name="T8" fmla="*/ 40 w 272"/>
                <a:gd name="T9" fmla="*/ 37 h 241"/>
                <a:gd name="T10" fmla="*/ 8 w 272"/>
                <a:gd name="T11" fmla="*/ 61 h 241"/>
                <a:gd name="T12" fmla="*/ 0 w 272"/>
                <a:gd name="T13" fmla="*/ 7 h 241"/>
                <a:gd name="T14" fmla="*/ 0 w 272"/>
                <a:gd name="T15" fmla="*/ 7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6" name="Freeform 16">
              <a:extLst>
                <a:ext uri="{FF2B5EF4-FFF2-40B4-BE49-F238E27FC236}">
                  <a16:creationId xmlns:a16="http://schemas.microsoft.com/office/drawing/2014/main" id="{37F2DEF9-9E9B-40F4-90CF-68F790EAA0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38 w 152"/>
                <a:gd name="T1" fmla="*/ 1 h 224"/>
                <a:gd name="T2" fmla="*/ 38 w 152"/>
                <a:gd name="T3" fmla="*/ 56 h 224"/>
                <a:gd name="T4" fmla="*/ 0 w 152"/>
                <a:gd name="T5" fmla="*/ 2 h 224"/>
                <a:gd name="T6" fmla="*/ 18 w 152"/>
                <a:gd name="T7" fmla="*/ 0 h 224"/>
                <a:gd name="T8" fmla="*/ 38 w 152"/>
                <a:gd name="T9" fmla="*/ 1 h 224"/>
                <a:gd name="T10" fmla="*/ 38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7" name="Freeform 17">
              <a:extLst>
                <a:ext uri="{FF2B5EF4-FFF2-40B4-BE49-F238E27FC236}">
                  <a16:creationId xmlns:a16="http://schemas.microsoft.com/office/drawing/2014/main" id="{E2B11845-2155-4719-9854-2DCFF17FA89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20 h 764"/>
                <a:gd name="T2" fmla="*/ 22 w 386"/>
                <a:gd name="T3" fmla="*/ 0 h 764"/>
                <a:gd name="T4" fmla="*/ 58 w 386"/>
                <a:gd name="T5" fmla="*/ 2 h 764"/>
                <a:gd name="T6" fmla="*/ 97 w 386"/>
                <a:gd name="T7" fmla="*/ 192 h 764"/>
                <a:gd name="T8" fmla="*/ 70 w 386"/>
                <a:gd name="T9" fmla="*/ 181 h 764"/>
                <a:gd name="T10" fmla="*/ 38 w 386"/>
                <a:gd name="T11" fmla="*/ 170 h 764"/>
                <a:gd name="T12" fmla="*/ 0 w 386"/>
                <a:gd name="T13" fmla="*/ 20 h 764"/>
                <a:gd name="T14" fmla="*/ 0 w 386"/>
                <a:gd name="T15" fmla="*/ 2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8" name="Freeform 18">
              <a:extLst>
                <a:ext uri="{FF2B5EF4-FFF2-40B4-BE49-F238E27FC236}">
                  <a16:creationId xmlns:a16="http://schemas.microsoft.com/office/drawing/2014/main" id="{EEC04EAA-DC26-417B-B208-524CFD503F8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173 w 728"/>
                <a:gd name="T1" fmla="*/ 0 h 348"/>
                <a:gd name="T2" fmla="*/ 0 w 728"/>
                <a:gd name="T3" fmla="*/ 27 h 348"/>
                <a:gd name="T4" fmla="*/ 7 w 728"/>
                <a:gd name="T5" fmla="*/ 87 h 348"/>
                <a:gd name="T6" fmla="*/ 179 w 728"/>
                <a:gd name="T7" fmla="*/ 60 h 348"/>
                <a:gd name="T8" fmla="*/ 182 w 728"/>
                <a:gd name="T9" fmla="*/ 11 h 348"/>
                <a:gd name="T10" fmla="*/ 173 w 728"/>
                <a:gd name="T11" fmla="*/ 0 h 348"/>
                <a:gd name="T12" fmla="*/ 173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9" name="Freeform 19">
              <a:extLst>
                <a:ext uri="{FF2B5EF4-FFF2-40B4-BE49-F238E27FC236}">
                  <a16:creationId xmlns:a16="http://schemas.microsoft.com/office/drawing/2014/main" id="{B84A971D-A31E-4442-8DDC-E199EDE1E17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68 w 312"/>
                <a:gd name="T1" fmla="*/ 0 h 135"/>
                <a:gd name="T2" fmla="*/ 0 w 312"/>
                <a:gd name="T3" fmla="*/ 19 h 135"/>
                <a:gd name="T4" fmla="*/ 78 w 312"/>
                <a:gd name="T5" fmla="*/ 33 h 135"/>
                <a:gd name="T6" fmla="*/ 68 w 312"/>
                <a:gd name="T7" fmla="*/ 0 h 135"/>
                <a:gd name="T8" fmla="*/ 68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grpSp>
          <p:nvGrpSpPr>
            <p:cNvPr id="1060" name="Group 20">
              <a:extLst>
                <a:ext uri="{FF2B5EF4-FFF2-40B4-BE49-F238E27FC236}">
                  <a16:creationId xmlns:a16="http://schemas.microsoft.com/office/drawing/2014/main" id="{1563B310-7C8B-403B-8810-36338684C13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>
                <a:extLst>
                  <a:ext uri="{FF2B5EF4-FFF2-40B4-BE49-F238E27FC236}">
                    <a16:creationId xmlns:a16="http://schemas.microsoft.com/office/drawing/2014/main" id="{78AA9D02-7ABA-47C0-8594-4F9E0E81C4FF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>
                  <a:extLst>
                    <a:ext uri="{FF2B5EF4-FFF2-40B4-BE49-F238E27FC236}">
                      <a16:creationId xmlns:a16="http://schemas.microsoft.com/office/drawing/2014/main" id="{BA664AC3-B2CE-43BD-8D1F-D828AB2BADB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26 h 175"/>
                    <a:gd name="T2" fmla="*/ 29 w 313"/>
                    <a:gd name="T3" fmla="*/ 2 h 175"/>
                    <a:gd name="T4" fmla="*/ 54 w 313"/>
                    <a:gd name="T5" fmla="*/ 0 h 175"/>
                    <a:gd name="T6" fmla="*/ 73 w 313"/>
                    <a:gd name="T7" fmla="*/ 6 h 175"/>
                    <a:gd name="T8" fmla="*/ 79 w 313"/>
                    <a:gd name="T9" fmla="*/ 22 h 175"/>
                    <a:gd name="T10" fmla="*/ 42 w 313"/>
                    <a:gd name="T11" fmla="*/ 16 h 175"/>
                    <a:gd name="T12" fmla="*/ 19 w 313"/>
                    <a:gd name="T13" fmla="*/ 25 h 175"/>
                    <a:gd name="T14" fmla="*/ 4 w 313"/>
                    <a:gd name="T15" fmla="*/ 43 h 175"/>
                    <a:gd name="T16" fmla="*/ 0 w 313"/>
                    <a:gd name="T17" fmla="*/ 26 h 175"/>
                    <a:gd name="T18" fmla="*/ 0 w 313"/>
                    <a:gd name="T19" fmla="*/ 26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5" name="Freeform 23">
                  <a:extLst>
                    <a:ext uri="{FF2B5EF4-FFF2-40B4-BE49-F238E27FC236}">
                      <a16:creationId xmlns:a16="http://schemas.microsoft.com/office/drawing/2014/main" id="{34F0C124-D1E0-4FE9-B84D-E1D3E378EB3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10 h 266"/>
                    <a:gd name="T2" fmla="*/ 40 w 230"/>
                    <a:gd name="T3" fmla="*/ 67 h 266"/>
                    <a:gd name="T4" fmla="*/ 58 w 230"/>
                    <a:gd name="T5" fmla="*/ 63 h 266"/>
                    <a:gd name="T6" fmla="*/ 56 w 230"/>
                    <a:gd name="T7" fmla="*/ 5 h 266"/>
                    <a:gd name="T8" fmla="*/ 42 w 230"/>
                    <a:gd name="T9" fmla="*/ 0 h 266"/>
                    <a:gd name="T10" fmla="*/ 45 w 230"/>
                    <a:gd name="T11" fmla="*/ 50 h 266"/>
                    <a:gd name="T12" fmla="*/ 18 w 230"/>
                    <a:gd name="T13" fmla="*/ 1 h 266"/>
                    <a:gd name="T14" fmla="*/ 0 w 230"/>
                    <a:gd name="T15" fmla="*/ 10 h 266"/>
                    <a:gd name="T16" fmla="*/ 0 w 230"/>
                    <a:gd name="T17" fmla="*/ 1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6" name="Freeform 24">
                  <a:extLst>
                    <a:ext uri="{FF2B5EF4-FFF2-40B4-BE49-F238E27FC236}">
                      <a16:creationId xmlns:a16="http://schemas.microsoft.com/office/drawing/2014/main" id="{36B897FE-278C-4DB5-80B0-B9AABD0B3B54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5 h 234"/>
                    <a:gd name="T2" fmla="*/ 9 w 87"/>
                    <a:gd name="T3" fmla="*/ 24 h 234"/>
                    <a:gd name="T4" fmla="*/ 11 w 87"/>
                    <a:gd name="T5" fmla="*/ 39 h 234"/>
                    <a:gd name="T6" fmla="*/ 6 w 87"/>
                    <a:gd name="T7" fmla="*/ 59 h 234"/>
                    <a:gd name="T8" fmla="*/ 20 w 87"/>
                    <a:gd name="T9" fmla="*/ 55 h 234"/>
                    <a:gd name="T10" fmla="*/ 21 w 87"/>
                    <a:gd name="T11" fmla="*/ 29 h 234"/>
                    <a:gd name="T12" fmla="*/ 11 w 87"/>
                    <a:gd name="T13" fmla="*/ 0 h 234"/>
                    <a:gd name="T14" fmla="*/ 0 w 87"/>
                    <a:gd name="T15" fmla="*/ 5 h 234"/>
                    <a:gd name="T16" fmla="*/ 0 w 87"/>
                    <a:gd name="T17" fmla="*/ 5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</p:grpSp>
          <p:sp>
            <p:nvSpPr>
              <p:cNvPr id="1062" name="Freeform 25">
                <a:extLst>
                  <a:ext uri="{FF2B5EF4-FFF2-40B4-BE49-F238E27FC236}">
                    <a16:creationId xmlns:a16="http://schemas.microsoft.com/office/drawing/2014/main" id="{32380F6E-B7B4-48BB-A16F-E77CC05ED9D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25 w 1190"/>
                  <a:gd name="T1" fmla="*/ 0 h 500"/>
                  <a:gd name="T2" fmla="*/ 298 w 1190"/>
                  <a:gd name="T3" fmla="*/ 123 h 500"/>
                  <a:gd name="T4" fmla="*/ 269 w 1190"/>
                  <a:gd name="T5" fmla="*/ 125 h 500"/>
                  <a:gd name="T6" fmla="*/ 0 w 1190"/>
                  <a:gd name="T7" fmla="*/ 7 h 500"/>
                  <a:gd name="T8" fmla="*/ 25 w 1190"/>
                  <a:gd name="T9" fmla="*/ 0 h 500"/>
                  <a:gd name="T10" fmla="*/ 25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63" name="Freeform 26">
                <a:extLst>
                  <a:ext uri="{FF2B5EF4-FFF2-40B4-BE49-F238E27FC236}">
                    <a16:creationId xmlns:a16="http://schemas.microsoft.com/office/drawing/2014/main" id="{2530E98D-0CC0-4FFC-8F78-F815D9D8315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3 w 489"/>
                  <a:gd name="T1" fmla="*/ 9 h 296"/>
                  <a:gd name="T2" fmla="*/ 40 w 489"/>
                  <a:gd name="T3" fmla="*/ 17 h 296"/>
                  <a:gd name="T4" fmla="*/ 81 w 489"/>
                  <a:gd name="T5" fmla="*/ 35 h 296"/>
                  <a:gd name="T6" fmla="*/ 110 w 489"/>
                  <a:gd name="T7" fmla="*/ 61 h 296"/>
                  <a:gd name="T8" fmla="*/ 81 w 489"/>
                  <a:gd name="T9" fmla="*/ 58 h 296"/>
                  <a:gd name="T10" fmla="*/ 34 w 489"/>
                  <a:gd name="T11" fmla="*/ 37 h 296"/>
                  <a:gd name="T12" fmla="*/ 12 w 489"/>
                  <a:gd name="T13" fmla="*/ 20 h 296"/>
                  <a:gd name="T14" fmla="*/ 26 w 489"/>
                  <a:gd name="T15" fmla="*/ 41 h 296"/>
                  <a:gd name="T16" fmla="*/ 68 w 489"/>
                  <a:gd name="T17" fmla="*/ 68 h 296"/>
                  <a:gd name="T18" fmla="*/ 116 w 489"/>
                  <a:gd name="T19" fmla="*/ 74 h 296"/>
                  <a:gd name="T20" fmla="*/ 122 w 489"/>
                  <a:gd name="T21" fmla="*/ 56 h 296"/>
                  <a:gd name="T22" fmla="*/ 98 w 489"/>
                  <a:gd name="T23" fmla="*/ 30 h 296"/>
                  <a:gd name="T24" fmla="*/ 42 w 489"/>
                  <a:gd name="T25" fmla="*/ 5 h 296"/>
                  <a:gd name="T26" fmla="*/ 0 w 489"/>
                  <a:gd name="T27" fmla="*/ 0 h 296"/>
                  <a:gd name="T28" fmla="*/ 3 w 489"/>
                  <a:gd name="T29" fmla="*/ 9 h 296"/>
                  <a:gd name="T30" fmla="*/ 3 w 489"/>
                  <a:gd name="T31" fmla="*/ 9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64" name="Freeform 27">
                <a:extLst>
                  <a:ext uri="{FF2B5EF4-FFF2-40B4-BE49-F238E27FC236}">
                    <a16:creationId xmlns:a16="http://schemas.microsoft.com/office/drawing/2014/main" id="{0181994D-CA0B-497E-82CA-67AD9514EE1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6 w 213"/>
                  <a:gd name="T1" fmla="*/ 0 h 478"/>
                  <a:gd name="T2" fmla="*/ 23 w 213"/>
                  <a:gd name="T3" fmla="*/ 6 h 478"/>
                  <a:gd name="T4" fmla="*/ 20 w 213"/>
                  <a:gd name="T5" fmla="*/ 48 h 478"/>
                  <a:gd name="T6" fmla="*/ 27 w 213"/>
                  <a:gd name="T7" fmla="*/ 81 h 478"/>
                  <a:gd name="T8" fmla="*/ 54 w 213"/>
                  <a:gd name="T9" fmla="*/ 112 h 478"/>
                  <a:gd name="T10" fmla="*/ 25 w 213"/>
                  <a:gd name="T11" fmla="*/ 119 h 478"/>
                  <a:gd name="T12" fmla="*/ 8 w 213"/>
                  <a:gd name="T13" fmla="*/ 85 h 478"/>
                  <a:gd name="T14" fmla="*/ 0 w 213"/>
                  <a:gd name="T15" fmla="*/ 14 h 478"/>
                  <a:gd name="T16" fmla="*/ 6 w 213"/>
                  <a:gd name="T17" fmla="*/ 0 h 478"/>
                  <a:gd name="T18" fmla="*/ 6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grpSp>
            <p:nvGrpSpPr>
              <p:cNvPr id="1065" name="Group 28">
                <a:extLst>
                  <a:ext uri="{FF2B5EF4-FFF2-40B4-BE49-F238E27FC236}">
                    <a16:creationId xmlns:a16="http://schemas.microsoft.com/office/drawing/2014/main" id="{EECA8BB2-5A98-4319-BAFA-1538BF3B37DB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>
                  <a:extLst>
                    <a:ext uri="{FF2B5EF4-FFF2-40B4-BE49-F238E27FC236}">
                      <a16:creationId xmlns:a16="http://schemas.microsoft.com/office/drawing/2014/main" id="{1FDE4D40-AA6E-459D-A21B-B8926F4673B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28 w 150"/>
                    <a:gd name="T1" fmla="*/ 0 h 173"/>
                    <a:gd name="T2" fmla="*/ 10 w 150"/>
                    <a:gd name="T3" fmla="*/ 17 h 173"/>
                    <a:gd name="T4" fmla="*/ 0 w 150"/>
                    <a:gd name="T5" fmla="*/ 44 h 173"/>
                    <a:gd name="T6" fmla="*/ 20 w 150"/>
                    <a:gd name="T7" fmla="*/ 40 h 173"/>
                    <a:gd name="T8" fmla="*/ 26 w 150"/>
                    <a:gd name="T9" fmla="*/ 21 h 173"/>
                    <a:gd name="T10" fmla="*/ 38 w 150"/>
                    <a:gd name="T11" fmla="*/ 7 h 173"/>
                    <a:gd name="T12" fmla="*/ 28 w 150"/>
                    <a:gd name="T13" fmla="*/ 0 h 173"/>
                    <a:gd name="T14" fmla="*/ 28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67" name="Freeform 30">
                  <a:extLst>
                    <a:ext uri="{FF2B5EF4-FFF2-40B4-BE49-F238E27FC236}">
                      <a16:creationId xmlns:a16="http://schemas.microsoft.com/office/drawing/2014/main" id="{CC241256-1CFA-44DA-AC99-CE33251B93B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39 w 1684"/>
                    <a:gd name="T1" fmla="*/ 0 h 880"/>
                    <a:gd name="T2" fmla="*/ 16 w 1684"/>
                    <a:gd name="T3" fmla="*/ 13 h 880"/>
                    <a:gd name="T4" fmla="*/ 0 w 1684"/>
                    <a:gd name="T5" fmla="*/ 52 h 880"/>
                    <a:gd name="T6" fmla="*/ 17 w 1684"/>
                    <a:gd name="T7" fmla="*/ 90 h 880"/>
                    <a:gd name="T8" fmla="*/ 296 w 1684"/>
                    <a:gd name="T9" fmla="*/ 217 h 880"/>
                    <a:gd name="T10" fmla="*/ 356 w 1684"/>
                    <a:gd name="T11" fmla="*/ 209 h 880"/>
                    <a:gd name="T12" fmla="*/ 404 w 1684"/>
                    <a:gd name="T13" fmla="*/ 220 h 880"/>
                    <a:gd name="T14" fmla="*/ 421 w 1684"/>
                    <a:gd name="T15" fmla="*/ 202 h 880"/>
                    <a:gd name="T16" fmla="*/ 376 w 1684"/>
                    <a:gd name="T17" fmla="*/ 166 h 880"/>
                    <a:gd name="T18" fmla="*/ 357 w 1684"/>
                    <a:gd name="T19" fmla="*/ 128 h 880"/>
                    <a:gd name="T20" fmla="*/ 343 w 1684"/>
                    <a:gd name="T21" fmla="*/ 132 h 880"/>
                    <a:gd name="T22" fmla="*/ 360 w 1684"/>
                    <a:gd name="T23" fmla="*/ 166 h 880"/>
                    <a:gd name="T24" fmla="*/ 395 w 1684"/>
                    <a:gd name="T25" fmla="*/ 203 h 880"/>
                    <a:gd name="T26" fmla="*/ 354 w 1684"/>
                    <a:gd name="T27" fmla="*/ 197 h 880"/>
                    <a:gd name="T28" fmla="*/ 305 w 1684"/>
                    <a:gd name="T29" fmla="*/ 204 h 880"/>
                    <a:gd name="T30" fmla="*/ 314 w 1684"/>
                    <a:gd name="T31" fmla="*/ 163 h 880"/>
                    <a:gd name="T32" fmla="*/ 335 w 1684"/>
                    <a:gd name="T33" fmla="*/ 135 h 880"/>
                    <a:gd name="T34" fmla="*/ 311 w 1684"/>
                    <a:gd name="T35" fmla="*/ 138 h 880"/>
                    <a:gd name="T36" fmla="*/ 292 w 1684"/>
                    <a:gd name="T37" fmla="*/ 165 h 880"/>
                    <a:gd name="T38" fmla="*/ 285 w 1684"/>
                    <a:gd name="T39" fmla="*/ 198 h 880"/>
                    <a:gd name="T40" fmla="*/ 27 w 1684"/>
                    <a:gd name="T41" fmla="*/ 78 h 880"/>
                    <a:gd name="T42" fmla="*/ 20 w 1684"/>
                    <a:gd name="T43" fmla="*/ 54 h 880"/>
                    <a:gd name="T44" fmla="*/ 26 w 1684"/>
                    <a:gd name="T45" fmla="*/ 24 h 880"/>
                    <a:gd name="T46" fmla="*/ 55 w 1684"/>
                    <a:gd name="T47" fmla="*/ 0 h 880"/>
                    <a:gd name="T48" fmla="*/ 39 w 1684"/>
                    <a:gd name="T49" fmla="*/ 0 h 880"/>
                    <a:gd name="T50" fmla="*/ 39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68" name="Freeform 31">
                  <a:extLst>
                    <a:ext uri="{FF2B5EF4-FFF2-40B4-BE49-F238E27FC236}">
                      <a16:creationId xmlns:a16="http://schemas.microsoft.com/office/drawing/2014/main" id="{A64ED92E-383D-43F2-947E-C755CF2C9504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29 w 160"/>
                    <a:gd name="T1" fmla="*/ 0 h 335"/>
                    <a:gd name="T2" fmla="*/ 5 w 160"/>
                    <a:gd name="T3" fmla="*/ 26 h 335"/>
                    <a:gd name="T4" fmla="*/ 0 w 160"/>
                    <a:gd name="T5" fmla="*/ 57 h 335"/>
                    <a:gd name="T6" fmla="*/ 9 w 160"/>
                    <a:gd name="T7" fmla="*/ 78 h 335"/>
                    <a:gd name="T8" fmla="*/ 24 w 160"/>
                    <a:gd name="T9" fmla="*/ 83 h 335"/>
                    <a:gd name="T10" fmla="*/ 19 w 160"/>
                    <a:gd name="T11" fmla="*/ 38 h 335"/>
                    <a:gd name="T12" fmla="*/ 40 w 160"/>
                    <a:gd name="T13" fmla="*/ 4 h 335"/>
                    <a:gd name="T14" fmla="*/ 29 w 160"/>
                    <a:gd name="T15" fmla="*/ 0 h 335"/>
                    <a:gd name="T16" fmla="*/ 29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69" name="Freeform 32">
                  <a:extLst>
                    <a:ext uri="{FF2B5EF4-FFF2-40B4-BE49-F238E27FC236}">
                      <a16:creationId xmlns:a16="http://schemas.microsoft.com/office/drawing/2014/main" id="{37D51F6B-6680-49B8-A05F-2D714FB1A2D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55 w 642"/>
                    <a:gd name="T1" fmla="*/ 224 h 1188"/>
                    <a:gd name="T2" fmla="*/ 0 w 642"/>
                    <a:gd name="T3" fmla="*/ 31 h 1188"/>
                    <a:gd name="T4" fmla="*/ 21 w 642"/>
                    <a:gd name="T5" fmla="*/ 10 h 1188"/>
                    <a:gd name="T6" fmla="*/ 65 w 642"/>
                    <a:gd name="T7" fmla="*/ 0 h 1188"/>
                    <a:gd name="T8" fmla="*/ 100 w 642"/>
                    <a:gd name="T9" fmla="*/ 15 h 1188"/>
                    <a:gd name="T10" fmla="*/ 162 w 642"/>
                    <a:gd name="T11" fmla="*/ 297 h 1188"/>
                    <a:gd name="T12" fmla="*/ 139 w 642"/>
                    <a:gd name="T13" fmla="*/ 273 h 1188"/>
                    <a:gd name="T14" fmla="*/ 89 w 642"/>
                    <a:gd name="T15" fmla="*/ 25 h 1188"/>
                    <a:gd name="T16" fmla="*/ 57 w 642"/>
                    <a:gd name="T17" fmla="*/ 16 h 1188"/>
                    <a:gd name="T18" fmla="*/ 30 w 642"/>
                    <a:gd name="T19" fmla="*/ 19 h 1188"/>
                    <a:gd name="T20" fmla="*/ 19 w 642"/>
                    <a:gd name="T21" fmla="*/ 36 h 1188"/>
                    <a:gd name="T22" fmla="*/ 77 w 642"/>
                    <a:gd name="T23" fmla="*/ 231 h 1188"/>
                    <a:gd name="T24" fmla="*/ 55 w 642"/>
                    <a:gd name="T25" fmla="*/ 224 h 1188"/>
                    <a:gd name="T26" fmla="*/ 55 w 642"/>
                    <a:gd name="T27" fmla="*/ 224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0" name="Freeform 33">
                  <a:extLst>
                    <a:ext uri="{FF2B5EF4-FFF2-40B4-BE49-F238E27FC236}">
                      <a16:creationId xmlns:a16="http://schemas.microsoft.com/office/drawing/2014/main" id="{CC498624-DD7E-41D4-BD25-EEEC3F6BBC5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7 h 504"/>
                    <a:gd name="T2" fmla="*/ 19 w 192"/>
                    <a:gd name="T3" fmla="*/ 49 h 504"/>
                    <a:gd name="T4" fmla="*/ 29 w 192"/>
                    <a:gd name="T5" fmla="*/ 80 h 504"/>
                    <a:gd name="T6" fmla="*/ 29 w 192"/>
                    <a:gd name="T7" fmla="*/ 126 h 504"/>
                    <a:gd name="T8" fmla="*/ 48 w 192"/>
                    <a:gd name="T9" fmla="*/ 126 h 504"/>
                    <a:gd name="T10" fmla="*/ 47 w 192"/>
                    <a:gd name="T11" fmla="*/ 90 h 504"/>
                    <a:gd name="T12" fmla="*/ 41 w 192"/>
                    <a:gd name="T13" fmla="*/ 52 h 504"/>
                    <a:gd name="T14" fmla="*/ 25 w 192"/>
                    <a:gd name="T15" fmla="*/ 15 h 504"/>
                    <a:gd name="T16" fmla="*/ 16 w 192"/>
                    <a:gd name="T17" fmla="*/ 0 h 504"/>
                    <a:gd name="T18" fmla="*/ 0 w 192"/>
                    <a:gd name="T19" fmla="*/ 7 h 504"/>
                    <a:gd name="T20" fmla="*/ 0 w 192"/>
                    <a:gd name="T21" fmla="*/ 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1" name="Freeform 34">
                  <a:extLst>
                    <a:ext uri="{FF2B5EF4-FFF2-40B4-BE49-F238E27FC236}">
                      <a16:creationId xmlns:a16="http://schemas.microsoft.com/office/drawing/2014/main" id="{026F66D2-AD4F-4A11-9177-5F5581FFC76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75 w 390"/>
                    <a:gd name="T1" fmla="*/ 0 h 269"/>
                    <a:gd name="T2" fmla="*/ 65 w 390"/>
                    <a:gd name="T3" fmla="*/ 5 h 269"/>
                    <a:gd name="T4" fmla="*/ 64 w 390"/>
                    <a:gd name="T5" fmla="*/ 17 h 269"/>
                    <a:gd name="T6" fmla="*/ 0 w 390"/>
                    <a:gd name="T7" fmla="*/ 43 h 269"/>
                    <a:gd name="T8" fmla="*/ 0 w 390"/>
                    <a:gd name="T9" fmla="*/ 56 h 269"/>
                    <a:gd name="T10" fmla="*/ 71 w 390"/>
                    <a:gd name="T11" fmla="*/ 57 h 269"/>
                    <a:gd name="T12" fmla="*/ 80 w 390"/>
                    <a:gd name="T13" fmla="*/ 68 h 269"/>
                    <a:gd name="T14" fmla="*/ 98 w 390"/>
                    <a:gd name="T15" fmla="*/ 67 h 269"/>
                    <a:gd name="T16" fmla="*/ 96 w 390"/>
                    <a:gd name="T17" fmla="*/ 48 h 269"/>
                    <a:gd name="T18" fmla="*/ 29 w 390"/>
                    <a:gd name="T19" fmla="*/ 44 h 269"/>
                    <a:gd name="T20" fmla="*/ 84 w 390"/>
                    <a:gd name="T21" fmla="*/ 23 h 269"/>
                    <a:gd name="T22" fmla="*/ 75 w 390"/>
                    <a:gd name="T23" fmla="*/ 0 h 269"/>
                    <a:gd name="T24" fmla="*/ 75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2" name="Freeform 35">
                  <a:extLst>
                    <a:ext uri="{FF2B5EF4-FFF2-40B4-BE49-F238E27FC236}">
                      <a16:creationId xmlns:a16="http://schemas.microsoft.com/office/drawing/2014/main" id="{A5672C00-0532-47E5-AB8B-98C27360E5D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33 h 424"/>
                    <a:gd name="T2" fmla="*/ 216 w 941"/>
                    <a:gd name="T3" fmla="*/ 0 h 424"/>
                    <a:gd name="T4" fmla="*/ 232 w 941"/>
                    <a:gd name="T5" fmla="*/ 20 h 424"/>
                    <a:gd name="T6" fmla="*/ 236 w 941"/>
                    <a:gd name="T7" fmla="*/ 46 h 424"/>
                    <a:gd name="T8" fmla="*/ 226 w 941"/>
                    <a:gd name="T9" fmla="*/ 71 h 424"/>
                    <a:gd name="T10" fmla="*/ 15 w 941"/>
                    <a:gd name="T11" fmla="*/ 106 h 424"/>
                    <a:gd name="T12" fmla="*/ 14 w 941"/>
                    <a:gd name="T13" fmla="*/ 96 h 424"/>
                    <a:gd name="T14" fmla="*/ 216 w 941"/>
                    <a:gd name="T15" fmla="*/ 61 h 424"/>
                    <a:gd name="T16" fmla="*/ 224 w 941"/>
                    <a:gd name="T17" fmla="*/ 37 h 424"/>
                    <a:gd name="T18" fmla="*/ 210 w 941"/>
                    <a:gd name="T19" fmla="*/ 15 h 424"/>
                    <a:gd name="T20" fmla="*/ 0 w 941"/>
                    <a:gd name="T21" fmla="*/ 47 h 424"/>
                    <a:gd name="T22" fmla="*/ 0 w 941"/>
                    <a:gd name="T23" fmla="*/ 33 h 424"/>
                    <a:gd name="T24" fmla="*/ 0 w 941"/>
                    <a:gd name="T25" fmla="*/ 33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3" name="Freeform 36">
                  <a:extLst>
                    <a:ext uri="{FF2B5EF4-FFF2-40B4-BE49-F238E27FC236}">
                      <a16:creationId xmlns:a16="http://schemas.microsoft.com/office/drawing/2014/main" id="{821C3221-E31E-4F7B-BC28-C7CB6D626CE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31 h 173"/>
                    <a:gd name="T2" fmla="*/ 17 w 488"/>
                    <a:gd name="T3" fmla="*/ 43 h 173"/>
                    <a:gd name="T4" fmla="*/ 56 w 488"/>
                    <a:gd name="T5" fmla="*/ 41 h 173"/>
                    <a:gd name="T6" fmla="*/ 105 w 488"/>
                    <a:gd name="T7" fmla="*/ 29 h 173"/>
                    <a:gd name="T8" fmla="*/ 123 w 488"/>
                    <a:gd name="T9" fmla="*/ 10 h 173"/>
                    <a:gd name="T10" fmla="*/ 111 w 488"/>
                    <a:gd name="T11" fmla="*/ 0 h 173"/>
                    <a:gd name="T12" fmla="*/ 64 w 488"/>
                    <a:gd name="T13" fmla="*/ 0 h 173"/>
                    <a:gd name="T14" fmla="*/ 28 w 488"/>
                    <a:gd name="T15" fmla="*/ 3 h 173"/>
                    <a:gd name="T16" fmla="*/ 4 w 488"/>
                    <a:gd name="T17" fmla="*/ 19 h 173"/>
                    <a:gd name="T18" fmla="*/ 28 w 488"/>
                    <a:gd name="T19" fmla="*/ 23 h 173"/>
                    <a:gd name="T20" fmla="*/ 69 w 488"/>
                    <a:gd name="T21" fmla="*/ 13 h 173"/>
                    <a:gd name="T22" fmla="*/ 105 w 488"/>
                    <a:gd name="T23" fmla="*/ 13 h 173"/>
                    <a:gd name="T24" fmla="*/ 68 w 488"/>
                    <a:gd name="T25" fmla="*/ 27 h 173"/>
                    <a:gd name="T26" fmla="*/ 36 w 488"/>
                    <a:gd name="T27" fmla="*/ 31 h 173"/>
                    <a:gd name="T28" fmla="*/ 0 w 488"/>
                    <a:gd name="T29" fmla="*/ 31 h 173"/>
                    <a:gd name="T30" fmla="*/ 0 w 488"/>
                    <a:gd name="T31" fmla="*/ 31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</p:grpSp>
      <p:grpSp>
        <p:nvGrpSpPr>
          <p:cNvPr id="1035" name="Group 37">
            <a:extLst>
              <a:ext uri="{FF2B5EF4-FFF2-40B4-BE49-F238E27FC236}">
                <a16:creationId xmlns:a16="http://schemas.microsoft.com/office/drawing/2014/main" id="{9C280A4C-059D-4B02-A794-C7C26A67CF48}"/>
              </a:ext>
            </a:extLst>
          </p:cNvPr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>
              <a:extLst>
                <a:ext uri="{FF2B5EF4-FFF2-40B4-BE49-F238E27FC236}">
                  <a16:creationId xmlns:a16="http://schemas.microsoft.com/office/drawing/2014/main" id="{7671E926-5EF6-4F4E-85D9-FD9B0C311D6E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49 w 772"/>
                <a:gd name="T1" fmla="*/ 603 h 3266"/>
                <a:gd name="T2" fmla="*/ 27 w 772"/>
                <a:gd name="T3" fmla="*/ 562 h 3266"/>
                <a:gd name="T4" fmla="*/ 23 w 772"/>
                <a:gd name="T5" fmla="*/ 531 h 3266"/>
                <a:gd name="T6" fmla="*/ 26 w 772"/>
                <a:gd name="T7" fmla="*/ 485 h 3266"/>
                <a:gd name="T8" fmla="*/ 42 w 772"/>
                <a:gd name="T9" fmla="*/ 430 h 3266"/>
                <a:gd name="T10" fmla="*/ 45 w 772"/>
                <a:gd name="T11" fmla="*/ 395 h 3266"/>
                <a:gd name="T12" fmla="*/ 42 w 772"/>
                <a:gd name="T13" fmla="*/ 372 h 3266"/>
                <a:gd name="T14" fmla="*/ 28 w 772"/>
                <a:gd name="T15" fmla="*/ 355 h 3266"/>
                <a:gd name="T16" fmla="*/ 25 w 772"/>
                <a:gd name="T17" fmla="*/ 333 h 3266"/>
                <a:gd name="T18" fmla="*/ 30 w 772"/>
                <a:gd name="T19" fmla="*/ 303 h 3266"/>
                <a:gd name="T20" fmla="*/ 52 w 772"/>
                <a:gd name="T21" fmla="*/ 221 h 3266"/>
                <a:gd name="T22" fmla="*/ 54 w 772"/>
                <a:gd name="T23" fmla="*/ 180 h 3266"/>
                <a:gd name="T24" fmla="*/ 49 w 772"/>
                <a:gd name="T25" fmla="*/ 136 h 3266"/>
                <a:gd name="T26" fmla="*/ 30 w 772"/>
                <a:gd name="T27" fmla="*/ 115 h 3266"/>
                <a:gd name="T28" fmla="*/ 14 w 772"/>
                <a:gd name="T29" fmla="*/ 80 h 3266"/>
                <a:gd name="T30" fmla="*/ 0 w 772"/>
                <a:gd name="T31" fmla="*/ 0 h 3266"/>
                <a:gd name="T32" fmla="*/ 2 w 772"/>
                <a:gd name="T33" fmla="*/ 73 h 3266"/>
                <a:gd name="T34" fmla="*/ 13 w 772"/>
                <a:gd name="T35" fmla="*/ 117 h 3266"/>
                <a:gd name="T36" fmla="*/ 27 w 772"/>
                <a:gd name="T37" fmla="*/ 144 h 3266"/>
                <a:gd name="T38" fmla="*/ 42 w 772"/>
                <a:gd name="T39" fmla="*/ 159 h 3266"/>
                <a:gd name="T40" fmla="*/ 43 w 772"/>
                <a:gd name="T41" fmla="*/ 199 h 3266"/>
                <a:gd name="T42" fmla="*/ 35 w 772"/>
                <a:gd name="T43" fmla="*/ 242 h 3266"/>
                <a:gd name="T44" fmla="*/ 17 w 772"/>
                <a:gd name="T45" fmla="*/ 316 h 3266"/>
                <a:gd name="T46" fmla="*/ 16 w 772"/>
                <a:gd name="T47" fmla="*/ 364 h 3266"/>
                <a:gd name="T48" fmla="*/ 33 w 772"/>
                <a:gd name="T49" fmla="*/ 391 h 3266"/>
                <a:gd name="T50" fmla="*/ 32 w 772"/>
                <a:gd name="T51" fmla="*/ 416 h 3266"/>
                <a:gd name="T52" fmla="*/ 18 w 772"/>
                <a:gd name="T53" fmla="*/ 468 h 3266"/>
                <a:gd name="T54" fmla="*/ 11 w 772"/>
                <a:gd name="T55" fmla="*/ 518 h 3266"/>
                <a:gd name="T56" fmla="*/ 17 w 772"/>
                <a:gd name="T57" fmla="*/ 571 h 3266"/>
                <a:gd name="T58" fmla="*/ 30 w 772"/>
                <a:gd name="T59" fmla="*/ 600 h 3266"/>
                <a:gd name="T60" fmla="*/ 47 w 772"/>
                <a:gd name="T61" fmla="*/ 623 h 3266"/>
                <a:gd name="T62" fmla="*/ 49 w 772"/>
                <a:gd name="T63" fmla="*/ 603 h 3266"/>
                <a:gd name="T64" fmla="*/ 49 w 772"/>
                <a:gd name="T65" fmla="*/ 603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0" name="Freeform 39">
              <a:extLst>
                <a:ext uri="{FF2B5EF4-FFF2-40B4-BE49-F238E27FC236}">
                  <a16:creationId xmlns:a16="http://schemas.microsoft.com/office/drawing/2014/main" id="{AD225F39-7199-4ADD-B583-C5E64CEABF97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49 w 772"/>
                <a:gd name="T1" fmla="*/ 789 h 3266"/>
                <a:gd name="T2" fmla="*/ 27 w 772"/>
                <a:gd name="T3" fmla="*/ 737 h 3266"/>
                <a:gd name="T4" fmla="*/ 23 w 772"/>
                <a:gd name="T5" fmla="*/ 696 h 3266"/>
                <a:gd name="T6" fmla="*/ 26 w 772"/>
                <a:gd name="T7" fmla="*/ 636 h 3266"/>
                <a:gd name="T8" fmla="*/ 42 w 772"/>
                <a:gd name="T9" fmla="*/ 563 h 3266"/>
                <a:gd name="T10" fmla="*/ 45 w 772"/>
                <a:gd name="T11" fmla="*/ 518 h 3266"/>
                <a:gd name="T12" fmla="*/ 42 w 772"/>
                <a:gd name="T13" fmla="*/ 487 h 3266"/>
                <a:gd name="T14" fmla="*/ 28 w 772"/>
                <a:gd name="T15" fmla="*/ 465 h 3266"/>
                <a:gd name="T16" fmla="*/ 25 w 772"/>
                <a:gd name="T17" fmla="*/ 437 h 3266"/>
                <a:gd name="T18" fmla="*/ 30 w 772"/>
                <a:gd name="T19" fmla="*/ 397 h 3266"/>
                <a:gd name="T20" fmla="*/ 52 w 772"/>
                <a:gd name="T21" fmla="*/ 289 h 3266"/>
                <a:gd name="T22" fmla="*/ 54 w 772"/>
                <a:gd name="T23" fmla="*/ 237 h 3266"/>
                <a:gd name="T24" fmla="*/ 49 w 772"/>
                <a:gd name="T25" fmla="*/ 179 h 3266"/>
                <a:gd name="T26" fmla="*/ 30 w 772"/>
                <a:gd name="T27" fmla="*/ 151 h 3266"/>
                <a:gd name="T28" fmla="*/ 14 w 772"/>
                <a:gd name="T29" fmla="*/ 106 h 3266"/>
                <a:gd name="T30" fmla="*/ 0 w 772"/>
                <a:gd name="T31" fmla="*/ 0 h 3266"/>
                <a:gd name="T32" fmla="*/ 2 w 772"/>
                <a:gd name="T33" fmla="*/ 96 h 3266"/>
                <a:gd name="T34" fmla="*/ 13 w 772"/>
                <a:gd name="T35" fmla="*/ 153 h 3266"/>
                <a:gd name="T36" fmla="*/ 27 w 772"/>
                <a:gd name="T37" fmla="*/ 189 h 3266"/>
                <a:gd name="T38" fmla="*/ 42 w 772"/>
                <a:gd name="T39" fmla="*/ 209 h 3266"/>
                <a:gd name="T40" fmla="*/ 43 w 772"/>
                <a:gd name="T41" fmla="*/ 261 h 3266"/>
                <a:gd name="T42" fmla="*/ 35 w 772"/>
                <a:gd name="T43" fmla="*/ 317 h 3266"/>
                <a:gd name="T44" fmla="*/ 17 w 772"/>
                <a:gd name="T45" fmla="*/ 415 h 3266"/>
                <a:gd name="T46" fmla="*/ 16 w 772"/>
                <a:gd name="T47" fmla="*/ 478 h 3266"/>
                <a:gd name="T48" fmla="*/ 33 w 772"/>
                <a:gd name="T49" fmla="*/ 513 h 3266"/>
                <a:gd name="T50" fmla="*/ 32 w 772"/>
                <a:gd name="T51" fmla="*/ 545 h 3266"/>
                <a:gd name="T52" fmla="*/ 18 w 772"/>
                <a:gd name="T53" fmla="*/ 613 h 3266"/>
                <a:gd name="T54" fmla="*/ 11 w 772"/>
                <a:gd name="T55" fmla="*/ 679 h 3266"/>
                <a:gd name="T56" fmla="*/ 17 w 772"/>
                <a:gd name="T57" fmla="*/ 749 h 3266"/>
                <a:gd name="T58" fmla="*/ 30 w 772"/>
                <a:gd name="T59" fmla="*/ 786 h 3266"/>
                <a:gd name="T60" fmla="*/ 47 w 772"/>
                <a:gd name="T61" fmla="*/ 817 h 3266"/>
                <a:gd name="T62" fmla="*/ 49 w 772"/>
                <a:gd name="T63" fmla="*/ 789 h 3266"/>
                <a:gd name="T64" fmla="*/ 49 w 772"/>
                <a:gd name="T65" fmla="*/ 78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</p:grpSp>
      <p:grpSp>
        <p:nvGrpSpPr>
          <p:cNvPr id="1036" name="Group 40">
            <a:extLst>
              <a:ext uri="{FF2B5EF4-FFF2-40B4-BE49-F238E27FC236}">
                <a16:creationId xmlns:a16="http://schemas.microsoft.com/office/drawing/2014/main" id="{69B977C4-12FA-4B5C-AF1D-9AD0352C18E2}"/>
              </a:ext>
            </a:extLst>
          </p:cNvPr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>
              <a:extLst>
                <a:ext uri="{FF2B5EF4-FFF2-40B4-BE49-F238E27FC236}">
                  <a16:creationId xmlns:a16="http://schemas.microsoft.com/office/drawing/2014/main" id="{C7E7D0ED-5F4F-43E8-8CCC-706940C5F45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>
                <a:extLst>
                  <a:ext uri="{FF2B5EF4-FFF2-40B4-BE49-F238E27FC236}">
                    <a16:creationId xmlns:a16="http://schemas.microsoft.com/office/drawing/2014/main" id="{7BE1FCB6-A7E7-4F3F-B44D-3A7162470EC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8 w 245"/>
                  <a:gd name="T1" fmla="*/ 1 h 806"/>
                  <a:gd name="T2" fmla="*/ 8 w 245"/>
                  <a:gd name="T3" fmla="*/ 44 h 806"/>
                  <a:gd name="T4" fmla="*/ 0 w 245"/>
                  <a:gd name="T5" fmla="*/ 103 h 806"/>
                  <a:gd name="T6" fmla="*/ 5 w 245"/>
                  <a:gd name="T7" fmla="*/ 101 h 806"/>
                  <a:gd name="T8" fmla="*/ 14 w 245"/>
                  <a:gd name="T9" fmla="*/ 48 h 806"/>
                  <a:gd name="T10" fmla="*/ 16 w 245"/>
                  <a:gd name="T11" fmla="*/ 0 h 806"/>
                  <a:gd name="T12" fmla="*/ 8 w 245"/>
                  <a:gd name="T13" fmla="*/ 1 h 806"/>
                  <a:gd name="T14" fmla="*/ 8 w 245"/>
                  <a:gd name="T15" fmla="*/ 1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grpSp>
            <p:nvGrpSpPr>
              <p:cNvPr id="1040" name="Group 43">
                <a:extLst>
                  <a:ext uri="{FF2B5EF4-FFF2-40B4-BE49-F238E27FC236}">
                    <a16:creationId xmlns:a16="http://schemas.microsoft.com/office/drawing/2014/main" id="{205428D6-46F9-4744-B600-FBA726A364E2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>
                  <a:extLst>
                    <a:ext uri="{FF2B5EF4-FFF2-40B4-BE49-F238E27FC236}">
                      <a16:creationId xmlns:a16="http://schemas.microsoft.com/office/drawing/2014/main" id="{EA10E598-94F0-4EAC-8197-F093F5E0C75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19 w 604"/>
                    <a:gd name="T3" fmla="*/ 24 h 349"/>
                    <a:gd name="T4" fmla="*/ 32 w 604"/>
                    <a:gd name="T5" fmla="*/ 45 h 349"/>
                    <a:gd name="T6" fmla="*/ 39 w 604"/>
                    <a:gd name="T7" fmla="*/ 18 h 349"/>
                    <a:gd name="T8" fmla="*/ 23 w 604"/>
                    <a:gd name="T9" fmla="*/ 1 h 349"/>
                    <a:gd name="T10" fmla="*/ 30 w 604"/>
                    <a:gd name="T11" fmla="*/ 24 h 349"/>
                    <a:gd name="T12" fmla="*/ 8 w 604"/>
                    <a:gd name="T13" fmla="*/ 2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2" name="Freeform 45">
                  <a:extLst>
                    <a:ext uri="{FF2B5EF4-FFF2-40B4-BE49-F238E27FC236}">
                      <a16:creationId xmlns:a16="http://schemas.microsoft.com/office/drawing/2014/main" id="{3EC31A5B-7B2D-402B-AC1E-420EA097704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47 w 1064"/>
                    <a:gd name="T1" fmla="*/ 16 h 1230"/>
                    <a:gd name="T2" fmla="*/ 31 w 1064"/>
                    <a:gd name="T3" fmla="*/ 45 h 1230"/>
                    <a:gd name="T4" fmla="*/ 10 w 1064"/>
                    <a:gd name="T5" fmla="*/ 97 h 1230"/>
                    <a:gd name="T6" fmla="*/ 0 w 1064"/>
                    <a:gd name="T7" fmla="*/ 140 h 1230"/>
                    <a:gd name="T8" fmla="*/ 4 w 1064"/>
                    <a:gd name="T9" fmla="*/ 156 h 1230"/>
                    <a:gd name="T10" fmla="*/ 17 w 1064"/>
                    <a:gd name="T11" fmla="*/ 152 h 1230"/>
                    <a:gd name="T12" fmla="*/ 37 w 1064"/>
                    <a:gd name="T13" fmla="*/ 116 h 1230"/>
                    <a:gd name="T14" fmla="*/ 56 w 1064"/>
                    <a:gd name="T15" fmla="*/ 68 h 1230"/>
                    <a:gd name="T16" fmla="*/ 66 w 1064"/>
                    <a:gd name="T17" fmla="*/ 34 h 1230"/>
                    <a:gd name="T18" fmla="*/ 68 w 1064"/>
                    <a:gd name="T19" fmla="*/ 11 h 1230"/>
                    <a:gd name="T20" fmla="*/ 62 w 1064"/>
                    <a:gd name="T21" fmla="*/ 0 h 1230"/>
                    <a:gd name="T22" fmla="*/ 53 w 1064"/>
                    <a:gd name="T23" fmla="*/ 8 h 1230"/>
                    <a:gd name="T24" fmla="*/ 62 w 1064"/>
                    <a:gd name="T25" fmla="*/ 14 h 1230"/>
                    <a:gd name="T26" fmla="*/ 56 w 1064"/>
                    <a:gd name="T27" fmla="*/ 45 h 1230"/>
                    <a:gd name="T28" fmla="*/ 44 w 1064"/>
                    <a:gd name="T29" fmla="*/ 83 h 1230"/>
                    <a:gd name="T30" fmla="*/ 22 w 1064"/>
                    <a:gd name="T31" fmla="*/ 128 h 1230"/>
                    <a:gd name="T32" fmla="*/ 7 w 1064"/>
                    <a:gd name="T33" fmla="*/ 141 h 1230"/>
                    <a:gd name="T34" fmla="*/ 9 w 1064"/>
                    <a:gd name="T35" fmla="*/ 120 h 1230"/>
                    <a:gd name="T36" fmla="*/ 28 w 1064"/>
                    <a:gd name="T37" fmla="*/ 64 h 1230"/>
                    <a:gd name="T38" fmla="*/ 53 w 1064"/>
                    <a:gd name="T39" fmla="*/ 15 h 1230"/>
                    <a:gd name="T40" fmla="*/ 47 w 1064"/>
                    <a:gd name="T41" fmla="*/ 16 h 1230"/>
                    <a:gd name="T42" fmla="*/ 47 w 1064"/>
                    <a:gd name="T43" fmla="*/ 1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3" name="Freeform 46">
                  <a:extLst>
                    <a:ext uri="{FF2B5EF4-FFF2-40B4-BE49-F238E27FC236}">
                      <a16:creationId xmlns:a16="http://schemas.microsoft.com/office/drawing/2014/main" id="{4F0B312C-FAE6-442A-B06D-E8CE12D127B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24 w 2002"/>
                    <a:gd name="T1" fmla="*/ 0 h 2521"/>
                    <a:gd name="T2" fmla="*/ 0 w 2002"/>
                    <a:gd name="T3" fmla="*/ 320 h 2521"/>
                    <a:gd name="T4" fmla="*/ 12 w 2002"/>
                    <a:gd name="T5" fmla="*/ 311 h 2521"/>
                    <a:gd name="T6" fmla="*/ 127 w 2002"/>
                    <a:gd name="T7" fmla="*/ 8 h 2521"/>
                    <a:gd name="T8" fmla="*/ 124 w 2002"/>
                    <a:gd name="T9" fmla="*/ 0 h 2521"/>
                    <a:gd name="T10" fmla="*/ 124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4" name="Freeform 47">
                  <a:extLst>
                    <a:ext uri="{FF2B5EF4-FFF2-40B4-BE49-F238E27FC236}">
                      <a16:creationId xmlns:a16="http://schemas.microsoft.com/office/drawing/2014/main" id="{AE01C3A9-4DB9-4E74-8222-3BD09B0E974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6 w 3007"/>
                    <a:gd name="T1" fmla="*/ 361 h 3771"/>
                    <a:gd name="T2" fmla="*/ 25 w 3007"/>
                    <a:gd name="T3" fmla="*/ 360 h 3771"/>
                    <a:gd name="T4" fmla="*/ 52 w 3007"/>
                    <a:gd name="T5" fmla="*/ 382 h 3771"/>
                    <a:gd name="T6" fmla="*/ 43 w 3007"/>
                    <a:gd name="T7" fmla="*/ 358 h 3771"/>
                    <a:gd name="T8" fmla="*/ 23 w 3007"/>
                    <a:gd name="T9" fmla="*/ 343 h 3771"/>
                    <a:gd name="T10" fmla="*/ 41 w 3007"/>
                    <a:gd name="T11" fmla="*/ 345 h 3771"/>
                    <a:gd name="T12" fmla="*/ 62 w 3007"/>
                    <a:gd name="T13" fmla="*/ 365 h 3771"/>
                    <a:gd name="T14" fmla="*/ 182 w 3007"/>
                    <a:gd name="T15" fmla="*/ 53 h 3771"/>
                    <a:gd name="T16" fmla="*/ 164 w 3007"/>
                    <a:gd name="T17" fmla="*/ 19 h 3771"/>
                    <a:gd name="T18" fmla="*/ 147 w 3007"/>
                    <a:gd name="T19" fmla="*/ 0 h 3771"/>
                    <a:gd name="T20" fmla="*/ 171 w 3007"/>
                    <a:gd name="T21" fmla="*/ 10 h 3771"/>
                    <a:gd name="T22" fmla="*/ 191 w 3007"/>
                    <a:gd name="T23" fmla="*/ 55 h 3771"/>
                    <a:gd name="T24" fmla="*/ 53 w 3007"/>
                    <a:gd name="T25" fmla="*/ 416 h 3771"/>
                    <a:gd name="T26" fmla="*/ 31 w 3007"/>
                    <a:gd name="T27" fmla="*/ 433 h 3771"/>
                    <a:gd name="T28" fmla="*/ 7 w 3007"/>
                    <a:gd name="T29" fmla="*/ 479 h 3771"/>
                    <a:gd name="T30" fmla="*/ 0 w 3007"/>
                    <a:gd name="T31" fmla="*/ 466 h 3771"/>
                    <a:gd name="T32" fmla="*/ 8 w 3007"/>
                    <a:gd name="T33" fmla="*/ 461 h 3771"/>
                    <a:gd name="T34" fmla="*/ 24 w 3007"/>
                    <a:gd name="T35" fmla="*/ 430 h 3771"/>
                    <a:gd name="T36" fmla="*/ 11 w 3007"/>
                    <a:gd name="T37" fmla="*/ 416 h 3771"/>
                    <a:gd name="T38" fmla="*/ 11 w 3007"/>
                    <a:gd name="T39" fmla="*/ 403 h 3771"/>
                    <a:gd name="T40" fmla="*/ 26 w 3007"/>
                    <a:gd name="T41" fmla="*/ 419 h 3771"/>
                    <a:gd name="T42" fmla="*/ 26 w 3007"/>
                    <a:gd name="T43" fmla="*/ 405 h 3771"/>
                    <a:gd name="T44" fmla="*/ 38 w 3007"/>
                    <a:gd name="T45" fmla="*/ 409 h 3771"/>
                    <a:gd name="T46" fmla="*/ 27 w 3007"/>
                    <a:gd name="T47" fmla="*/ 391 h 3771"/>
                    <a:gd name="T48" fmla="*/ 40 w 3007"/>
                    <a:gd name="T49" fmla="*/ 389 h 3771"/>
                    <a:gd name="T50" fmla="*/ 6 w 3007"/>
                    <a:gd name="T51" fmla="*/ 361 h 3771"/>
                    <a:gd name="T52" fmla="*/ 6 w 3007"/>
                    <a:gd name="T53" fmla="*/ 361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5" name="Freeform 48">
                  <a:extLst>
                    <a:ext uri="{FF2B5EF4-FFF2-40B4-BE49-F238E27FC236}">
                      <a16:creationId xmlns:a16="http://schemas.microsoft.com/office/drawing/2014/main" id="{852CE6B9-3ACE-401A-A1AD-E9F5093A8CD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10 h 342"/>
                    <a:gd name="T2" fmla="*/ 16 w 673"/>
                    <a:gd name="T3" fmla="*/ 14 h 342"/>
                    <a:gd name="T4" fmla="*/ 40 w 673"/>
                    <a:gd name="T5" fmla="*/ 44 h 342"/>
                    <a:gd name="T6" fmla="*/ 42 w 673"/>
                    <a:gd name="T7" fmla="*/ 37 h 342"/>
                    <a:gd name="T8" fmla="*/ 28 w 673"/>
                    <a:gd name="T9" fmla="*/ 15 h 342"/>
                    <a:gd name="T10" fmla="*/ 2 w 673"/>
                    <a:gd name="T11" fmla="*/ 0 h 342"/>
                    <a:gd name="T12" fmla="*/ 0 w 673"/>
                    <a:gd name="T13" fmla="*/ 10 h 342"/>
                    <a:gd name="T14" fmla="*/ 0 w 673"/>
                    <a:gd name="T15" fmla="*/ 1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6" name="Freeform 49">
                  <a:extLst>
                    <a:ext uri="{FF2B5EF4-FFF2-40B4-BE49-F238E27FC236}">
                      <a16:creationId xmlns:a16="http://schemas.microsoft.com/office/drawing/2014/main" id="{9B184E9C-4321-4589-A484-B77218B861C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10 h 403"/>
                    <a:gd name="T2" fmla="*/ 22 w 716"/>
                    <a:gd name="T3" fmla="*/ 19 h 403"/>
                    <a:gd name="T4" fmla="*/ 41 w 716"/>
                    <a:gd name="T5" fmla="*/ 51 h 403"/>
                    <a:gd name="T6" fmla="*/ 46 w 716"/>
                    <a:gd name="T7" fmla="*/ 38 h 403"/>
                    <a:gd name="T8" fmla="*/ 27 w 716"/>
                    <a:gd name="T9" fmla="*/ 15 h 403"/>
                    <a:gd name="T10" fmla="*/ 5 w 716"/>
                    <a:gd name="T11" fmla="*/ 0 h 403"/>
                    <a:gd name="T12" fmla="*/ 0 w 716"/>
                    <a:gd name="T13" fmla="*/ 10 h 403"/>
                    <a:gd name="T14" fmla="*/ 0 w 716"/>
                    <a:gd name="T15" fmla="*/ 10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7" name="Freeform 50">
                  <a:extLst>
                    <a:ext uri="{FF2B5EF4-FFF2-40B4-BE49-F238E27FC236}">
                      <a16:creationId xmlns:a16="http://schemas.microsoft.com/office/drawing/2014/main" id="{BC22C00B-D6CC-483C-9B09-E0E55A7DB21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10 h 411"/>
                    <a:gd name="T2" fmla="*/ 20 w 717"/>
                    <a:gd name="T3" fmla="*/ 18 h 411"/>
                    <a:gd name="T4" fmla="*/ 41 w 717"/>
                    <a:gd name="T5" fmla="*/ 53 h 411"/>
                    <a:gd name="T6" fmla="*/ 46 w 717"/>
                    <a:gd name="T7" fmla="*/ 40 h 411"/>
                    <a:gd name="T8" fmla="*/ 25 w 717"/>
                    <a:gd name="T9" fmla="*/ 11 h 411"/>
                    <a:gd name="T10" fmla="*/ 4 w 717"/>
                    <a:gd name="T11" fmla="*/ 0 h 411"/>
                    <a:gd name="T12" fmla="*/ 0 w 717"/>
                    <a:gd name="T13" fmla="*/ 10 h 411"/>
                    <a:gd name="T14" fmla="*/ 0 w 717"/>
                    <a:gd name="T15" fmla="*/ 10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8" name="Freeform 51">
                  <a:extLst>
                    <a:ext uri="{FF2B5EF4-FFF2-40B4-BE49-F238E27FC236}">
                      <a16:creationId xmlns:a16="http://schemas.microsoft.com/office/drawing/2014/main" id="{58C00C30-0798-4DCB-A15B-5321444EA5F6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11 h 386"/>
                    <a:gd name="T2" fmla="*/ 17 w 709"/>
                    <a:gd name="T3" fmla="*/ 17 h 386"/>
                    <a:gd name="T4" fmla="*/ 42 w 709"/>
                    <a:gd name="T5" fmla="*/ 49 h 386"/>
                    <a:gd name="T6" fmla="*/ 45 w 709"/>
                    <a:gd name="T7" fmla="*/ 39 h 386"/>
                    <a:gd name="T8" fmla="*/ 19 w 709"/>
                    <a:gd name="T9" fmla="*/ 7 h 386"/>
                    <a:gd name="T10" fmla="*/ 3 w 709"/>
                    <a:gd name="T11" fmla="*/ 0 h 386"/>
                    <a:gd name="T12" fmla="*/ 0 w 709"/>
                    <a:gd name="T13" fmla="*/ 11 h 386"/>
                    <a:gd name="T14" fmla="*/ 0 w 709"/>
                    <a:gd name="T15" fmla="*/ 1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  <p:sp>
          <p:nvSpPr>
            <p:cNvPr id="1038" name="Line 52">
              <a:extLst>
                <a:ext uri="{FF2B5EF4-FFF2-40B4-BE49-F238E27FC236}">
                  <a16:creationId xmlns:a16="http://schemas.microsoft.com/office/drawing/2014/main" id="{A07959A8-71B1-434C-AD3E-D3AF3C75041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SG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7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8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9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361B5EA-2262-4FA5-B703-0BE5B94D2E5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>
                <a:solidFill>
                  <a:srgbClr val="CC0000"/>
                </a:solidFill>
              </a:rPr>
              <a:t>8. Selected Applications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5B04AA5-F1D8-4F16-8357-99DC81558F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6870700" cy="1600200"/>
          </a:xfrm>
        </p:spPr>
        <p:txBody>
          <a:bodyPr/>
          <a:lstStyle/>
          <a:p>
            <a:pPr eaLnBrk="1" hangingPunct="1"/>
            <a:r>
              <a:rPr lang="en-US" altLang="en-US" sz="4000"/>
              <a:t>Equilibrium Properties and Minimum Energy Configuration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BD60381-E0B6-4BAC-8479-36C2A4A0FB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8229600" cy="3810000"/>
          </a:xfrm>
        </p:spPr>
        <p:txBody>
          <a:bodyPr/>
          <a:lstStyle/>
          <a:p>
            <a:pPr eaLnBrk="1" hangingPunct="1"/>
            <a:r>
              <a:rPr lang="en-US" altLang="en-US" dirty="0"/>
              <a:t>Nearly all of them can be determined by the configuration integral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Simulated annealing let T -&gt; 0 gradually</a:t>
            </a:r>
          </a:p>
        </p:txBody>
      </p:sp>
      <p:graphicFrame>
        <p:nvGraphicFramePr>
          <p:cNvPr id="22532" name="Object 4">
            <a:extLst>
              <a:ext uri="{FF2B5EF4-FFF2-40B4-BE49-F238E27FC236}">
                <a16:creationId xmlns:a16="http://schemas.microsoft.com/office/drawing/2014/main" id="{440A4A5D-CB3C-4588-B84D-E4756D4CAD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3733800"/>
          <a:ext cx="48006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1866900" imgH="558800" progId="Equation.DSMT4">
                  <p:embed/>
                </p:oleObj>
              </mc:Choice>
              <mc:Fallback>
                <p:oleObj name="Equation" r:id="rId3" imgW="1866900" imgH="558800" progId="Equation.DSMT4">
                  <p:embed/>
                  <p:pic>
                    <p:nvPicPr>
                      <p:cNvPr id="22532" name="Object 4">
                        <a:extLst>
                          <a:ext uri="{FF2B5EF4-FFF2-40B4-BE49-F238E27FC236}">
                            <a16:creationId xmlns:a16="http://schemas.microsoft.com/office/drawing/2014/main" id="{440A4A5D-CB3C-4588-B84D-E4756D4CAD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733800"/>
                        <a:ext cx="4800600" cy="143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E0B53481-D947-4972-B64C-CF93A69B00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Properties of Interests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D12E45D0-8B87-4DA2-A11E-90F20F8FC9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620000" cy="3429000"/>
          </a:xfrm>
        </p:spPr>
        <p:txBody>
          <a:bodyPr/>
          <a:lstStyle/>
          <a:p>
            <a:pPr eaLnBrk="1" hangingPunct="1"/>
            <a:r>
              <a:rPr lang="en-US" altLang="en-US"/>
              <a:t>Average energy, specific heat, free energy</a:t>
            </a:r>
          </a:p>
          <a:p>
            <a:pPr eaLnBrk="1" hangingPunct="1"/>
            <a:r>
              <a:rPr lang="en-US" altLang="en-US"/>
              <a:t>Pair correlation functions</a:t>
            </a:r>
          </a:p>
          <a:p>
            <a:pPr eaLnBrk="1" hangingPunct="1"/>
            <a:r>
              <a:rPr lang="en-US" altLang="en-US"/>
              <a:t>Equation of state (pressure)</a:t>
            </a:r>
          </a:p>
          <a:p>
            <a:pPr eaLnBrk="1" hangingPunct="1"/>
            <a:r>
              <a:rPr lang="en-US" altLang="en-US"/>
              <a:t>Temperature?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51A47F1B-EF4C-48A6-BDF4-AC034B703A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Pair Correlation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ABDE98AA-8864-452C-91A3-716C51B6EA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Let </a:t>
            </a:r>
            <a:r>
              <a:rPr lang="el-GR" altLang="en-US"/>
              <a:t>ρ</a:t>
            </a:r>
            <a:r>
              <a:rPr lang="en-US" altLang="en-US"/>
              <a:t>(</a:t>
            </a:r>
            <a:r>
              <a:rPr lang="en-US" altLang="en-US" b="1"/>
              <a:t>r</a:t>
            </a:r>
            <a:r>
              <a:rPr lang="en-US" altLang="en-US"/>
              <a:t>) = ∑</a:t>
            </a:r>
            <a:r>
              <a:rPr lang="en-US" altLang="en-US" baseline="-25000"/>
              <a:t>i</a:t>
            </a:r>
            <a:r>
              <a:rPr lang="en-US" altLang="en-US"/>
              <a:t> </a:t>
            </a:r>
            <a:r>
              <a:rPr lang="el-GR" altLang="en-US"/>
              <a:t>δ</a:t>
            </a:r>
            <a:r>
              <a:rPr lang="en-US" altLang="en-US"/>
              <a:t>(</a:t>
            </a:r>
            <a:r>
              <a:rPr lang="en-US" altLang="en-US" b="1"/>
              <a:t>r</a:t>
            </a:r>
            <a:r>
              <a:rPr lang="en-US" altLang="en-US"/>
              <a:t>-</a:t>
            </a:r>
            <a:r>
              <a:rPr lang="en-US" altLang="en-US" b="1"/>
              <a:t>r</a:t>
            </a:r>
            <a:r>
              <a:rPr lang="en-US" altLang="en-US" baseline="-25000"/>
              <a:t>i</a:t>
            </a:r>
            <a:r>
              <a:rPr lang="en-US" altLang="en-US"/>
              <a:t>),  we define the pair correlation function as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g(</a:t>
            </a:r>
            <a:r>
              <a:rPr lang="en-US" altLang="en-US" b="1"/>
              <a:t>r</a:t>
            </a:r>
            <a:r>
              <a:rPr lang="en-US" altLang="en-US"/>
              <a:t>) = &lt; </a:t>
            </a:r>
            <a:r>
              <a:rPr lang="el-GR" altLang="en-US"/>
              <a:t>ρ</a:t>
            </a:r>
            <a:r>
              <a:rPr lang="en-US" altLang="en-US"/>
              <a:t>(</a:t>
            </a:r>
            <a:r>
              <a:rPr lang="en-US" altLang="en-US" b="1"/>
              <a:t>r’</a:t>
            </a:r>
            <a:r>
              <a:rPr lang="en-US" altLang="en-US"/>
              <a:t>) </a:t>
            </a:r>
            <a:r>
              <a:rPr lang="el-GR" altLang="en-US"/>
              <a:t>ρ</a:t>
            </a:r>
            <a:r>
              <a:rPr lang="en-US" altLang="en-US"/>
              <a:t>(</a:t>
            </a:r>
            <a:r>
              <a:rPr lang="en-US" altLang="en-US" b="1"/>
              <a:t>r’</a:t>
            </a:r>
            <a:r>
              <a:rPr lang="en-US" altLang="en-US"/>
              <a:t>+</a:t>
            </a:r>
            <a:r>
              <a:rPr lang="en-US" altLang="en-US" b="1"/>
              <a:t>r</a:t>
            </a:r>
            <a:r>
              <a:rPr lang="en-US" altLang="en-US"/>
              <a:t>) &gt;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Both the average potential energy and pressure can be expressed in terms of g(</a:t>
            </a:r>
            <a:r>
              <a:rPr lang="en-US" altLang="en-US" b="1"/>
              <a:t>r</a:t>
            </a:r>
            <a:r>
              <a:rPr lang="en-US" altLang="en-US"/>
              <a:t>)  (for system with pair-wise potentials).</a:t>
            </a:r>
            <a:endParaRPr lang="el-GR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D9A5A6E1-1C78-437E-AB0A-B7A64EAB90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“Configuration” Temperature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4F53545F-C681-41DB-94A5-B15C7CCEA2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We can also sample the temperature from the configuration based on virial theorem: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</a:t>
            </a:r>
            <a:r>
              <a:rPr lang="en-US" altLang="en-US" i="1"/>
              <a:t>k</a:t>
            </a:r>
            <a:r>
              <a:rPr lang="en-US" altLang="en-US" baseline="-25000"/>
              <a:t>B</a:t>
            </a:r>
            <a:r>
              <a:rPr lang="en-US" altLang="en-US" i="1"/>
              <a:t>T</a:t>
            </a:r>
            <a:r>
              <a:rPr lang="en-US" altLang="en-US"/>
              <a:t> = &lt; </a:t>
            </a:r>
            <a:r>
              <a:rPr lang="en-US" altLang="en-US" b="1"/>
              <a:t>u</a:t>
            </a:r>
            <a:r>
              <a:rPr lang="en-US" altLang="en-US"/>
              <a:t> • </a:t>
            </a:r>
            <a:r>
              <a:rPr lang="en-US" altLang="en-US" b="1">
                <a:sym typeface="Symbol" panose="05050102010706020507" pitchFamily="18" charset="2"/>
              </a:rPr>
              <a:t></a:t>
            </a:r>
            <a:r>
              <a:rPr lang="en-US" altLang="en-US"/>
              <a:t>H&gt;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where </a:t>
            </a:r>
            <a:r>
              <a:rPr lang="en-US" altLang="en-US" b="1"/>
              <a:t>u</a:t>
            </a:r>
            <a:r>
              <a:rPr lang="en-US" altLang="en-US"/>
              <a:t> is any vector satisfies </a:t>
            </a:r>
            <a:r>
              <a:rPr lang="en-US" altLang="en-US" b="1">
                <a:sym typeface="Symbol" panose="05050102010706020507" pitchFamily="18" charset="2"/>
              </a:rPr>
              <a:t></a:t>
            </a:r>
            <a:r>
              <a:rPr lang="en-US" altLang="en-US">
                <a:sym typeface="Symbol" panose="05050102010706020507" pitchFamily="18" charset="2"/>
              </a:rPr>
              <a:t>•</a:t>
            </a:r>
            <a:r>
              <a:rPr lang="en-US" altLang="en-US" b="1">
                <a:sym typeface="Symbol" panose="05050102010706020507" pitchFamily="18" charset="2"/>
              </a:rPr>
              <a:t>u</a:t>
            </a:r>
            <a:r>
              <a:rPr lang="en-US" altLang="en-US">
                <a:sym typeface="Symbol" panose="05050102010706020507" pitchFamily="18" charset="2"/>
              </a:rPr>
              <a:t> =1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sym typeface="Symbol" panose="05050102010706020507" pitchFamily="18" charset="2"/>
              </a:rPr>
              <a:t>	(</a:t>
            </a:r>
            <a:r>
              <a:rPr lang="en-US" altLang="en-US" b="1">
                <a:sym typeface="Symbol" panose="05050102010706020507" pitchFamily="18" charset="2"/>
              </a:rPr>
              <a:t>u</a:t>
            </a:r>
            <a:r>
              <a:rPr lang="en-US" altLang="en-US">
                <a:sym typeface="Symbol" panose="05050102010706020507" pitchFamily="18" charset="2"/>
              </a:rPr>
              <a:t> and </a:t>
            </a:r>
            <a:r>
              <a:rPr lang="en-US" altLang="en-US" b="1">
                <a:sym typeface="Symbol" panose="05050102010706020507" pitchFamily="18" charset="2"/>
              </a:rPr>
              <a:t></a:t>
            </a:r>
            <a:r>
              <a:rPr lang="en-US" altLang="en-US">
                <a:sym typeface="Symbol" panose="05050102010706020507" pitchFamily="18" charset="2"/>
              </a:rPr>
              <a:t> are in the space of all momentum </a:t>
            </a:r>
            <a:r>
              <a:rPr lang="en-US" altLang="en-US" i="1">
                <a:sym typeface="Symbol" panose="05050102010706020507" pitchFamily="18" charset="2"/>
              </a:rPr>
              <a:t>p</a:t>
            </a:r>
            <a:r>
              <a:rPr lang="en-US" altLang="en-US">
                <a:sym typeface="Symbol" panose="05050102010706020507" pitchFamily="18" charset="2"/>
              </a:rPr>
              <a:t> and coordinates </a:t>
            </a:r>
            <a:r>
              <a:rPr lang="en-US" altLang="en-US" i="1">
                <a:sym typeface="Symbol" panose="05050102010706020507" pitchFamily="18" charset="2"/>
              </a:rPr>
              <a:t>q</a:t>
            </a:r>
            <a:r>
              <a:rPr lang="en-US" altLang="en-US">
                <a:sym typeface="Symbol" panose="05050102010706020507" pitchFamily="18" charset="2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6E1639E8-9D58-4B93-8514-7DDBD2014F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Use Locality for Efficient Calculation of </a:t>
            </a:r>
            <a:r>
              <a:rPr lang="el-GR" altLang="en-US" sz="4000"/>
              <a:t>Δ</a:t>
            </a:r>
            <a:r>
              <a:rPr lang="en-US" altLang="en-US" sz="4000"/>
              <a:t>E</a:t>
            </a:r>
            <a:endParaRPr lang="el-GR" altLang="en-US" sz="4000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C339761F-B7E8-47B4-93CE-CA69C6F5DA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most time-consuming part in MC is calculating </a:t>
            </a:r>
            <a:r>
              <a:rPr lang="el-GR" altLang="en-US"/>
              <a:t>Δ</a:t>
            </a:r>
            <a:r>
              <a:rPr lang="en-US" altLang="en-US"/>
              <a:t>E:</a:t>
            </a:r>
          </a:p>
          <a:p>
            <a:pPr eaLnBrk="1" hangingPunct="1"/>
            <a:endParaRPr lang="el-GR" altLang="en-US"/>
          </a:p>
        </p:txBody>
      </p:sp>
      <p:graphicFrame>
        <p:nvGraphicFramePr>
          <p:cNvPr id="27652" name="Object 4">
            <a:extLst>
              <a:ext uri="{FF2B5EF4-FFF2-40B4-BE49-F238E27FC236}">
                <a16:creationId xmlns:a16="http://schemas.microsoft.com/office/drawing/2014/main" id="{8609FC93-9C38-4404-9D74-F44E4485F5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3200400"/>
          <a:ext cx="7772400" cy="188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3" imgW="2832100" imgH="685800" progId="Equation.DSMT4">
                  <p:embed/>
                </p:oleObj>
              </mc:Choice>
              <mc:Fallback>
                <p:oleObj name="Equation" r:id="rId3" imgW="2832100" imgH="685800" progId="Equation.DSMT4">
                  <p:embed/>
                  <p:pic>
                    <p:nvPicPr>
                      <p:cNvPr id="27652" name="Object 4">
                        <a:extLst>
                          <a:ext uri="{FF2B5EF4-FFF2-40B4-BE49-F238E27FC236}">
                            <a16:creationId xmlns:a16="http://schemas.microsoft.com/office/drawing/2014/main" id="{8609FC93-9C38-4404-9D74-F44E4485F5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200400"/>
                        <a:ext cx="7772400" cy="188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D409A953-39E2-4D5F-8001-53180AD629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2D Hard disks</a:t>
            </a:r>
          </a:p>
        </p:txBody>
      </p:sp>
      <p:sp>
        <p:nvSpPr>
          <p:cNvPr id="28675" name="Text Box 6">
            <a:extLst>
              <a:ext uri="{FF2B5EF4-FFF2-40B4-BE49-F238E27FC236}">
                <a16:creationId xmlns:a16="http://schemas.microsoft.com/office/drawing/2014/main" id="{38A6D748-2B27-469A-944F-A13805A98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905000"/>
            <a:ext cx="7086600" cy="383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latin typeface="Times" panose="02020603050405020304" pitchFamily="18" charset="0"/>
              </a:rPr>
              <a:t>The hexatic phase of the two-dimensional hard disk system</a:t>
            </a:r>
          </a:p>
          <a:p>
            <a:pPr algn="ctr">
              <a:spcBef>
                <a:spcPct val="50000"/>
              </a:spcBef>
            </a:pPr>
            <a:r>
              <a:rPr lang="en-US" altLang="en-US" sz="2400" b="1">
                <a:latin typeface="Times" panose="02020603050405020304" pitchFamily="18" charset="0"/>
              </a:rPr>
              <a:t>A. Jaster</a:t>
            </a:r>
          </a:p>
          <a:p>
            <a:pPr algn="ctr">
              <a:spcBef>
                <a:spcPct val="50000"/>
              </a:spcBef>
            </a:pPr>
            <a:r>
              <a:rPr lang="en-US" altLang="en-US" sz="2000">
                <a:latin typeface="Times" panose="02020603050405020304" pitchFamily="18" charset="0"/>
              </a:rPr>
              <a:t>Published in Phys. Lett. A 330 (2004) 120</a:t>
            </a:r>
          </a:p>
          <a:p>
            <a:pPr>
              <a:spcBef>
                <a:spcPct val="50000"/>
              </a:spcBef>
            </a:pPr>
            <a:r>
              <a:rPr lang="en-US" altLang="en-US">
                <a:latin typeface="Times" panose="02020603050405020304" pitchFamily="18" charset="0"/>
              </a:rPr>
              <a:t>	</a:t>
            </a:r>
            <a:r>
              <a:rPr lang="en-US" altLang="en-US" sz="1600">
                <a:latin typeface="Times" panose="02020603050405020304" pitchFamily="18" charset="0"/>
              </a:rPr>
              <a:t>We report Monte Carlo results for the two-dimensional hard disk system in the transition region. Simulations were performed in the NVT ensemble with up to 1024</a:t>
            </a:r>
            <a:r>
              <a:rPr lang="en-US" altLang="en-US" sz="1600" baseline="30000">
                <a:latin typeface="Times" panose="02020603050405020304" pitchFamily="18" charset="0"/>
              </a:rPr>
              <a:t>2</a:t>
            </a:r>
            <a:r>
              <a:rPr lang="en-US" altLang="en-US" sz="1600">
                <a:latin typeface="Times" panose="02020603050405020304" pitchFamily="18" charset="0"/>
              </a:rPr>
              <a:t> disks. The scaling behaviour of the positional and bond-orientational order parameter as well as the positional correlation length prove the existence of a hexatic phase as predicted by the Kosterlitz-Thouless-Halperin-Nelson-Young theory. The analysis of the pressure shows that this phase is outside a possible first-order transition. </a:t>
            </a:r>
          </a:p>
        </p:txBody>
      </p:sp>
      <p:sp>
        <p:nvSpPr>
          <p:cNvPr id="28676" name="Text Box 8">
            <a:extLst>
              <a:ext uri="{FF2B5EF4-FFF2-40B4-BE49-F238E27FC236}">
                <a16:creationId xmlns:a16="http://schemas.microsoft.com/office/drawing/2014/main" id="{5AFD130F-4AB7-4002-A3AC-AB275EB6BAC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677862" y="2963862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/>
              <a:t>Cond-mat/0305239</a:t>
            </a:r>
          </a:p>
        </p:txBody>
      </p:sp>
      <p:sp>
        <p:nvSpPr>
          <p:cNvPr id="28677" name="Text Box 9">
            <a:extLst>
              <a:ext uri="{FF2B5EF4-FFF2-40B4-BE49-F238E27FC236}">
                <a16:creationId xmlns:a16="http://schemas.microsoft.com/office/drawing/2014/main" id="{42811528-C05A-450B-880A-F2A0B967E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5988050"/>
            <a:ext cx="5715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folHlink"/>
                </a:solidFill>
              </a:rPr>
              <a:t>The article can be downloaded from</a:t>
            </a:r>
            <a:r>
              <a:rPr lang="en-US" altLang="en-US" sz="1800"/>
              <a:t> http://arxiv.gov/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45CD3CB6-586D-4D46-B2D7-833109732E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Ising Model</a:t>
            </a:r>
          </a:p>
        </p:txBody>
      </p:sp>
      <p:sp>
        <p:nvSpPr>
          <p:cNvPr id="30723" name="Line 4">
            <a:extLst>
              <a:ext uri="{FF2B5EF4-FFF2-40B4-BE49-F238E27FC236}">
                <a16:creationId xmlns:a16="http://schemas.microsoft.com/office/drawing/2014/main" id="{AFED7B92-65F7-41F9-B071-D5CD6EA1023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2286000"/>
            <a:ext cx="0" cy="2667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30724" name="Line 5">
            <a:extLst>
              <a:ext uri="{FF2B5EF4-FFF2-40B4-BE49-F238E27FC236}">
                <a16:creationId xmlns:a16="http://schemas.microsoft.com/office/drawing/2014/main" id="{B65F989C-18DA-4C5B-B361-9CE5900CE7D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2286000"/>
            <a:ext cx="0" cy="2667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30725" name="Line 6">
            <a:extLst>
              <a:ext uri="{FF2B5EF4-FFF2-40B4-BE49-F238E27FC236}">
                <a16:creationId xmlns:a16="http://schemas.microsoft.com/office/drawing/2014/main" id="{9A5D4444-9D31-4EA4-AFA1-B115768C8C4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286000"/>
            <a:ext cx="0" cy="2667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30726" name="Line 7">
            <a:extLst>
              <a:ext uri="{FF2B5EF4-FFF2-40B4-BE49-F238E27FC236}">
                <a16:creationId xmlns:a16="http://schemas.microsoft.com/office/drawing/2014/main" id="{97E16321-CB22-41D6-9B96-44F7E867173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2286000"/>
            <a:ext cx="0" cy="2667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30727" name="Line 8">
            <a:extLst>
              <a:ext uri="{FF2B5EF4-FFF2-40B4-BE49-F238E27FC236}">
                <a16:creationId xmlns:a16="http://schemas.microsoft.com/office/drawing/2014/main" id="{520907CB-77A2-4687-9BD1-BE660E36658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2286000"/>
            <a:ext cx="0" cy="2667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30728" name="Line 9">
            <a:extLst>
              <a:ext uri="{FF2B5EF4-FFF2-40B4-BE49-F238E27FC236}">
                <a16:creationId xmlns:a16="http://schemas.microsoft.com/office/drawing/2014/main" id="{5A65C86C-420D-4EAE-9615-44CDC1E8637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2286000"/>
            <a:ext cx="0" cy="2667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30729" name="Line 10">
            <a:extLst>
              <a:ext uri="{FF2B5EF4-FFF2-40B4-BE49-F238E27FC236}">
                <a16:creationId xmlns:a16="http://schemas.microsoft.com/office/drawing/2014/main" id="{91374118-CCB1-429A-96F4-CEAFCD850DC4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2286000"/>
            <a:ext cx="27432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30730" name="Line 11">
            <a:extLst>
              <a:ext uri="{FF2B5EF4-FFF2-40B4-BE49-F238E27FC236}">
                <a16:creationId xmlns:a16="http://schemas.microsoft.com/office/drawing/2014/main" id="{1BD82F94-D05B-4812-AC54-B5BED4E960F8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2819400"/>
            <a:ext cx="27432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30731" name="Line 12">
            <a:extLst>
              <a:ext uri="{FF2B5EF4-FFF2-40B4-BE49-F238E27FC236}">
                <a16:creationId xmlns:a16="http://schemas.microsoft.com/office/drawing/2014/main" id="{8FEA28A3-FCA7-45D7-954E-683D581689D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352800"/>
            <a:ext cx="27432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30732" name="Line 13">
            <a:extLst>
              <a:ext uri="{FF2B5EF4-FFF2-40B4-BE49-F238E27FC236}">
                <a16:creationId xmlns:a16="http://schemas.microsoft.com/office/drawing/2014/main" id="{A5D81236-270F-4D95-87B6-665F1451EF1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886200"/>
            <a:ext cx="27432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30733" name="Line 14">
            <a:extLst>
              <a:ext uri="{FF2B5EF4-FFF2-40B4-BE49-F238E27FC236}">
                <a16:creationId xmlns:a16="http://schemas.microsoft.com/office/drawing/2014/main" id="{3D42CDE2-99B3-4E96-9704-D3B94487A96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4419600"/>
            <a:ext cx="27432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30734" name="Line 15">
            <a:extLst>
              <a:ext uri="{FF2B5EF4-FFF2-40B4-BE49-F238E27FC236}">
                <a16:creationId xmlns:a16="http://schemas.microsoft.com/office/drawing/2014/main" id="{CFB7345B-B537-4080-98AB-F16BFD9664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4953000"/>
            <a:ext cx="27432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30735" name="Text Box 16">
            <a:extLst>
              <a:ext uri="{FF2B5EF4-FFF2-40B4-BE49-F238E27FC236}">
                <a16:creationId xmlns:a16="http://schemas.microsoft.com/office/drawing/2014/main" id="{2674E631-33DC-4364-B177-1FCBBB8237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9494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-</a:t>
            </a:r>
          </a:p>
        </p:txBody>
      </p:sp>
      <p:sp>
        <p:nvSpPr>
          <p:cNvPr id="30736" name="Text Box 17">
            <a:extLst>
              <a:ext uri="{FF2B5EF4-FFF2-40B4-BE49-F238E27FC236}">
                <a16:creationId xmlns:a16="http://schemas.microsoft.com/office/drawing/2014/main" id="{00916A1C-731D-4896-85C0-D1737EF52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9812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+</a:t>
            </a:r>
          </a:p>
        </p:txBody>
      </p:sp>
      <p:sp>
        <p:nvSpPr>
          <p:cNvPr id="30737" name="Text Box 18">
            <a:extLst>
              <a:ext uri="{FF2B5EF4-FFF2-40B4-BE49-F238E27FC236}">
                <a16:creationId xmlns:a16="http://schemas.microsoft.com/office/drawing/2014/main" id="{104C566F-3DC3-4D33-8D76-566206504A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0162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+</a:t>
            </a:r>
          </a:p>
        </p:txBody>
      </p:sp>
      <p:sp>
        <p:nvSpPr>
          <p:cNvPr id="30738" name="Text Box 19">
            <a:extLst>
              <a:ext uri="{FF2B5EF4-FFF2-40B4-BE49-F238E27FC236}">
                <a16:creationId xmlns:a16="http://schemas.microsoft.com/office/drawing/2014/main" id="{995B8D79-043F-4E4C-83D5-9BA65A8D7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19812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+</a:t>
            </a:r>
          </a:p>
        </p:txBody>
      </p:sp>
      <p:sp>
        <p:nvSpPr>
          <p:cNvPr id="30739" name="Text Box 20">
            <a:extLst>
              <a:ext uri="{FF2B5EF4-FFF2-40B4-BE49-F238E27FC236}">
                <a16:creationId xmlns:a16="http://schemas.microsoft.com/office/drawing/2014/main" id="{DEA58395-92B2-4FE4-B213-EAF8E2BC1A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6164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+</a:t>
            </a:r>
          </a:p>
        </p:txBody>
      </p:sp>
      <p:sp>
        <p:nvSpPr>
          <p:cNvPr id="30740" name="Text Box 21">
            <a:extLst>
              <a:ext uri="{FF2B5EF4-FFF2-40B4-BE49-F238E27FC236}">
                <a16:creationId xmlns:a16="http://schemas.microsoft.com/office/drawing/2014/main" id="{681AB15D-E230-4DBA-B72C-4C2DFE7CA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4828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+</a:t>
            </a:r>
          </a:p>
        </p:txBody>
      </p:sp>
      <p:sp>
        <p:nvSpPr>
          <p:cNvPr id="30741" name="Text Box 22">
            <a:extLst>
              <a:ext uri="{FF2B5EF4-FFF2-40B4-BE49-F238E27FC236}">
                <a16:creationId xmlns:a16="http://schemas.microsoft.com/office/drawing/2014/main" id="{15BEFA03-C671-429D-AC3B-9C4E7EC65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0162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+</a:t>
            </a:r>
          </a:p>
        </p:txBody>
      </p:sp>
      <p:sp>
        <p:nvSpPr>
          <p:cNvPr id="30742" name="Text Box 23">
            <a:extLst>
              <a:ext uri="{FF2B5EF4-FFF2-40B4-BE49-F238E27FC236}">
                <a16:creationId xmlns:a16="http://schemas.microsoft.com/office/drawing/2014/main" id="{265F4476-8BE1-467D-B038-5ED84492B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5496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+</a:t>
            </a:r>
          </a:p>
        </p:txBody>
      </p:sp>
      <p:sp>
        <p:nvSpPr>
          <p:cNvPr id="30743" name="Text Box 24">
            <a:extLst>
              <a:ext uri="{FF2B5EF4-FFF2-40B4-BE49-F238E27FC236}">
                <a16:creationId xmlns:a16="http://schemas.microsoft.com/office/drawing/2014/main" id="{C24F52EB-2552-4831-8CCC-6B28BC953D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6482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+</a:t>
            </a:r>
          </a:p>
        </p:txBody>
      </p:sp>
      <p:sp>
        <p:nvSpPr>
          <p:cNvPr id="30744" name="Text Box 25">
            <a:extLst>
              <a:ext uri="{FF2B5EF4-FFF2-40B4-BE49-F238E27FC236}">
                <a16:creationId xmlns:a16="http://schemas.microsoft.com/office/drawing/2014/main" id="{12B841A4-56A1-40F1-AEF5-FFD23919C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1148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+</a:t>
            </a:r>
          </a:p>
        </p:txBody>
      </p:sp>
      <p:sp>
        <p:nvSpPr>
          <p:cNvPr id="30745" name="Text Box 26">
            <a:extLst>
              <a:ext uri="{FF2B5EF4-FFF2-40B4-BE49-F238E27FC236}">
                <a16:creationId xmlns:a16="http://schemas.microsoft.com/office/drawing/2014/main" id="{8B41F7AA-8C18-4228-B35E-53202A455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5496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+</a:t>
            </a:r>
          </a:p>
        </p:txBody>
      </p:sp>
      <p:sp>
        <p:nvSpPr>
          <p:cNvPr id="30746" name="Text Box 27">
            <a:extLst>
              <a:ext uri="{FF2B5EF4-FFF2-40B4-BE49-F238E27FC236}">
                <a16:creationId xmlns:a16="http://schemas.microsoft.com/office/drawing/2014/main" id="{053F8C75-4820-400F-9BDF-EAA075AB0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0162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+</a:t>
            </a:r>
          </a:p>
        </p:txBody>
      </p:sp>
      <p:sp>
        <p:nvSpPr>
          <p:cNvPr id="30747" name="Text Box 28">
            <a:extLst>
              <a:ext uri="{FF2B5EF4-FFF2-40B4-BE49-F238E27FC236}">
                <a16:creationId xmlns:a16="http://schemas.microsoft.com/office/drawing/2014/main" id="{35FC15F3-F63D-40C4-BA6B-E1620EE88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6164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+</a:t>
            </a:r>
          </a:p>
        </p:txBody>
      </p:sp>
      <p:sp>
        <p:nvSpPr>
          <p:cNvPr id="30748" name="Text Box 29">
            <a:extLst>
              <a:ext uri="{FF2B5EF4-FFF2-40B4-BE49-F238E27FC236}">
                <a16:creationId xmlns:a16="http://schemas.microsoft.com/office/drawing/2014/main" id="{8732A16A-8CDF-48BA-88D6-84BDA2CD7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5814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+</a:t>
            </a:r>
          </a:p>
        </p:txBody>
      </p:sp>
      <p:sp>
        <p:nvSpPr>
          <p:cNvPr id="30749" name="Text Box 30">
            <a:extLst>
              <a:ext uri="{FF2B5EF4-FFF2-40B4-BE49-F238E27FC236}">
                <a16:creationId xmlns:a16="http://schemas.microsoft.com/office/drawing/2014/main" id="{DFC62612-6F85-4F00-8511-809EAB65E4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5814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+</a:t>
            </a:r>
          </a:p>
        </p:txBody>
      </p:sp>
      <p:sp>
        <p:nvSpPr>
          <p:cNvPr id="30750" name="Text Box 31">
            <a:extLst>
              <a:ext uri="{FF2B5EF4-FFF2-40B4-BE49-F238E27FC236}">
                <a16:creationId xmlns:a16="http://schemas.microsoft.com/office/drawing/2014/main" id="{F22FCCC5-8E8D-40AA-8BBC-58F3B634D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24828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+</a:t>
            </a:r>
          </a:p>
        </p:txBody>
      </p:sp>
      <p:sp>
        <p:nvSpPr>
          <p:cNvPr id="30751" name="Text Box 32">
            <a:extLst>
              <a:ext uri="{FF2B5EF4-FFF2-40B4-BE49-F238E27FC236}">
                <a16:creationId xmlns:a16="http://schemas.microsoft.com/office/drawing/2014/main" id="{2E04D499-09E7-42A4-AAA7-70EEE3D36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0830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+</a:t>
            </a:r>
          </a:p>
        </p:txBody>
      </p:sp>
      <p:sp>
        <p:nvSpPr>
          <p:cNvPr id="30752" name="Text Box 33">
            <a:extLst>
              <a:ext uri="{FF2B5EF4-FFF2-40B4-BE49-F238E27FC236}">
                <a16:creationId xmlns:a16="http://schemas.microsoft.com/office/drawing/2014/main" id="{80B06B92-28E9-4F25-82AA-CB250068A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5496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-</a:t>
            </a:r>
          </a:p>
        </p:txBody>
      </p:sp>
      <p:sp>
        <p:nvSpPr>
          <p:cNvPr id="30753" name="Text Box 34">
            <a:extLst>
              <a:ext uri="{FF2B5EF4-FFF2-40B4-BE49-F238E27FC236}">
                <a16:creationId xmlns:a16="http://schemas.microsoft.com/office/drawing/2014/main" id="{FCA65891-D87F-4A83-B069-8A1BA0BBD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4828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-</a:t>
            </a:r>
          </a:p>
        </p:txBody>
      </p:sp>
      <p:sp>
        <p:nvSpPr>
          <p:cNvPr id="30754" name="Text Box 35">
            <a:extLst>
              <a:ext uri="{FF2B5EF4-FFF2-40B4-BE49-F238E27FC236}">
                <a16:creationId xmlns:a16="http://schemas.microsoft.com/office/drawing/2014/main" id="{3D9849D3-27D2-4944-8CA5-20677D1AD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19494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-</a:t>
            </a:r>
          </a:p>
        </p:txBody>
      </p:sp>
      <p:sp>
        <p:nvSpPr>
          <p:cNvPr id="30755" name="Text Box 36">
            <a:extLst>
              <a:ext uri="{FF2B5EF4-FFF2-40B4-BE49-F238E27FC236}">
                <a16:creationId xmlns:a16="http://schemas.microsoft.com/office/drawing/2014/main" id="{F16D8B5B-D9AD-4D05-A6AA-C053710314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9494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-</a:t>
            </a:r>
          </a:p>
        </p:txBody>
      </p:sp>
      <p:sp>
        <p:nvSpPr>
          <p:cNvPr id="30756" name="Text Box 37">
            <a:extLst>
              <a:ext uri="{FF2B5EF4-FFF2-40B4-BE49-F238E27FC236}">
                <a16:creationId xmlns:a16="http://schemas.microsoft.com/office/drawing/2014/main" id="{BEABD0F5-59A4-450C-AE65-5371151EC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6164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-</a:t>
            </a:r>
          </a:p>
        </p:txBody>
      </p:sp>
      <p:sp>
        <p:nvSpPr>
          <p:cNvPr id="30757" name="Text Box 38">
            <a:extLst>
              <a:ext uri="{FF2B5EF4-FFF2-40B4-BE49-F238E27FC236}">
                <a16:creationId xmlns:a16="http://schemas.microsoft.com/office/drawing/2014/main" id="{90EC8A9C-CF40-449A-B318-664674C5F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0830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-</a:t>
            </a:r>
          </a:p>
        </p:txBody>
      </p:sp>
      <p:sp>
        <p:nvSpPr>
          <p:cNvPr id="30758" name="Text Box 39">
            <a:extLst>
              <a:ext uri="{FF2B5EF4-FFF2-40B4-BE49-F238E27FC236}">
                <a16:creationId xmlns:a16="http://schemas.microsoft.com/office/drawing/2014/main" id="{0A095740-01DB-46C4-85A5-6A7698805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0830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-</a:t>
            </a:r>
          </a:p>
        </p:txBody>
      </p:sp>
      <p:sp>
        <p:nvSpPr>
          <p:cNvPr id="30759" name="Text Box 40">
            <a:extLst>
              <a:ext uri="{FF2B5EF4-FFF2-40B4-BE49-F238E27FC236}">
                <a16:creationId xmlns:a16="http://schemas.microsoft.com/office/drawing/2014/main" id="{1FA247A3-D9CA-4D25-B7CB-64BF8CA0F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6164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-</a:t>
            </a:r>
          </a:p>
        </p:txBody>
      </p:sp>
      <p:sp>
        <p:nvSpPr>
          <p:cNvPr id="30760" name="Text Box 41">
            <a:extLst>
              <a:ext uri="{FF2B5EF4-FFF2-40B4-BE49-F238E27FC236}">
                <a16:creationId xmlns:a16="http://schemas.microsoft.com/office/drawing/2014/main" id="{996D7EA8-EC31-4284-8CCB-C31531A1F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6164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-</a:t>
            </a:r>
          </a:p>
        </p:txBody>
      </p:sp>
      <p:sp>
        <p:nvSpPr>
          <p:cNvPr id="30761" name="Text Box 42">
            <a:extLst>
              <a:ext uri="{FF2B5EF4-FFF2-40B4-BE49-F238E27FC236}">
                <a16:creationId xmlns:a16="http://schemas.microsoft.com/office/drawing/2014/main" id="{0A9F9DC5-CBE9-4F7C-B7D0-A696C496F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0830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-</a:t>
            </a:r>
          </a:p>
        </p:txBody>
      </p:sp>
      <p:sp>
        <p:nvSpPr>
          <p:cNvPr id="30762" name="Text Box 43">
            <a:extLst>
              <a:ext uri="{FF2B5EF4-FFF2-40B4-BE49-F238E27FC236}">
                <a16:creationId xmlns:a16="http://schemas.microsoft.com/office/drawing/2014/main" id="{01931064-1247-4B7D-815F-9DF104C9D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0162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-</a:t>
            </a:r>
          </a:p>
        </p:txBody>
      </p:sp>
      <p:sp>
        <p:nvSpPr>
          <p:cNvPr id="30763" name="Text Box 44">
            <a:extLst>
              <a:ext uri="{FF2B5EF4-FFF2-40B4-BE49-F238E27FC236}">
                <a16:creationId xmlns:a16="http://schemas.microsoft.com/office/drawing/2014/main" id="{9C90A990-4E84-4AFC-A41C-C5A3A7B74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0162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-</a:t>
            </a:r>
          </a:p>
        </p:txBody>
      </p:sp>
      <p:sp>
        <p:nvSpPr>
          <p:cNvPr id="30764" name="Text Box 45">
            <a:extLst>
              <a:ext uri="{FF2B5EF4-FFF2-40B4-BE49-F238E27FC236}">
                <a16:creationId xmlns:a16="http://schemas.microsoft.com/office/drawing/2014/main" id="{673FE850-A905-4999-9641-466B46944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0162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-</a:t>
            </a:r>
          </a:p>
        </p:txBody>
      </p:sp>
      <p:sp>
        <p:nvSpPr>
          <p:cNvPr id="30765" name="Text Box 46">
            <a:extLst>
              <a:ext uri="{FF2B5EF4-FFF2-40B4-BE49-F238E27FC236}">
                <a16:creationId xmlns:a16="http://schemas.microsoft.com/office/drawing/2014/main" id="{535C4DCA-D431-4EC4-917A-28F2913B1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5496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-</a:t>
            </a:r>
          </a:p>
        </p:txBody>
      </p:sp>
      <p:sp>
        <p:nvSpPr>
          <p:cNvPr id="30766" name="Text Box 47">
            <a:extLst>
              <a:ext uri="{FF2B5EF4-FFF2-40B4-BE49-F238E27FC236}">
                <a16:creationId xmlns:a16="http://schemas.microsoft.com/office/drawing/2014/main" id="{9155EB80-A3A6-4C89-9368-61828EEF1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0830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-</a:t>
            </a:r>
          </a:p>
        </p:txBody>
      </p:sp>
      <p:sp>
        <p:nvSpPr>
          <p:cNvPr id="30767" name="Text Box 48">
            <a:extLst>
              <a:ext uri="{FF2B5EF4-FFF2-40B4-BE49-F238E27FC236}">
                <a16:creationId xmlns:a16="http://schemas.microsoft.com/office/drawing/2014/main" id="{7233151F-E477-4964-9D06-1919E48F9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4828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-</a:t>
            </a:r>
          </a:p>
        </p:txBody>
      </p:sp>
      <p:sp>
        <p:nvSpPr>
          <p:cNvPr id="30768" name="Text Box 49">
            <a:extLst>
              <a:ext uri="{FF2B5EF4-FFF2-40B4-BE49-F238E27FC236}">
                <a16:creationId xmlns:a16="http://schemas.microsoft.com/office/drawing/2014/main" id="{943A59B5-9AFD-4EE2-A969-92FA7391A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4828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-</a:t>
            </a:r>
          </a:p>
        </p:txBody>
      </p:sp>
      <p:sp>
        <p:nvSpPr>
          <p:cNvPr id="30769" name="Text Box 50">
            <a:extLst>
              <a:ext uri="{FF2B5EF4-FFF2-40B4-BE49-F238E27FC236}">
                <a16:creationId xmlns:a16="http://schemas.microsoft.com/office/drawing/2014/main" id="{B50A1012-F8DC-44CE-BDF9-FEA78322D3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4828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-</a:t>
            </a:r>
          </a:p>
        </p:txBody>
      </p:sp>
      <p:sp>
        <p:nvSpPr>
          <p:cNvPr id="30770" name="Text Box 51">
            <a:extLst>
              <a:ext uri="{FF2B5EF4-FFF2-40B4-BE49-F238E27FC236}">
                <a16:creationId xmlns:a16="http://schemas.microsoft.com/office/drawing/2014/main" id="{FD1DA604-8F96-49E4-B911-24B0FCB04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9494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/>
              <a:t>-</a:t>
            </a:r>
          </a:p>
        </p:txBody>
      </p:sp>
      <p:sp>
        <p:nvSpPr>
          <p:cNvPr id="30771" name="Text Box 53">
            <a:extLst>
              <a:ext uri="{FF2B5EF4-FFF2-40B4-BE49-F238E27FC236}">
                <a16:creationId xmlns:a16="http://schemas.microsoft.com/office/drawing/2014/main" id="{F9F32266-766B-421F-BE8B-AFEAD950A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074863"/>
            <a:ext cx="3276600" cy="3508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/>
              <a:t>The energy of configuration </a:t>
            </a:r>
            <a:r>
              <a:rPr lang="el-GR" altLang="en-US" sz="2400" dirty="0"/>
              <a:t>σ</a:t>
            </a:r>
            <a:r>
              <a:rPr lang="en-US" altLang="en-US" sz="2400" dirty="0"/>
              <a:t> is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/>
              <a:t>E(</a:t>
            </a:r>
            <a:r>
              <a:rPr lang="el-GR" altLang="en-US" sz="2400" dirty="0"/>
              <a:t>σ</a:t>
            </a:r>
            <a:r>
              <a:rPr lang="en-US" altLang="en-US" sz="2400" dirty="0"/>
              <a:t>) = - J </a:t>
            </a:r>
            <a:r>
              <a:rPr lang="en-US" altLang="en-US" sz="2800" dirty="0"/>
              <a:t>∑</a:t>
            </a:r>
            <a:r>
              <a:rPr lang="en-US" altLang="en-US" sz="2400" baseline="-25000" dirty="0"/>
              <a:t>&lt;</a:t>
            </a:r>
            <a:r>
              <a:rPr lang="en-US" altLang="en-US" sz="2400" baseline="-25000" dirty="0" err="1"/>
              <a:t>ij</a:t>
            </a:r>
            <a:r>
              <a:rPr lang="en-US" altLang="en-US" sz="2400" baseline="-25000" dirty="0"/>
              <a:t>&gt;</a:t>
            </a:r>
            <a:r>
              <a:rPr lang="en-US" altLang="en-US" sz="2400" dirty="0"/>
              <a:t> </a:t>
            </a:r>
            <a:r>
              <a:rPr lang="el-GR" altLang="en-US" sz="2400" dirty="0"/>
              <a:t>σ</a:t>
            </a:r>
            <a:r>
              <a:rPr lang="en-US" altLang="en-US" sz="2400" baseline="-25000" dirty="0" err="1"/>
              <a:t>i</a:t>
            </a:r>
            <a:r>
              <a:rPr lang="en-US" altLang="en-US" sz="2400" dirty="0"/>
              <a:t> </a:t>
            </a:r>
            <a:r>
              <a:rPr lang="el-GR" altLang="en-US" sz="2400" dirty="0"/>
              <a:t>σ</a:t>
            </a:r>
            <a:r>
              <a:rPr lang="en-US" altLang="en-US" sz="2400" baseline="-25000" dirty="0"/>
              <a:t>j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/>
              <a:t>where </a:t>
            </a:r>
            <a:r>
              <a:rPr lang="en-US" altLang="en-US" sz="2400" i="1" dirty="0" err="1"/>
              <a:t>i</a:t>
            </a:r>
            <a:r>
              <a:rPr lang="en-US" altLang="en-US" sz="2400" dirty="0"/>
              <a:t> and </a:t>
            </a:r>
            <a:r>
              <a:rPr lang="en-US" altLang="en-US" sz="2400" i="1" dirty="0"/>
              <a:t>j</a:t>
            </a:r>
            <a:r>
              <a:rPr lang="en-US" altLang="en-US" sz="2400" dirty="0"/>
              <a:t> run over a lattice, &lt;</a:t>
            </a:r>
            <a:r>
              <a:rPr lang="en-US" altLang="en-US" sz="2400" i="1" dirty="0" err="1"/>
              <a:t>ij</a:t>
            </a:r>
            <a:r>
              <a:rPr lang="en-US" altLang="en-US" sz="2400" dirty="0"/>
              <a:t>&gt; denotes unordered nearest neighbors, </a:t>
            </a:r>
            <a:r>
              <a:rPr lang="el-GR" altLang="en-US" sz="2400" dirty="0"/>
              <a:t>σ</a:t>
            </a:r>
            <a:r>
              <a:rPr lang="en-US" altLang="en-US" sz="2400" dirty="0"/>
              <a:t> = ±1</a:t>
            </a:r>
          </a:p>
        </p:txBody>
      </p:sp>
      <p:sp>
        <p:nvSpPr>
          <p:cNvPr id="30772" name="Text Box 54">
            <a:extLst>
              <a:ext uri="{FF2B5EF4-FFF2-40B4-BE49-F238E27FC236}">
                <a16:creationId xmlns:a16="http://schemas.microsoft.com/office/drawing/2014/main" id="{1B5171DD-E4EF-41FC-AB18-489E41E84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562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l-GR" altLang="en-US" sz="2400"/>
              <a:t>σ</a:t>
            </a:r>
            <a:r>
              <a:rPr lang="en-US" altLang="en-US" sz="2400"/>
              <a:t> = {</a:t>
            </a:r>
            <a:r>
              <a:rPr lang="el-GR" altLang="en-US" sz="2400"/>
              <a:t>σ</a:t>
            </a:r>
            <a:r>
              <a:rPr lang="en-US" altLang="en-US" sz="2400" baseline="-25000"/>
              <a:t>1</a:t>
            </a:r>
            <a:r>
              <a:rPr lang="en-US" altLang="en-US" sz="2400"/>
              <a:t>, </a:t>
            </a:r>
            <a:r>
              <a:rPr lang="el-GR" altLang="en-US" sz="2400"/>
              <a:t>σ</a:t>
            </a:r>
            <a:r>
              <a:rPr lang="en-US" altLang="en-US" sz="2400" baseline="-25000"/>
              <a:t>2</a:t>
            </a:r>
            <a:r>
              <a:rPr lang="en-US" altLang="en-US" sz="2400"/>
              <a:t>, …, </a:t>
            </a:r>
            <a:r>
              <a:rPr lang="el-GR" altLang="en-US" sz="2400"/>
              <a:t>σ</a:t>
            </a:r>
            <a:r>
              <a:rPr lang="en-US" altLang="en-US" sz="2400" baseline="-25000"/>
              <a:t>i</a:t>
            </a:r>
            <a:r>
              <a:rPr lang="en-US" altLang="en-US" sz="2400"/>
              <a:t>, … }</a:t>
            </a:r>
            <a:endParaRPr lang="el-GR" altLang="en-US"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D8DBF338-D20E-44E9-98A4-79DCA92975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Periodic Boundary Condition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4A4D026D-91EB-4216-8B42-2147F5BF89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2057400"/>
            <a:ext cx="76962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To minimize the effect of edges, we usually use periodic boundary condition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The neighbors of the site at coordinates [I,J] are at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[ (I±1) mod L, J] and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[I, (J±1) mod L]</a:t>
            </a:r>
          </a:p>
        </p:txBody>
      </p:sp>
      <p:sp>
        <p:nvSpPr>
          <p:cNvPr id="32772" name="Text Box 4">
            <a:extLst>
              <a:ext uri="{FF2B5EF4-FFF2-40B4-BE49-F238E27FC236}">
                <a16:creationId xmlns:a16="http://schemas.microsoft.com/office/drawing/2014/main" id="{E723E7E7-BB8D-49D2-BC91-8C722E255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6096000"/>
            <a:ext cx="3657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I or J takes value 0, 1, 2, …, L-1.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3BEE2AF8-6D14-46E5-B4C8-C00810E04F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General Ising Model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9A8B0D9A-D736-4E8F-A54E-945CCCD975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i="1"/>
              <a:t>E</a:t>
            </a:r>
            <a:r>
              <a:rPr lang="en-US" altLang="en-US"/>
              <a:t>(</a:t>
            </a:r>
            <a:r>
              <a:rPr lang="el-GR" altLang="en-US"/>
              <a:t>σ</a:t>
            </a:r>
            <a:r>
              <a:rPr lang="en-US" altLang="en-US"/>
              <a:t>) = -</a:t>
            </a:r>
            <a:r>
              <a:rPr lang="en-US" altLang="en-US" i="1"/>
              <a:t>B</a:t>
            </a:r>
            <a:r>
              <a:rPr lang="en-US" altLang="en-US"/>
              <a:t> ∑</a:t>
            </a:r>
            <a:r>
              <a:rPr lang="el-GR" altLang="en-US"/>
              <a:t>σ</a:t>
            </a:r>
            <a:r>
              <a:rPr lang="en-US" altLang="en-US" baseline="-25000"/>
              <a:t>i</a:t>
            </a:r>
            <a:r>
              <a:rPr lang="en-US" altLang="en-US"/>
              <a:t> - ∑</a:t>
            </a:r>
            <a:r>
              <a:rPr lang="en-US" altLang="en-US" i="1"/>
              <a:t>J</a:t>
            </a:r>
            <a:r>
              <a:rPr lang="en-US" altLang="en-US" baseline="-25000"/>
              <a:t>ij</a:t>
            </a:r>
            <a:r>
              <a:rPr lang="el-GR" altLang="en-US"/>
              <a:t>σ</a:t>
            </a:r>
            <a:r>
              <a:rPr lang="en-US" altLang="en-US" baseline="-25000"/>
              <a:t>i</a:t>
            </a:r>
            <a:r>
              <a:rPr lang="el-GR" altLang="en-US"/>
              <a:t>σ</a:t>
            </a:r>
            <a:r>
              <a:rPr lang="en-US" altLang="en-US" baseline="-25000"/>
              <a:t>j</a:t>
            </a:r>
            <a:r>
              <a:rPr lang="en-US" altLang="en-US"/>
              <a:t> - ∑</a:t>
            </a:r>
            <a:r>
              <a:rPr lang="en-US" altLang="en-US" i="1"/>
              <a:t>K</a:t>
            </a:r>
            <a:r>
              <a:rPr lang="en-US" altLang="en-US" baseline="-25000"/>
              <a:t>ijk</a:t>
            </a:r>
            <a:r>
              <a:rPr lang="el-GR" altLang="en-US"/>
              <a:t>σ</a:t>
            </a:r>
            <a:r>
              <a:rPr lang="en-US" altLang="en-US" baseline="-25000"/>
              <a:t>i</a:t>
            </a:r>
            <a:r>
              <a:rPr lang="el-GR" altLang="en-US"/>
              <a:t>σ</a:t>
            </a:r>
            <a:r>
              <a:rPr lang="en-US" altLang="en-US" baseline="-25000"/>
              <a:t>j</a:t>
            </a:r>
            <a:r>
              <a:rPr lang="el-GR" altLang="en-US"/>
              <a:t>σ</a:t>
            </a:r>
            <a:r>
              <a:rPr lang="en-US" altLang="en-US" baseline="-25000"/>
              <a:t>k</a:t>
            </a:r>
            <a:r>
              <a:rPr lang="en-US" altLang="en-US"/>
              <a:t>+ …</a:t>
            </a:r>
            <a:endParaRPr lang="el-GR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 general Ising model can be used to understand variety of problems such as phase transitions, molecular adsorption on surfaces, image processing, classification problems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FBB5AB38-37FE-4C8A-A33D-2C8F01713A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Single Spin Flip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BA8B106D-3C0F-4684-82B1-9319F5D7DC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basic move we can do in an Ising model is a spin flip, </a:t>
            </a:r>
            <a:r>
              <a:rPr lang="el-GR" altLang="en-US"/>
              <a:t>σ</a:t>
            </a:r>
            <a:r>
              <a:rPr lang="en-US" altLang="en-US" baseline="-25000"/>
              <a:t>i</a:t>
            </a:r>
            <a:r>
              <a:rPr lang="en-US" altLang="en-US"/>
              <a:t> -&gt; -</a:t>
            </a:r>
            <a:r>
              <a:rPr lang="el-GR" altLang="en-US"/>
              <a:t>σ</a:t>
            </a:r>
            <a:r>
              <a:rPr lang="en-US" altLang="en-US" baseline="-25000"/>
              <a:t>i</a:t>
            </a:r>
          </a:p>
          <a:p>
            <a:pPr eaLnBrk="1" hangingPunct="1"/>
            <a:endParaRPr lang="en-US" altLang="en-US" baseline="-25000"/>
          </a:p>
          <a:p>
            <a:pPr eaLnBrk="1" hangingPunct="1"/>
            <a:r>
              <a:rPr lang="en-US" altLang="en-US"/>
              <a:t>One possible choice of the T matrix is</a:t>
            </a:r>
          </a:p>
          <a:p>
            <a:pPr eaLnBrk="1" hangingPunct="1"/>
            <a:endParaRPr lang="el-GR" altLang="en-US"/>
          </a:p>
        </p:txBody>
      </p:sp>
      <p:graphicFrame>
        <p:nvGraphicFramePr>
          <p:cNvPr id="34820" name="Object 4">
            <a:extLst>
              <a:ext uri="{FF2B5EF4-FFF2-40B4-BE49-F238E27FC236}">
                <a16:creationId xmlns:a16="http://schemas.microsoft.com/office/drawing/2014/main" id="{E0FDF207-1FE6-4CC1-9676-032CC53FB6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01713" y="4191000"/>
          <a:ext cx="7218362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3492500" imgH="482600" progId="Equation.DSMT4">
                  <p:embed/>
                </p:oleObj>
              </mc:Choice>
              <mc:Fallback>
                <p:oleObj name="Equation" r:id="rId4" imgW="3492500" imgH="482600" progId="Equation.DSMT4">
                  <p:embed/>
                  <p:pic>
                    <p:nvPicPr>
                      <p:cNvPr id="34820" name="Object 4">
                        <a:extLst>
                          <a:ext uri="{FF2B5EF4-FFF2-40B4-BE49-F238E27FC236}">
                            <a16:creationId xmlns:a16="http://schemas.microsoft.com/office/drawing/2014/main" id="{E0FDF207-1FE6-4CC1-9676-032CC53FB6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1713" y="4191000"/>
                        <a:ext cx="7218362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8CC069A-7360-4F4C-A789-5684DF24F7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Applications of Monte Carlo Method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5DAC975-9791-48C0-B77A-1D7559F3A1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Structural and thermodynamic properties of matter [gas, liquid, solid, polymers, (bio)-macro-molecules]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Ising model as an example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A062D1F6-4238-4181-8567-C6C47C715D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Compute </a:t>
            </a:r>
            <a:r>
              <a:rPr lang="el-GR" altLang="en-US"/>
              <a:t>Δ</a:t>
            </a:r>
            <a:r>
              <a:rPr lang="en-US" altLang="en-US" i="1"/>
              <a:t>E</a:t>
            </a:r>
            <a:endParaRPr lang="el-GR" altLang="en-US" i="1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FAD5908D-18FF-4EC6-B886-CC85FB18C7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>
              <a:buFontTx/>
              <a:buNone/>
            </a:pPr>
            <a:r>
              <a:rPr lang="en-US" altLang="en-US" dirty="0"/>
              <a:t>	where summation </a:t>
            </a:r>
            <a:r>
              <a:rPr lang="en-US" altLang="en-US" i="1" dirty="0"/>
              <a:t>j</a:t>
            </a:r>
            <a:r>
              <a:rPr lang="en-US" altLang="en-US" dirty="0"/>
              <a:t> is over the nearest neighbors of current site </a:t>
            </a:r>
            <a:r>
              <a:rPr lang="en-US" altLang="en-US" i="1" dirty="0" err="1"/>
              <a:t>i</a:t>
            </a:r>
            <a:r>
              <a:rPr lang="en-US" altLang="en-US" dirty="0"/>
              <a:t>.</a:t>
            </a:r>
          </a:p>
        </p:txBody>
      </p:sp>
      <p:graphicFrame>
        <p:nvGraphicFramePr>
          <p:cNvPr id="36868" name="Object 4">
            <a:extLst>
              <a:ext uri="{FF2B5EF4-FFF2-40B4-BE49-F238E27FC236}">
                <a16:creationId xmlns:a16="http://schemas.microsoft.com/office/drawing/2014/main" id="{D38C9B92-0D96-4CBA-B67F-F1E5F6A364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2057400"/>
          <a:ext cx="3657600" cy="186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1346200" imgH="685800" progId="Equation.DSMT4">
                  <p:embed/>
                </p:oleObj>
              </mc:Choice>
              <mc:Fallback>
                <p:oleObj name="Equation" r:id="rId4" imgW="1346200" imgH="685800" progId="Equation.DSMT4">
                  <p:embed/>
                  <p:pic>
                    <p:nvPicPr>
                      <p:cNvPr id="36868" name="Object 4">
                        <a:extLst>
                          <a:ext uri="{FF2B5EF4-FFF2-40B4-BE49-F238E27FC236}">
                            <a16:creationId xmlns:a16="http://schemas.microsoft.com/office/drawing/2014/main" id="{D38C9B92-0D96-4CBA-B67F-F1E5F6A364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057400"/>
                        <a:ext cx="3657600" cy="186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B8B90473-0851-47C3-91F2-783C7340A5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 Program for Nearest Neighbor Ising Model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BF0CACBC-93B2-49F6-B2D0-499AE7EB53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1905000"/>
            <a:ext cx="70104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000" b="1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montecarlo( 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{  int k, i, e, nn[Z];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000" b="1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for(k=0; k&lt;N; ++k)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  i = drand48() * ( (double) N);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  neighbor(i,nn);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  for(e=0, j=0; j &lt; Z; ++j)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     e += s[nn[j]];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  e *= 2*s[i];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  if(e &lt;= 0 || drand48() &lt; exp(-e/T) 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     s[i] = - s[i];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38916" name="Text Box 4">
            <a:extLst>
              <a:ext uri="{FF2B5EF4-FFF2-40B4-BE49-F238E27FC236}">
                <a16:creationId xmlns:a16="http://schemas.microsoft.com/office/drawing/2014/main" id="{3EF70472-1302-4519-B7CA-AA90F92A7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6019800"/>
            <a:ext cx="3276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where Z, N, T are constants.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9916AB4C-E39C-4C15-8D61-D0B6D0F477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Statistics to Collect 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5E2DF352-5CCB-40D8-AD0C-DDFD1411DC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Average energy  &lt;E(</a:t>
            </a:r>
            <a:r>
              <a:rPr lang="el-GR" altLang="en-US"/>
              <a:t>σ</a:t>
            </a:r>
            <a:r>
              <a:rPr lang="en-US" altLang="en-US"/>
              <a:t>)&gt;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Specific heat per site by the formula:</a:t>
            </a:r>
          </a:p>
          <a:p>
            <a:pPr marL="609600" indent="-609600" eaLnBrk="1" hangingPunct="1">
              <a:buFontTx/>
              <a:buNone/>
            </a:pPr>
            <a:endParaRPr lang="en-US" altLang="en-US"/>
          </a:p>
          <a:p>
            <a:pPr marL="609600" indent="-609600" eaLnBrk="1" hangingPunct="1">
              <a:buFontTx/>
              <a:buNone/>
            </a:pPr>
            <a:endParaRPr lang="en-US" altLang="en-US"/>
          </a:p>
          <a:p>
            <a:pPr marL="609600" indent="-609600" eaLnBrk="1" hangingPunct="1">
              <a:buFontTx/>
              <a:buNone/>
            </a:pPr>
            <a:endParaRPr lang="en-US" altLang="en-US"/>
          </a:p>
          <a:p>
            <a:pPr marL="609600" indent="-609600" eaLnBrk="1" hangingPunct="1">
              <a:buFontTx/>
              <a:buNone/>
            </a:pPr>
            <a:r>
              <a:rPr lang="en-US" altLang="en-US"/>
              <a:t>3.	Magnetization &lt;M&gt; = &lt;|∑</a:t>
            </a:r>
            <a:r>
              <a:rPr lang="en-US" altLang="en-US" baseline="-25000"/>
              <a:t>i</a:t>
            </a:r>
            <a:r>
              <a:rPr lang="el-GR" altLang="en-US"/>
              <a:t>σ</a:t>
            </a:r>
            <a:r>
              <a:rPr lang="en-US" altLang="en-US" baseline="-25000"/>
              <a:t>i</a:t>
            </a:r>
            <a:r>
              <a:rPr lang="en-US" altLang="en-US"/>
              <a:t>|&gt;</a:t>
            </a:r>
            <a:endParaRPr lang="el-GR" altLang="en-US"/>
          </a:p>
        </p:txBody>
      </p:sp>
      <p:graphicFrame>
        <p:nvGraphicFramePr>
          <p:cNvPr id="40964" name="Object 4">
            <a:extLst>
              <a:ext uri="{FF2B5EF4-FFF2-40B4-BE49-F238E27FC236}">
                <a16:creationId xmlns:a16="http://schemas.microsoft.com/office/drawing/2014/main" id="{5CA24954-FE6B-4DDC-A384-0F9E436B7D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58913" y="3508375"/>
          <a:ext cx="3786187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1625600" imgH="482600" progId="Equation.DSMT4">
                  <p:embed/>
                </p:oleObj>
              </mc:Choice>
              <mc:Fallback>
                <p:oleObj name="Equation" r:id="rId4" imgW="1625600" imgH="482600" progId="Equation.DSMT4">
                  <p:embed/>
                  <p:pic>
                    <p:nvPicPr>
                      <p:cNvPr id="40964" name="Object 4">
                        <a:extLst>
                          <a:ext uri="{FF2B5EF4-FFF2-40B4-BE49-F238E27FC236}">
                            <a16:creationId xmlns:a16="http://schemas.microsoft.com/office/drawing/2014/main" id="{5CA24954-FE6B-4DDC-A384-0F9E436B7D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8913" y="3508375"/>
                        <a:ext cx="3786187" cy="1123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0DDEDDD9-23AA-4D45-8232-AC86911BB1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Quantities to Compute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D029B28F-E9D7-4327-9A66-5E210E1853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343400"/>
          </a:xfrm>
        </p:spPr>
        <p:txBody>
          <a:bodyPr/>
          <a:lstStyle/>
          <a:p>
            <a:pPr marL="609600" indent="-609600" eaLnBrk="1" hangingPunct="1">
              <a:buFontTx/>
              <a:buAutoNum type="arabicPeriod" startAt="4"/>
            </a:pPr>
            <a:r>
              <a:rPr lang="en-US" altLang="en-US"/>
              <a:t>Susceptibility by 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/>
              <a:t>	</a:t>
            </a:r>
            <a:r>
              <a:rPr lang="en-US" altLang="en-US" i="1"/>
              <a:t>k</a:t>
            </a:r>
            <a:r>
              <a:rPr lang="en-US" altLang="en-US" baseline="-25000"/>
              <a:t>B</a:t>
            </a:r>
            <a:r>
              <a:rPr lang="en-US" altLang="en-US" i="1"/>
              <a:t>T</a:t>
            </a:r>
            <a:r>
              <a:rPr lang="en-US" altLang="en-US">
                <a:sym typeface="Symbol" panose="05050102010706020507" pitchFamily="18" charset="2"/>
              </a:rPr>
              <a:t> = &lt;M</a:t>
            </a:r>
            <a:r>
              <a:rPr lang="en-US" altLang="en-US" baseline="30000">
                <a:sym typeface="Symbol" panose="05050102010706020507" pitchFamily="18" charset="2"/>
              </a:rPr>
              <a:t>2</a:t>
            </a:r>
            <a:r>
              <a:rPr lang="en-US" altLang="en-US">
                <a:sym typeface="Symbol" panose="05050102010706020507" pitchFamily="18" charset="2"/>
              </a:rPr>
              <a:t>&gt;-&lt;M&gt;</a:t>
            </a:r>
            <a:r>
              <a:rPr lang="en-US" altLang="en-US" baseline="30000">
                <a:sym typeface="Symbol" panose="05050102010706020507" pitchFamily="18" charset="2"/>
              </a:rPr>
              <a:t>2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>
                <a:sym typeface="Symbol" panose="05050102010706020507" pitchFamily="18" charset="2"/>
              </a:rPr>
              <a:t>5.	</a:t>
            </a:r>
            <a:r>
              <a:rPr lang="en-US" altLang="en-US"/>
              <a:t>Binder’s 4-th order cumulant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/>
              <a:t>	</a:t>
            </a:r>
            <a:r>
              <a:rPr lang="en-US" altLang="en-US" i="1"/>
              <a:t>U</a:t>
            </a:r>
            <a:r>
              <a:rPr lang="en-US" altLang="en-US"/>
              <a:t> = 1 - &lt;M</a:t>
            </a:r>
            <a:r>
              <a:rPr lang="en-US" altLang="en-US" baseline="30000"/>
              <a:t>4</a:t>
            </a:r>
            <a:r>
              <a:rPr lang="en-US" altLang="en-US"/>
              <a:t>&gt;/</a:t>
            </a:r>
            <a:r>
              <a:rPr lang="en-US" altLang="en-US" sz="3600"/>
              <a:t>(</a:t>
            </a:r>
            <a:r>
              <a:rPr lang="en-US" altLang="en-US"/>
              <a:t>3&lt;M</a:t>
            </a:r>
            <a:r>
              <a:rPr lang="en-US" altLang="en-US" baseline="30000"/>
              <a:t>2</a:t>
            </a:r>
            <a:r>
              <a:rPr lang="en-US" altLang="en-US"/>
              <a:t>&gt;</a:t>
            </a:r>
            <a:r>
              <a:rPr lang="en-US" altLang="en-US" baseline="30000"/>
              <a:t>2</a:t>
            </a:r>
            <a:r>
              <a:rPr lang="en-US" altLang="en-US" sz="3600"/>
              <a:t>)</a:t>
            </a:r>
          </a:p>
          <a:p>
            <a:pPr marL="609600" indent="-609600" eaLnBrk="1" hangingPunct="1">
              <a:buFontTx/>
              <a:buAutoNum type="arabicPeriod" startAt="6"/>
            </a:pPr>
            <a:r>
              <a:rPr lang="en-US" altLang="en-US"/>
              <a:t>Spin correlation function &lt;</a:t>
            </a:r>
            <a:r>
              <a:rPr lang="el-GR" altLang="en-US"/>
              <a:t>σ</a:t>
            </a:r>
            <a:r>
              <a:rPr lang="en-US" altLang="en-US" baseline="-25000"/>
              <a:t>i </a:t>
            </a:r>
            <a:r>
              <a:rPr lang="el-GR" altLang="en-US"/>
              <a:t>σ</a:t>
            </a:r>
            <a:r>
              <a:rPr lang="en-US" altLang="en-US" baseline="-25000"/>
              <a:t>j</a:t>
            </a:r>
            <a:r>
              <a:rPr lang="en-US" altLang="en-US"/>
              <a:t>&gt;</a:t>
            </a:r>
          </a:p>
          <a:p>
            <a:pPr marL="609600" indent="-609600" eaLnBrk="1" hangingPunct="1">
              <a:buFontTx/>
              <a:buAutoNum type="arabicPeriod" startAt="6"/>
            </a:pPr>
            <a:r>
              <a:rPr lang="en-US" altLang="en-US"/>
              <a:t>Time-dependent correlation function, e.g., &lt;E(t’)E(t’+t)&gt;</a:t>
            </a:r>
            <a:endParaRPr lang="el-GR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5">
            <a:extLst>
              <a:ext uri="{FF2B5EF4-FFF2-40B4-BE49-F238E27FC236}">
                <a16:creationId xmlns:a16="http://schemas.microsoft.com/office/drawing/2014/main" id="{F7CEF2D6-3B78-4663-B500-867AFC0D51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Specific Heat of 2D Ising Model</a:t>
            </a:r>
          </a:p>
        </p:txBody>
      </p:sp>
      <p:pic>
        <p:nvPicPr>
          <p:cNvPr id="45059" name="Picture 8" descr="landauC">
            <a:extLst>
              <a:ext uri="{FF2B5EF4-FFF2-40B4-BE49-F238E27FC236}">
                <a16:creationId xmlns:a16="http://schemas.microsoft.com/office/drawing/2014/main" id="{5E9A6ECA-A4A5-46AD-8E96-5ED4B724092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3000" y="1981200"/>
            <a:ext cx="6324600" cy="3749675"/>
          </a:xfrm>
        </p:spPr>
      </p:pic>
      <p:sp>
        <p:nvSpPr>
          <p:cNvPr id="45060" name="Text Box 9">
            <a:extLst>
              <a:ext uri="{FF2B5EF4-FFF2-40B4-BE49-F238E27FC236}">
                <a16:creationId xmlns:a16="http://schemas.microsoft.com/office/drawing/2014/main" id="{53D3CAEC-2079-4820-8619-7E87680D1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6172200"/>
            <a:ext cx="579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From D P Landau, Phys Rev B 13 (1976) 2997.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EA13B6ED-CD50-4884-9D6D-038DA3A49F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Finite-Size Scaling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B25D6BF3-F1AF-4575-9DC8-BC17198BFA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Singular part of free-energy has the scaling form:</a:t>
            </a:r>
          </a:p>
          <a:p>
            <a:pPr eaLnBrk="1" hangingPunct="1">
              <a:buFontTx/>
              <a:buNone/>
            </a:pPr>
            <a:r>
              <a:rPr lang="en-US" altLang="en-US"/>
              <a:t>	F(</a:t>
            </a:r>
            <a:r>
              <a:rPr lang="en-US" altLang="en-US" i="1"/>
              <a:t>L</a:t>
            </a:r>
            <a:r>
              <a:rPr lang="en-US" altLang="en-US"/>
              <a:t>,</a:t>
            </a:r>
            <a:r>
              <a:rPr lang="en-US" altLang="en-US" i="1"/>
              <a:t>T</a:t>
            </a:r>
            <a:r>
              <a:rPr lang="en-US" altLang="en-US"/>
              <a:t>) = </a:t>
            </a:r>
            <a:r>
              <a:rPr lang="en-US" altLang="en-US" i="1"/>
              <a:t>L</a:t>
            </a:r>
            <a:r>
              <a:rPr lang="en-US" altLang="en-US" baseline="50000"/>
              <a:t>-(2-</a:t>
            </a:r>
            <a:r>
              <a:rPr lang="el-GR" altLang="en-US" baseline="50000"/>
              <a:t>α</a:t>
            </a:r>
            <a:r>
              <a:rPr lang="en-US" altLang="en-US" baseline="50000"/>
              <a:t>)/</a:t>
            </a:r>
            <a:r>
              <a:rPr lang="el-GR" altLang="en-US" baseline="50000"/>
              <a:t>ν</a:t>
            </a:r>
            <a:r>
              <a:rPr lang="en-US" altLang="en-US"/>
              <a:t> ĝ( (</a:t>
            </a:r>
            <a:r>
              <a:rPr lang="en-US" altLang="en-US" i="1"/>
              <a:t>T</a:t>
            </a:r>
            <a:r>
              <a:rPr lang="en-US" altLang="en-US"/>
              <a:t>-</a:t>
            </a:r>
            <a:r>
              <a:rPr lang="en-US" altLang="en-US" i="1"/>
              <a:t>T</a:t>
            </a:r>
            <a:r>
              <a:rPr lang="en-US" altLang="en-US" baseline="-25000"/>
              <a:t>c</a:t>
            </a:r>
            <a:r>
              <a:rPr lang="en-US" altLang="en-US"/>
              <a:t>)/</a:t>
            </a:r>
            <a:r>
              <a:rPr lang="en-US" altLang="en-US" i="1"/>
              <a:t>T</a:t>
            </a:r>
            <a:r>
              <a:rPr lang="en-US" altLang="en-US" baseline="-25000"/>
              <a:t>c</a:t>
            </a:r>
            <a:r>
              <a:rPr lang="en-US" altLang="en-US"/>
              <a:t> </a:t>
            </a:r>
            <a:r>
              <a:rPr lang="en-US" altLang="en-US" i="1"/>
              <a:t>L</a:t>
            </a:r>
            <a:r>
              <a:rPr lang="en-US" altLang="en-US" baseline="50000"/>
              <a:t>1/</a:t>
            </a:r>
            <a:r>
              <a:rPr lang="el-GR" altLang="en-US" baseline="50000"/>
              <a:t>ν</a:t>
            </a:r>
            <a:r>
              <a:rPr lang="en-US" altLang="en-US" baseline="30000"/>
              <a:t> </a:t>
            </a:r>
            <a:r>
              <a:rPr lang="en-US" altLang="en-US"/>
              <a:t>)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	This implies at </a:t>
            </a:r>
            <a:r>
              <a:rPr lang="en-US" altLang="en-US" i="1"/>
              <a:t>T</a:t>
            </a:r>
            <a:r>
              <a:rPr lang="en-US" altLang="en-US" baseline="-25000"/>
              <a:t>c</a:t>
            </a:r>
            <a:r>
              <a:rPr lang="en-US" altLang="en-US"/>
              <a:t> for large size </a:t>
            </a:r>
            <a:r>
              <a:rPr lang="en-US" altLang="en-US" i="1"/>
              <a:t>L</a:t>
            </a:r>
            <a:r>
              <a:rPr lang="en-US" altLang="en-US"/>
              <a:t>,</a:t>
            </a:r>
          </a:p>
          <a:p>
            <a:pPr eaLnBrk="1" hangingPunct="1">
              <a:buFontTx/>
              <a:buNone/>
            </a:pPr>
            <a:r>
              <a:rPr lang="en-US" altLang="en-US"/>
              <a:t>	</a:t>
            </a:r>
            <a:r>
              <a:rPr lang="en-US" altLang="en-US" i="1"/>
              <a:t>M</a:t>
            </a:r>
            <a:r>
              <a:rPr lang="en-US" altLang="en-US"/>
              <a:t> </a:t>
            </a:r>
            <a:r>
              <a:rPr lang="en-US" altLang="en-US">
                <a:sym typeface="Symbol" panose="05050102010706020507" pitchFamily="18" charset="2"/>
              </a:rPr>
              <a:t> </a:t>
            </a:r>
            <a:r>
              <a:rPr lang="en-US" altLang="en-US" i="1">
                <a:sym typeface="Symbol" panose="05050102010706020507" pitchFamily="18" charset="2"/>
              </a:rPr>
              <a:t>L</a:t>
            </a:r>
            <a:r>
              <a:rPr lang="en-US" altLang="en-US" baseline="50000">
                <a:sym typeface="Symbol" panose="05050102010706020507" pitchFamily="18" charset="2"/>
              </a:rPr>
              <a:t>-</a:t>
            </a:r>
            <a:r>
              <a:rPr lang="el-GR" altLang="en-US" baseline="50000">
                <a:sym typeface="Symbol" panose="05050102010706020507" pitchFamily="18" charset="2"/>
              </a:rPr>
              <a:t>β</a:t>
            </a:r>
            <a:r>
              <a:rPr lang="en-US" altLang="en-US" baseline="50000">
                <a:sym typeface="Symbol" panose="05050102010706020507" pitchFamily="18" charset="2"/>
              </a:rPr>
              <a:t>/</a:t>
            </a:r>
            <a:r>
              <a:rPr lang="el-GR" altLang="en-US" baseline="50000">
                <a:sym typeface="Symbol" panose="05050102010706020507" pitchFamily="18" charset="2"/>
              </a:rPr>
              <a:t>ν</a:t>
            </a:r>
            <a:r>
              <a:rPr lang="en-US" altLang="en-US">
                <a:sym typeface="Symbol" panose="05050102010706020507" pitchFamily="18" charset="2"/>
              </a:rPr>
              <a:t>,</a:t>
            </a:r>
            <a:r>
              <a:rPr lang="en-US" altLang="en-US" baseline="50000">
                <a:sym typeface="Symbol" panose="05050102010706020507" pitchFamily="18" charset="2"/>
              </a:rPr>
              <a:t>	</a:t>
            </a:r>
            <a:r>
              <a:rPr lang="en-US" altLang="en-US">
                <a:sym typeface="Symbol" panose="05050102010706020507" pitchFamily="18" charset="2"/>
              </a:rPr>
              <a:t>  </a:t>
            </a:r>
            <a:r>
              <a:rPr lang="en-US" altLang="en-US" i="1">
                <a:sym typeface="Symbol" panose="05050102010706020507" pitchFamily="18" charset="2"/>
              </a:rPr>
              <a:t>L</a:t>
            </a:r>
            <a:r>
              <a:rPr lang="el-GR" altLang="en-US" baseline="50000">
                <a:sym typeface="Symbol" panose="05050102010706020507" pitchFamily="18" charset="2"/>
              </a:rPr>
              <a:t>γ</a:t>
            </a:r>
            <a:r>
              <a:rPr lang="en-US" altLang="en-US" baseline="50000">
                <a:sym typeface="Symbol" panose="05050102010706020507" pitchFamily="18" charset="2"/>
              </a:rPr>
              <a:t>/</a:t>
            </a:r>
            <a:r>
              <a:rPr lang="el-GR" altLang="en-US" baseline="50000">
                <a:sym typeface="Symbol" panose="05050102010706020507" pitchFamily="18" charset="2"/>
              </a:rPr>
              <a:t>ν</a:t>
            </a:r>
            <a:r>
              <a:rPr lang="en-US" altLang="en-US">
                <a:sym typeface="Symbol" panose="05050102010706020507" pitchFamily="18" charset="2"/>
              </a:rPr>
              <a:t>,       </a:t>
            </a:r>
            <a:r>
              <a:rPr lang="en-US" altLang="en-US" i="1">
                <a:sym typeface="Symbol" panose="05050102010706020507" pitchFamily="18" charset="2"/>
              </a:rPr>
              <a:t>C</a:t>
            </a:r>
            <a:r>
              <a:rPr lang="en-US" altLang="en-US">
                <a:sym typeface="Symbol" panose="05050102010706020507" pitchFamily="18" charset="2"/>
              </a:rPr>
              <a:t>  </a:t>
            </a:r>
            <a:r>
              <a:rPr lang="en-US" altLang="en-US" i="1">
                <a:sym typeface="Symbol" panose="05050102010706020507" pitchFamily="18" charset="2"/>
              </a:rPr>
              <a:t>L</a:t>
            </a:r>
            <a:r>
              <a:rPr lang="el-GR" altLang="en-US" baseline="50000">
                <a:sym typeface="Symbol" panose="05050102010706020507" pitchFamily="18" charset="2"/>
              </a:rPr>
              <a:t>α</a:t>
            </a:r>
            <a:r>
              <a:rPr lang="en-US" altLang="en-US" baseline="50000">
                <a:sym typeface="Symbol" panose="05050102010706020507" pitchFamily="18" charset="2"/>
              </a:rPr>
              <a:t>/</a:t>
            </a:r>
            <a:r>
              <a:rPr lang="el-GR" altLang="en-US" baseline="50000">
                <a:sym typeface="Symbol" panose="05050102010706020507" pitchFamily="18" charset="2"/>
              </a:rPr>
              <a:t>ν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ABA8309F-C3B1-47DA-9700-ED8DA12564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6870700" cy="1600200"/>
          </a:xfrm>
        </p:spPr>
        <p:txBody>
          <a:bodyPr/>
          <a:lstStyle/>
          <a:p>
            <a:pPr eaLnBrk="1" hangingPunct="1"/>
            <a:r>
              <a:rPr lang="en-US" altLang="en-US"/>
              <a:t>Shift of </a:t>
            </a:r>
            <a:r>
              <a:rPr lang="en-US" altLang="en-US" i="1"/>
              <a:t>T</a:t>
            </a:r>
            <a:r>
              <a:rPr lang="en-US" altLang="en-US" baseline="-25000"/>
              <a:t>c</a:t>
            </a:r>
          </a:p>
        </p:txBody>
      </p:sp>
      <p:pic>
        <p:nvPicPr>
          <p:cNvPr id="49155" name="Picture 4" descr="ferrenberg">
            <a:extLst>
              <a:ext uri="{FF2B5EF4-FFF2-40B4-BE49-F238E27FC236}">
                <a16:creationId xmlns:a16="http://schemas.microsoft.com/office/drawing/2014/main" id="{55ADC6E5-CCE7-49B2-B8E9-301F7BE0158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14800" y="2133600"/>
            <a:ext cx="3419475" cy="2638425"/>
          </a:xfrm>
        </p:spPr>
      </p:pic>
      <p:sp>
        <p:nvSpPr>
          <p:cNvPr id="49156" name="Text Box 6">
            <a:extLst>
              <a:ext uri="{FF2B5EF4-FFF2-40B4-BE49-F238E27FC236}">
                <a16:creationId xmlns:a16="http://schemas.microsoft.com/office/drawing/2014/main" id="{05C47BFF-8FD4-47A5-B95C-105A54321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76400"/>
            <a:ext cx="3733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i="1"/>
              <a:t>T</a:t>
            </a:r>
            <a:r>
              <a:rPr lang="en-US" altLang="en-US" sz="2800" baseline="-25000"/>
              <a:t>c</a:t>
            </a:r>
            <a:r>
              <a:rPr lang="en-US" altLang="en-US" sz="2800"/>
              <a:t>(</a:t>
            </a:r>
            <a:r>
              <a:rPr lang="en-US" altLang="en-US" sz="2800" i="1"/>
              <a:t>L</a:t>
            </a:r>
            <a:r>
              <a:rPr lang="en-US" altLang="en-US" sz="2800"/>
              <a:t>) = </a:t>
            </a:r>
            <a:r>
              <a:rPr lang="en-US" altLang="en-US" sz="2800" i="1"/>
              <a:t>T</a:t>
            </a:r>
            <a:r>
              <a:rPr lang="en-US" altLang="en-US" sz="2800" baseline="-25000"/>
              <a:t>c</a:t>
            </a:r>
            <a:r>
              <a:rPr lang="en-US" altLang="en-US" sz="2800"/>
              <a:t>(∞) + </a:t>
            </a:r>
            <a:r>
              <a:rPr lang="en-US" altLang="en-US" sz="2800" i="1"/>
              <a:t>a</a:t>
            </a:r>
            <a:r>
              <a:rPr lang="en-US" altLang="en-US" sz="2800"/>
              <a:t> </a:t>
            </a:r>
            <a:r>
              <a:rPr lang="en-US" altLang="en-US" sz="2800" i="1"/>
              <a:t>L</a:t>
            </a:r>
            <a:r>
              <a:rPr lang="en-US" altLang="en-US" sz="2800" baseline="50000"/>
              <a:t>-1/</a:t>
            </a:r>
            <a:r>
              <a:rPr lang="el-GR" altLang="en-US" sz="2800" baseline="50000"/>
              <a:t>ν</a:t>
            </a:r>
            <a:endParaRPr lang="el-GR" altLang="en-US" sz="2800"/>
          </a:p>
        </p:txBody>
      </p:sp>
      <p:sp>
        <p:nvSpPr>
          <p:cNvPr id="49157" name="Text Box 7">
            <a:extLst>
              <a:ext uri="{FF2B5EF4-FFF2-40B4-BE49-F238E27FC236}">
                <a16:creationId xmlns:a16="http://schemas.microsoft.com/office/drawing/2014/main" id="{172413EB-4D37-46B2-A860-52A3897DE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514600"/>
            <a:ext cx="35052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/>
              <a:t>By considering the shift of </a:t>
            </a:r>
            <a:r>
              <a:rPr lang="en-US" altLang="en-US" sz="2000" i="1"/>
              <a:t>T</a:t>
            </a:r>
            <a:r>
              <a:rPr lang="en-US" altLang="en-US" sz="2000" baseline="-25000"/>
              <a:t>c</a:t>
            </a:r>
            <a:r>
              <a:rPr lang="en-US" altLang="en-US" sz="2000"/>
              <a:t> with respect to sizes, Ferrenberg, Xu, and Landau determined highly accurate 1/</a:t>
            </a:r>
            <a:r>
              <a:rPr lang="en-US" altLang="en-US" sz="2000" i="1"/>
              <a:t>T</a:t>
            </a:r>
            <a:r>
              <a:rPr lang="en-US" altLang="en-US" sz="2000" baseline="-25000"/>
              <a:t>c</a:t>
            </a:r>
            <a:r>
              <a:rPr lang="en-US" altLang="en-US" sz="2000"/>
              <a:t> = 0.221654626±0.000000005 for the 3D Ising model.</a:t>
            </a:r>
          </a:p>
        </p:txBody>
      </p:sp>
      <p:sp>
        <p:nvSpPr>
          <p:cNvPr id="49158" name="Text Box 8">
            <a:extLst>
              <a:ext uri="{FF2B5EF4-FFF2-40B4-BE49-F238E27FC236}">
                <a16:creationId xmlns:a16="http://schemas.microsoft.com/office/drawing/2014/main" id="{8D31DE7B-400A-4F8D-9C15-A2DCA51619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953000"/>
            <a:ext cx="3886200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From A M Ferrenberg and D P Landau, Phys Rev B </a:t>
            </a:r>
            <a:r>
              <a:rPr lang="en-US" altLang="en-US" sz="1800" b="1"/>
              <a:t>44 </a:t>
            </a:r>
            <a:r>
              <a:rPr lang="en-US" altLang="en-US" sz="1800"/>
              <a:t>(1991) 5081;  A M Ferrenberg, J Xu, and D P Landau, Phys. Rev. E 97 (2018) 043301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C2F06212-484A-4820-ACD2-C687616ED0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Accurate Exponent Ratio</a:t>
            </a:r>
          </a:p>
        </p:txBody>
      </p:sp>
      <p:pic>
        <p:nvPicPr>
          <p:cNvPr id="51203" name="Picture 4" descr="Apotts1">
            <a:extLst>
              <a:ext uri="{FF2B5EF4-FFF2-40B4-BE49-F238E27FC236}">
                <a16:creationId xmlns:a16="http://schemas.microsoft.com/office/drawing/2014/main" id="{8141BD67-DF9D-427F-B4E1-7FB1EDF94BE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1905000"/>
            <a:ext cx="3438525" cy="3286125"/>
          </a:xfrm>
        </p:spPr>
      </p:pic>
      <p:sp>
        <p:nvSpPr>
          <p:cNvPr id="51204" name="Text Box 6">
            <a:extLst>
              <a:ext uri="{FF2B5EF4-FFF2-40B4-BE49-F238E27FC236}">
                <a16:creationId xmlns:a16="http://schemas.microsoft.com/office/drawing/2014/main" id="{AAD4C22C-52EF-4185-B78F-EE1F9F01B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410200"/>
            <a:ext cx="457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From J S Wang, R H Swendsen, and R Kotecký, Phys Rev. B, </a:t>
            </a:r>
            <a:r>
              <a:rPr lang="en-US" altLang="en-US" sz="1800" b="1"/>
              <a:t>42</a:t>
            </a:r>
            <a:r>
              <a:rPr lang="en-US" altLang="en-US" sz="1800"/>
              <a:t> (1990) 2465.</a:t>
            </a:r>
          </a:p>
        </p:txBody>
      </p:sp>
      <p:sp>
        <p:nvSpPr>
          <p:cNvPr id="51205" name="Text Box 7">
            <a:extLst>
              <a:ext uri="{FF2B5EF4-FFF2-40B4-BE49-F238E27FC236}">
                <a16:creationId xmlns:a16="http://schemas.microsoft.com/office/drawing/2014/main" id="{89DB9A48-371B-4A9A-8F28-A5AEAC2B9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981200"/>
            <a:ext cx="3048000" cy="297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Finite-size scaling </a:t>
            </a:r>
            <a:r>
              <a:rPr lang="en-US" altLang="en-US" sz="1800">
                <a:sym typeface="Symbol" panose="05050102010706020507" pitchFamily="18" charset="2"/>
              </a:rPr>
              <a:t>  </a:t>
            </a:r>
            <a:r>
              <a:rPr lang="en-US" altLang="en-US" sz="1800" i="1">
                <a:sym typeface="Symbol" panose="05050102010706020507" pitchFamily="18" charset="2"/>
              </a:rPr>
              <a:t>L</a:t>
            </a:r>
            <a:r>
              <a:rPr lang="el-GR" altLang="en-US" sz="1800" baseline="50000">
                <a:sym typeface="Symbol" panose="05050102010706020507" pitchFamily="18" charset="2"/>
              </a:rPr>
              <a:t>γ</a:t>
            </a:r>
            <a:r>
              <a:rPr lang="en-US" altLang="en-US" sz="1800" baseline="50000">
                <a:sym typeface="Symbol" panose="05050102010706020507" pitchFamily="18" charset="2"/>
              </a:rPr>
              <a:t>/</a:t>
            </a:r>
            <a:r>
              <a:rPr lang="el-GR" altLang="en-US" sz="1800" baseline="50000">
                <a:sym typeface="Symbol" panose="05050102010706020507" pitchFamily="18" charset="2"/>
              </a:rPr>
              <a:t>ν</a:t>
            </a:r>
            <a:r>
              <a:rPr lang="en-US" altLang="en-US" sz="1800">
                <a:sym typeface="Symbol" panose="05050102010706020507" pitchFamily="18" charset="2"/>
              </a:rPr>
              <a:t> </a:t>
            </a:r>
            <a:r>
              <a:rPr lang="en-US" altLang="en-US" sz="1800"/>
              <a:t>at </a:t>
            </a:r>
            <a:r>
              <a:rPr lang="en-US" altLang="en-US" sz="1800" i="1"/>
              <a:t>T</a:t>
            </a:r>
            <a:r>
              <a:rPr lang="en-US" altLang="en-US" sz="1800" baseline="-25000"/>
              <a:t>c</a:t>
            </a:r>
            <a:r>
              <a:rPr lang="en-US" altLang="en-US" sz="1800"/>
              <a:t>=0 for the three-state anti-ferromagnetic Potts model: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i="1"/>
              <a:t>E</a:t>
            </a:r>
            <a:r>
              <a:rPr lang="en-US" altLang="en-US" sz="1800"/>
              <a:t>(</a:t>
            </a:r>
            <a:r>
              <a:rPr lang="el-GR" altLang="en-US" sz="1800"/>
              <a:t>σ</a:t>
            </a:r>
            <a:r>
              <a:rPr lang="en-US" altLang="en-US" sz="1800"/>
              <a:t>) = </a:t>
            </a:r>
            <a:r>
              <a:rPr lang="en-US" altLang="en-US" sz="1800" i="1"/>
              <a:t>J</a:t>
            </a:r>
            <a:r>
              <a:rPr lang="en-US" altLang="en-US" sz="1800"/>
              <a:t> ∑</a:t>
            </a:r>
            <a:r>
              <a:rPr lang="en-US" altLang="en-US" sz="1800" baseline="-25000"/>
              <a:t>&lt;i,j&gt;</a:t>
            </a:r>
            <a:r>
              <a:rPr lang="en-US" altLang="en-US" sz="1800"/>
              <a:t> </a:t>
            </a:r>
            <a:r>
              <a:rPr lang="el-GR" altLang="en-US" sz="1800"/>
              <a:t>δ</a:t>
            </a:r>
            <a:r>
              <a:rPr lang="en-US" altLang="en-US" sz="1800"/>
              <a:t>(</a:t>
            </a:r>
            <a:r>
              <a:rPr lang="el-GR" altLang="en-US" sz="1800"/>
              <a:t>σ</a:t>
            </a:r>
            <a:r>
              <a:rPr lang="en-US" altLang="en-US" sz="1800" baseline="-25000"/>
              <a:t>i</a:t>
            </a:r>
            <a:r>
              <a:rPr lang="en-US" altLang="en-US" sz="1800"/>
              <a:t>, </a:t>
            </a:r>
            <a:r>
              <a:rPr lang="el-GR" altLang="en-US" sz="1800"/>
              <a:t>σ</a:t>
            </a:r>
            <a:r>
              <a:rPr lang="en-US" altLang="en-US" sz="1800" baseline="-25000"/>
              <a:t>j</a:t>
            </a:r>
            <a:r>
              <a:rPr lang="en-US" altLang="en-US" sz="1800"/>
              <a:t>)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Where </a:t>
            </a:r>
            <a:r>
              <a:rPr lang="el-GR" altLang="en-US" sz="1800"/>
              <a:t>σ</a:t>
            </a:r>
            <a:r>
              <a:rPr lang="en-US" altLang="en-US" sz="1800"/>
              <a:t> = 1,2,3 and </a:t>
            </a:r>
            <a:r>
              <a:rPr lang="el-GR" altLang="en-US" sz="1800"/>
              <a:t>δ</a:t>
            </a:r>
            <a:r>
              <a:rPr lang="en-US" altLang="en-US" sz="1800"/>
              <a:t> is Kronecker delta function.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We found numerically that </a:t>
            </a:r>
            <a:r>
              <a:rPr lang="el-GR" altLang="en-US" sz="1800"/>
              <a:t>γ</a:t>
            </a:r>
            <a:r>
              <a:rPr lang="en-US" altLang="en-US" sz="1800"/>
              <a:t>/</a:t>
            </a:r>
            <a:r>
              <a:rPr lang="el-GR" altLang="en-US" sz="1800"/>
              <a:t>ν</a:t>
            </a:r>
            <a:r>
              <a:rPr lang="en-US" altLang="en-US" sz="1800"/>
              <a:t> = 1.666 ± 0.002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4F404A5-56C2-495D-8CFA-9EF5C92D16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Equilibrium Statistical Mechanics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250E858-7CBE-46B5-8CFC-530FDA521B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Interactions between atoms or molecules (at a classical mechanical level) are described by inter-molecular potentials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Macroscopic observables are predicted by ensemble average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1E5D5A3-FF39-4B62-9B02-7B11B5C1F2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Micro-Canonical Ensemble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A8DE5A1D-74EA-42DB-88FE-7E8A136F2D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848600" cy="4495800"/>
          </a:xfrm>
        </p:spPr>
        <p:txBody>
          <a:bodyPr/>
          <a:lstStyle/>
          <a:p>
            <a:pPr eaLnBrk="1" hangingPunct="1"/>
            <a:r>
              <a:rPr lang="en-US" altLang="en-US" dirty="0"/>
              <a:t>When a system has a fixed energy </a:t>
            </a:r>
            <a:r>
              <a:rPr lang="en-US" altLang="en-US" i="1" dirty="0"/>
              <a:t>E,</a:t>
            </a:r>
            <a:r>
              <a:rPr lang="en-US" altLang="en-US" dirty="0"/>
              <a:t> volume </a:t>
            </a:r>
            <a:r>
              <a:rPr lang="en-US" altLang="en-US" i="1" dirty="0"/>
              <a:t>V,</a:t>
            </a:r>
            <a:r>
              <a:rPr lang="en-US" altLang="en-US" dirty="0"/>
              <a:t> and number of particles </a:t>
            </a:r>
            <a:r>
              <a:rPr lang="en-US" altLang="en-US" i="1" dirty="0"/>
              <a:t>N,</a:t>
            </a:r>
            <a:r>
              <a:rPr lang="en-US" altLang="en-US" dirty="0"/>
              <a:t> each microstate has equal probability 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Entropy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	</a:t>
            </a:r>
            <a:r>
              <a:rPr lang="en-US" altLang="en-US" i="1" dirty="0"/>
              <a:t>S</a:t>
            </a:r>
            <a:r>
              <a:rPr lang="en-US" altLang="en-US" dirty="0"/>
              <a:t> = k</a:t>
            </a:r>
            <a:r>
              <a:rPr lang="en-US" altLang="en-US" baseline="-25000" dirty="0"/>
              <a:t>B</a:t>
            </a:r>
            <a:r>
              <a:rPr lang="en-US" altLang="en-US" dirty="0"/>
              <a:t> log </a:t>
            </a:r>
            <a:r>
              <a:rPr lang="en-US" altLang="en-US" i="1" dirty="0"/>
              <a:t>Ω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	</a:t>
            </a:r>
            <a:r>
              <a:rPr lang="en-US" altLang="en-US" i="1" dirty="0"/>
              <a:t>Ω</a:t>
            </a:r>
            <a:r>
              <a:rPr lang="en-US" altLang="en-US" dirty="0"/>
              <a:t> is the number of microstates and          	  k</a:t>
            </a:r>
            <a:r>
              <a:rPr lang="en-US" altLang="en-US" baseline="-25000" dirty="0"/>
              <a:t>B</a:t>
            </a:r>
            <a:r>
              <a:rPr lang="en-US" altLang="en-US" dirty="0"/>
              <a:t> is the Boltzmann constant.</a:t>
            </a:r>
            <a:endParaRPr lang="en-US" altLang="en-US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7A13298-50AB-40FD-B9C5-42A4056953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Boltzmann Distribution</a:t>
            </a:r>
          </a:p>
        </p:txBody>
      </p:sp>
      <p:pic>
        <p:nvPicPr>
          <p:cNvPr id="12291" name="Picture 4" descr="boltzmann">
            <a:extLst>
              <a:ext uri="{FF2B5EF4-FFF2-40B4-BE49-F238E27FC236}">
                <a16:creationId xmlns:a16="http://schemas.microsoft.com/office/drawing/2014/main" id="{89391E86-BD1D-4299-B2F6-5DFFF818981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9200" y="1981200"/>
            <a:ext cx="2449513" cy="3230563"/>
          </a:xfrm>
        </p:spPr>
      </p:pic>
      <p:sp>
        <p:nvSpPr>
          <p:cNvPr id="12292" name="Text Box 6">
            <a:extLst>
              <a:ext uri="{FF2B5EF4-FFF2-40B4-BE49-F238E27FC236}">
                <a16:creationId xmlns:a16="http://schemas.microsoft.com/office/drawing/2014/main" id="{2C9F8873-92BA-4F9F-93B5-5B86BC785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981200"/>
            <a:ext cx="3276600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In canonical ensemble (fixed temperature </a:t>
            </a:r>
            <a:r>
              <a:rPr lang="en-US" altLang="en-US" sz="2400" i="1"/>
              <a:t>T</a:t>
            </a:r>
            <a:r>
              <a:rPr lang="en-US" altLang="en-US" sz="2400"/>
              <a:t>, volume </a:t>
            </a:r>
            <a:r>
              <a:rPr lang="en-US" altLang="en-US" sz="2400" i="1"/>
              <a:t>V</a:t>
            </a:r>
            <a:r>
              <a:rPr lang="en-US" altLang="en-US" sz="2400"/>
              <a:t>,  and particle number </a:t>
            </a:r>
            <a:r>
              <a:rPr lang="en-US" altLang="en-US" sz="2400" i="1"/>
              <a:t>N</a:t>
            </a:r>
            <a:r>
              <a:rPr lang="en-US" altLang="en-US" sz="2400"/>
              <a:t>), the distribution of a (micro) state is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P(X) </a:t>
            </a:r>
            <a:r>
              <a:rPr lang="en-US" altLang="en-US" sz="2400">
                <a:sym typeface="Symbol" panose="05050102010706020507" pitchFamily="18" charset="2"/>
              </a:rPr>
              <a:t> e</a:t>
            </a:r>
            <a:r>
              <a:rPr lang="en-US" altLang="en-US" sz="2400" baseline="30000">
                <a:sym typeface="Symbol" panose="05050102010706020507" pitchFamily="18" charset="2"/>
              </a:rPr>
              <a:t>—E(X)/(</a:t>
            </a:r>
            <a:r>
              <a:rPr lang="en-US" altLang="en-US" sz="2400" i="1" baseline="30000">
                <a:sym typeface="Symbol" panose="05050102010706020507" pitchFamily="18" charset="2"/>
              </a:rPr>
              <a:t>kT</a:t>
            </a:r>
            <a:r>
              <a:rPr lang="en-US" altLang="en-US" sz="2400" baseline="30000">
                <a:sym typeface="Symbol" panose="05050102010706020507" pitchFamily="18" charset="2"/>
              </a:rPr>
              <a:t>)</a:t>
            </a:r>
            <a:endParaRPr lang="en-US" altLang="en-US" sz="2400">
              <a:sym typeface="Symbol" panose="05050102010706020507" pitchFamily="18" charset="2"/>
            </a:endParaRPr>
          </a:p>
        </p:txBody>
      </p:sp>
      <p:sp>
        <p:nvSpPr>
          <p:cNvPr id="12293" name="Text Box 7">
            <a:extLst>
              <a:ext uri="{FF2B5EF4-FFF2-40B4-BE49-F238E27FC236}">
                <a16:creationId xmlns:a16="http://schemas.microsoft.com/office/drawing/2014/main" id="{74E6100F-2EA2-411C-9BAC-DD100BEC83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5410200"/>
            <a:ext cx="2209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Ludwig Boltzmann, 1844-1906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146B559A-D4F3-4569-976B-C3E9DB6E86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Partition Function and Free Energy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F68338E4-DD12-406D-9563-AE24316188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We define partition function</a:t>
            </a:r>
          </a:p>
          <a:p>
            <a:pPr eaLnBrk="1" hangingPunct="1">
              <a:buFontTx/>
              <a:buNone/>
            </a:pPr>
            <a:r>
              <a:rPr lang="en-US" altLang="en-US" i="1" dirty="0"/>
              <a:t>	Z</a:t>
            </a:r>
            <a:r>
              <a:rPr lang="en-US" altLang="en-US" dirty="0"/>
              <a:t> = ∑</a:t>
            </a:r>
            <a:r>
              <a:rPr lang="en-US" altLang="en-US" baseline="-25000" dirty="0"/>
              <a:t>X</a:t>
            </a:r>
            <a:r>
              <a:rPr lang="en-US" altLang="en-US" dirty="0"/>
              <a:t> exp</a:t>
            </a:r>
            <a:r>
              <a:rPr lang="en-US" altLang="en-US" sz="3600" dirty="0"/>
              <a:t>(</a:t>
            </a:r>
            <a:r>
              <a:rPr lang="en-US" altLang="en-US" dirty="0"/>
              <a:t>-</a:t>
            </a:r>
            <a:r>
              <a:rPr lang="el-GR" altLang="en-US" dirty="0"/>
              <a:t>β</a:t>
            </a:r>
            <a:r>
              <a:rPr lang="en-US" altLang="en-US" dirty="0"/>
              <a:t>E(X)</a:t>
            </a:r>
            <a:r>
              <a:rPr lang="en-US" altLang="en-US" sz="3600" dirty="0"/>
              <a:t>)</a:t>
            </a:r>
            <a:r>
              <a:rPr lang="en-US" altLang="en-US" dirty="0"/>
              <a:t>,  </a:t>
            </a:r>
            <a:r>
              <a:rPr lang="el-GR" altLang="en-US" dirty="0"/>
              <a:t>β</a:t>
            </a:r>
            <a:r>
              <a:rPr lang="en-US" altLang="en-US" dirty="0"/>
              <a:t> = 1/(</a:t>
            </a:r>
            <a:r>
              <a:rPr lang="en-US" altLang="en-US" i="1" dirty="0" err="1"/>
              <a:t>k</a:t>
            </a:r>
            <a:r>
              <a:rPr lang="en-US" altLang="en-US" baseline="-25000" dirty="0" err="1"/>
              <a:t>B</a:t>
            </a:r>
            <a:r>
              <a:rPr lang="en-US" altLang="en-US" i="1" dirty="0" err="1"/>
              <a:t>T</a:t>
            </a:r>
            <a:r>
              <a:rPr lang="en-US" altLang="en-US" dirty="0"/>
              <a:t>)</a:t>
            </a:r>
            <a:endParaRPr lang="el-GR" altLang="en-US" dirty="0"/>
          </a:p>
          <a:p>
            <a:pPr eaLnBrk="1" hangingPunct="1"/>
            <a:r>
              <a:rPr lang="en-US" altLang="en-US" dirty="0"/>
              <a:t>Free energy is </a:t>
            </a:r>
            <a:r>
              <a:rPr lang="en-US" altLang="en-US" i="1" dirty="0"/>
              <a:t>F</a:t>
            </a:r>
            <a:r>
              <a:rPr lang="en-US" altLang="en-US" dirty="0"/>
              <a:t> = -</a:t>
            </a:r>
            <a:r>
              <a:rPr lang="en-US" altLang="en-US" i="1" dirty="0" err="1"/>
              <a:t>k</a:t>
            </a:r>
            <a:r>
              <a:rPr lang="en-US" altLang="en-US" baseline="-25000" dirty="0" err="1"/>
              <a:t>B</a:t>
            </a:r>
            <a:r>
              <a:rPr lang="en-US" altLang="en-US" i="1" dirty="0" err="1"/>
              <a:t>T</a:t>
            </a:r>
            <a:r>
              <a:rPr lang="en-US" altLang="en-US" dirty="0"/>
              <a:t> ln </a:t>
            </a:r>
            <a:r>
              <a:rPr lang="en-US" altLang="en-US" i="1" dirty="0"/>
              <a:t>Z.</a:t>
            </a:r>
            <a:r>
              <a:rPr lang="en-US" altLang="en-US" dirty="0"/>
              <a:t> We have</a:t>
            </a:r>
          </a:p>
          <a:p>
            <a:pPr eaLnBrk="1" hangingPunct="1">
              <a:buFontTx/>
              <a:buNone/>
            </a:pPr>
            <a:r>
              <a:rPr lang="en-US" altLang="en-US" i="1" dirty="0"/>
              <a:t>	F</a:t>
            </a:r>
            <a:r>
              <a:rPr lang="en-US" altLang="en-US" dirty="0"/>
              <a:t> = </a:t>
            </a:r>
            <a:r>
              <a:rPr lang="en-US" altLang="en-US" i="1" dirty="0"/>
              <a:t>U</a:t>
            </a:r>
            <a:r>
              <a:rPr lang="en-US" altLang="en-US" dirty="0"/>
              <a:t> – </a:t>
            </a:r>
            <a:r>
              <a:rPr lang="en-US" altLang="en-US" i="1" dirty="0"/>
              <a:t>TS</a:t>
            </a:r>
            <a:r>
              <a:rPr lang="en-US" altLang="en-US" dirty="0"/>
              <a:t>, </a:t>
            </a:r>
            <a:r>
              <a:rPr lang="en-US" altLang="en-US" i="1" dirty="0" err="1"/>
              <a:t>dF</a:t>
            </a:r>
            <a:r>
              <a:rPr lang="en-US" altLang="en-US" dirty="0"/>
              <a:t> = - </a:t>
            </a:r>
            <a:r>
              <a:rPr lang="en-US" altLang="en-US" i="1" dirty="0"/>
              <a:t>S</a:t>
            </a:r>
            <a:r>
              <a:rPr lang="en-US" altLang="en-US" dirty="0"/>
              <a:t> d</a:t>
            </a:r>
            <a:r>
              <a:rPr lang="en-US" altLang="en-US" i="1" dirty="0"/>
              <a:t>T</a:t>
            </a:r>
            <a:r>
              <a:rPr lang="en-US" altLang="en-US" dirty="0"/>
              <a:t> - </a:t>
            </a:r>
            <a:r>
              <a:rPr lang="en-US" altLang="en-US" i="1" dirty="0"/>
              <a:t>p </a:t>
            </a:r>
            <a:r>
              <a:rPr lang="en-US" altLang="en-US" dirty="0" err="1"/>
              <a:t>d</a:t>
            </a:r>
            <a:r>
              <a:rPr lang="en-US" altLang="en-US" i="1" dirty="0" err="1"/>
              <a:t>V</a:t>
            </a:r>
            <a:endParaRPr lang="en-US" altLang="en-US" i="1" dirty="0"/>
          </a:p>
          <a:p>
            <a:pPr eaLnBrk="1" hangingPunct="1"/>
            <a:r>
              <a:rPr lang="en-US" altLang="en-US" dirty="0"/>
              <a:t>Thus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340" name="Object 4">
                <a:extLst>
                  <a:ext uri="{FF2B5EF4-FFF2-40B4-BE49-F238E27FC236}">
                    <a16:creationId xmlns:a16="http://schemas.microsoft.com/office/drawing/2014/main" id="{26ABAADD-C540-4A12-8F5C-3F0995439CA9}"/>
                  </a:ext>
                </a:extLst>
              </p:cNvPr>
              <p:cNvSpPr txBox="1"/>
              <p:nvPr/>
            </p:nvSpPr>
            <p:spPr bwMode="auto">
              <a:xfrm>
                <a:off x="1828800" y="4706937"/>
                <a:ext cx="5943600" cy="1160463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SG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SG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SG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SG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SG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SG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SG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func>
                            <m:funcPr>
                              <m:ctrlPr>
                                <a:rPr lang="en-SG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SG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</m:func>
                        </m:num>
                        <m:den>
                          <m:r>
                            <a:rPr lang="en-SG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SG" sz="2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β</m:t>
                          </m:r>
                        </m:den>
                      </m:f>
                      <m:r>
                        <a:rPr lang="en-SG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SG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SG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SG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SG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SG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SG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SG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SG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en-SG" sz="2800" dirty="0"/>
              </a:p>
            </p:txBody>
          </p:sp>
        </mc:Choice>
        <mc:Fallback>
          <p:sp>
            <p:nvSpPr>
              <p:cNvPr id="14340" name="Object 4">
                <a:extLst>
                  <a:ext uri="{FF2B5EF4-FFF2-40B4-BE49-F238E27FC236}">
                    <a16:creationId xmlns:a16="http://schemas.microsoft.com/office/drawing/2014/main" id="{26ABAADD-C540-4A12-8F5C-3F0995439C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28800" y="4706937"/>
                <a:ext cx="5943600" cy="11604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E487D1A0-BF37-437E-BD1C-51B040B62C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Force Field -Van der Waals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54056E4-6C3F-46DB-A54D-29C5DB019BF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3733800" cy="2667000"/>
          </a:xfrm>
        </p:spPr>
        <p:txBody>
          <a:bodyPr/>
          <a:lstStyle/>
          <a:p>
            <a:pPr eaLnBrk="1" hangingPunct="1"/>
            <a:r>
              <a:rPr lang="en-US" altLang="en-US" sz="2800"/>
              <a:t>Lennard-Jones potential, useful to represent van der Waals force and  model for noble gases</a:t>
            </a:r>
          </a:p>
          <a:p>
            <a:pPr eaLnBrk="1" hangingPunct="1"/>
            <a:endParaRPr lang="en-US" altLang="en-US" sz="2800"/>
          </a:p>
          <a:p>
            <a:pPr eaLnBrk="1" hangingPunct="1">
              <a:buFontTx/>
              <a:buNone/>
            </a:pPr>
            <a:endParaRPr lang="en-US" altLang="en-US" sz="2800"/>
          </a:p>
        </p:txBody>
      </p:sp>
      <p:pic>
        <p:nvPicPr>
          <p:cNvPr id="16388" name="Picture 4" descr="lennard">
            <a:extLst>
              <a:ext uri="{FF2B5EF4-FFF2-40B4-BE49-F238E27FC236}">
                <a16:creationId xmlns:a16="http://schemas.microsoft.com/office/drawing/2014/main" id="{18EF7B56-FCBE-42FF-AB11-D1018C67290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95800" y="1752600"/>
            <a:ext cx="3771900" cy="3125788"/>
          </a:xfrm>
        </p:spPr>
      </p:pic>
      <p:graphicFrame>
        <p:nvGraphicFramePr>
          <p:cNvPr id="16389" name="Object 6">
            <a:extLst>
              <a:ext uri="{FF2B5EF4-FFF2-40B4-BE49-F238E27FC236}">
                <a16:creationId xmlns:a16="http://schemas.microsoft.com/office/drawing/2014/main" id="{8AB11FC6-3856-4985-8CAA-CEC6ABBBF6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0" y="4800600"/>
          <a:ext cx="4205288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5" imgW="1752600" imgH="508000" progId="Equation.DSMT4">
                  <p:embed/>
                </p:oleObj>
              </mc:Choice>
              <mc:Fallback>
                <p:oleObj name="Equation" r:id="rId5" imgW="1752600" imgH="508000" progId="Equation.DSMT4">
                  <p:embed/>
                  <p:pic>
                    <p:nvPicPr>
                      <p:cNvPr id="16389" name="Object 6">
                        <a:extLst>
                          <a:ext uri="{FF2B5EF4-FFF2-40B4-BE49-F238E27FC236}">
                            <a16:creationId xmlns:a16="http://schemas.microsoft.com/office/drawing/2014/main" id="{8AB11FC6-3856-4985-8CAA-CEC6ABBBF6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4800600"/>
                        <a:ext cx="4205288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E4D48B1E-5499-45AF-A2FF-8A68FD36CF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Embedded-Atom Potential for Metal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8B61735F-76DB-45FC-B198-9E6BEA3774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where density is a complicated function of local coordinates and</a:t>
            </a:r>
          </a:p>
          <a:p>
            <a:pPr eaLnBrk="1" hangingPunct="1"/>
            <a:endParaRPr lang="en-US" altLang="en-US"/>
          </a:p>
        </p:txBody>
      </p:sp>
      <p:graphicFrame>
        <p:nvGraphicFramePr>
          <p:cNvPr id="18436" name="Object 4">
            <a:extLst>
              <a:ext uri="{FF2B5EF4-FFF2-40B4-BE49-F238E27FC236}">
                <a16:creationId xmlns:a16="http://schemas.microsoft.com/office/drawing/2014/main" id="{D15FB326-9BAD-4D7E-8DD6-560657AEC7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2133600"/>
          <a:ext cx="4267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1587500" imgH="368300" progId="Equation.DSMT4">
                  <p:embed/>
                </p:oleObj>
              </mc:Choice>
              <mc:Fallback>
                <p:oleObj name="Equation" r:id="rId4" imgW="1587500" imgH="368300" progId="Equation.DSMT4">
                  <p:embed/>
                  <p:pic>
                    <p:nvPicPr>
                      <p:cNvPr id="18436" name="Object 4">
                        <a:extLst>
                          <a:ext uri="{FF2B5EF4-FFF2-40B4-BE49-F238E27FC236}">
                            <a16:creationId xmlns:a16="http://schemas.microsoft.com/office/drawing/2014/main" id="{D15FB326-9BAD-4D7E-8DD6-560657AEC7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133600"/>
                        <a:ext cx="42672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>
            <a:extLst>
              <a:ext uri="{FF2B5EF4-FFF2-40B4-BE49-F238E27FC236}">
                <a16:creationId xmlns:a16="http://schemas.microsoft.com/office/drawing/2014/main" id="{0019C518-640C-449A-9BD5-EAF3270B34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4038600"/>
          <a:ext cx="6400800" cy="189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2743200" imgH="812800" progId="Equation.DSMT4">
                  <p:embed/>
                </p:oleObj>
              </mc:Choice>
              <mc:Fallback>
                <p:oleObj name="Equation" r:id="rId6" imgW="2743200" imgH="812800" progId="Equation.DSMT4">
                  <p:embed/>
                  <p:pic>
                    <p:nvPicPr>
                      <p:cNvPr id="18437" name="Object 5">
                        <a:extLst>
                          <a:ext uri="{FF2B5EF4-FFF2-40B4-BE49-F238E27FC236}">
                            <a16:creationId xmlns:a16="http://schemas.microsoft.com/office/drawing/2014/main" id="{0019C518-640C-449A-9BD5-EAF3270B34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038600"/>
                        <a:ext cx="6400800" cy="189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2DD4F088-8D17-4DF3-8CF7-2408087C8F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Potential for Bio-molecules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3D7CAEE1-A9CD-4DBE-B95B-5AC7BCBF5C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 = (bonding) + (angle and torsion angle) + (Coulomb) + (van der Waals) + …  </a:t>
            </a:r>
          </a:p>
          <a:p>
            <a:pPr eaLnBrk="1" hangingPunct="1"/>
            <a:r>
              <a:rPr lang="en-US" altLang="en-US"/>
              <a:t>E.g., the bonding is usually modeled by an elastic spring:</a:t>
            </a:r>
          </a:p>
          <a:p>
            <a:pPr eaLnBrk="1" hangingPunct="1"/>
            <a:endParaRPr lang="en-US" altLang="en-US"/>
          </a:p>
        </p:txBody>
      </p:sp>
      <p:graphicFrame>
        <p:nvGraphicFramePr>
          <p:cNvPr id="20484" name="Object 4">
            <a:extLst>
              <a:ext uri="{FF2B5EF4-FFF2-40B4-BE49-F238E27FC236}">
                <a16:creationId xmlns:a16="http://schemas.microsoft.com/office/drawing/2014/main" id="{71B274C8-40C1-4867-8DB0-1B0C58DE01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4572000"/>
          <a:ext cx="1905000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825500" imgH="393700" progId="Equation.DSMT4">
                  <p:embed/>
                </p:oleObj>
              </mc:Choice>
              <mc:Fallback>
                <p:oleObj name="Equation" r:id="rId4" imgW="825500" imgH="393700" progId="Equation.DSMT4">
                  <p:embed/>
                  <p:pic>
                    <p:nvPicPr>
                      <p:cNvPr id="20484" name="Object 4">
                        <a:extLst>
                          <a:ext uri="{FF2B5EF4-FFF2-40B4-BE49-F238E27FC236}">
                            <a16:creationId xmlns:a16="http://schemas.microsoft.com/office/drawing/2014/main" id="{71B274C8-40C1-4867-8DB0-1B0C58DE01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572000"/>
                        <a:ext cx="1905000" cy="909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522B1EB32A6147AD8773D1336EF82C" ma:contentTypeVersion="17" ma:contentTypeDescription="Create a new document." ma:contentTypeScope="" ma:versionID="312024a10b7a2ad8f42edd7b354bff26">
  <xsd:schema xmlns:xsd="http://www.w3.org/2001/XMLSchema" xmlns:xs="http://www.w3.org/2001/XMLSchema" xmlns:p="http://schemas.microsoft.com/office/2006/metadata/properties" xmlns:ns3="499fada9-8143-4699-a848-99c7092ec495" xmlns:ns4="3e5aabfb-e394-462d-b4ad-b20e581e9605" targetNamespace="http://schemas.microsoft.com/office/2006/metadata/properties" ma:root="true" ma:fieldsID="74e7411103ddb66e0cb6069988601011" ns3:_="" ns4:_="">
    <xsd:import namespace="499fada9-8143-4699-a848-99c7092ec495"/>
    <xsd:import namespace="3e5aabfb-e394-462d-b4ad-b20e581e960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9fada9-8143-4699-a848-99c7092ec4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5aabfb-e394-462d-b4ad-b20e581e960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B1444AD-4D08-4930-8C7F-E2033493212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16E187-086F-4821-B3A3-8545FE0C67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9fada9-8143-4699-a848-99c7092ec495"/>
    <ds:schemaRef ds:uri="3e5aabfb-e394-462d-b4ad-b20e581e96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B1485E8-0BE5-49DC-AF8B-87E0EA601C4B}">
  <ds:schemaRefs>
    <ds:schemaRef ds:uri="499fada9-8143-4699-a848-99c7092ec495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  <ds:schemaRef ds:uri="http://purl.org/dc/elements/1.1/"/>
    <ds:schemaRef ds:uri="http://schemas.openxmlformats.org/package/2006/metadata/core-properties"/>
    <ds:schemaRef ds:uri="3e5aabfb-e394-462d-b4ad-b20e581e9605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1436</TotalTime>
  <Words>1967</Words>
  <Application>Microsoft Office PowerPoint</Application>
  <PresentationFormat>On-screen Show (4:3)</PresentationFormat>
  <Paragraphs>216</Paragraphs>
  <Slides>27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Cambria Math</vt:lpstr>
      <vt:lpstr>Comic Sans MS</vt:lpstr>
      <vt:lpstr>Courier New</vt:lpstr>
      <vt:lpstr>Symbol</vt:lpstr>
      <vt:lpstr>Times</vt:lpstr>
      <vt:lpstr>Crayons</vt:lpstr>
      <vt:lpstr>Equation</vt:lpstr>
      <vt:lpstr>8. Selected Applications</vt:lpstr>
      <vt:lpstr>Applications of Monte Carlo Method</vt:lpstr>
      <vt:lpstr>Equilibrium Statistical Mechanics</vt:lpstr>
      <vt:lpstr>Micro-Canonical Ensemble</vt:lpstr>
      <vt:lpstr>Boltzmann Distribution</vt:lpstr>
      <vt:lpstr>Partition Function and Free Energy</vt:lpstr>
      <vt:lpstr>Force Field -Van der Waals</vt:lpstr>
      <vt:lpstr>Embedded-Atom Potential for Metal</vt:lpstr>
      <vt:lpstr>Potential for Bio-molecules</vt:lpstr>
      <vt:lpstr>Equilibrium Properties and Minimum Energy Configuration</vt:lpstr>
      <vt:lpstr>Properties of Interests</vt:lpstr>
      <vt:lpstr>Pair Correlation</vt:lpstr>
      <vt:lpstr>“Configuration” Temperature</vt:lpstr>
      <vt:lpstr>Use Locality for Efficient Calculation of ΔE</vt:lpstr>
      <vt:lpstr>2D Hard disks</vt:lpstr>
      <vt:lpstr>The Ising Model</vt:lpstr>
      <vt:lpstr>Periodic Boundary Condition</vt:lpstr>
      <vt:lpstr>General Ising Model</vt:lpstr>
      <vt:lpstr>Single Spin Flip</vt:lpstr>
      <vt:lpstr>Compute ΔE</vt:lpstr>
      <vt:lpstr>C Program for Nearest Neighbor Ising Model</vt:lpstr>
      <vt:lpstr>Statistics to Collect </vt:lpstr>
      <vt:lpstr>Quantities to Compute</vt:lpstr>
      <vt:lpstr>Specific Heat of 2D Ising Model</vt:lpstr>
      <vt:lpstr>Finite-Size Scaling</vt:lpstr>
      <vt:lpstr>Shift of Tc</vt:lpstr>
      <vt:lpstr>Accurate Exponent Ratio</vt:lpstr>
    </vt:vector>
  </TitlesOfParts>
  <Company>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Monte Carlo Methods in Scientific Computing</dc:title>
  <dc:subject>Selected applications</dc:subject>
  <dc:creator>Wang Jian-Sheng</dc:creator>
  <cp:lastModifiedBy>Wang Jian-Sheng</cp:lastModifiedBy>
  <cp:revision>60</cp:revision>
  <dcterms:created xsi:type="dcterms:W3CDTF">2003-10-03T03:25:14Z</dcterms:created>
  <dcterms:modified xsi:type="dcterms:W3CDTF">2025-10-09T01:57:53Z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0x010100A2522B1EB32A6147AD8773D1336EF82C</vt:lpwstr>
  </property>
</Properties>
</file>