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317" r:id="rId3"/>
    <p:sldId id="318" r:id="rId4"/>
    <p:sldId id="319" r:id="rId5"/>
    <p:sldId id="320" r:id="rId6"/>
    <p:sldId id="293" r:id="rId7"/>
    <p:sldId id="295" r:id="rId8"/>
    <p:sldId id="294" r:id="rId9"/>
    <p:sldId id="296" r:id="rId10"/>
    <p:sldId id="298" r:id="rId11"/>
    <p:sldId id="299" r:id="rId12"/>
    <p:sldId id="301" r:id="rId13"/>
    <p:sldId id="300" r:id="rId14"/>
    <p:sldId id="303" r:id="rId15"/>
    <p:sldId id="302" r:id="rId16"/>
    <p:sldId id="313" r:id="rId17"/>
    <p:sldId id="305" r:id="rId18"/>
    <p:sldId id="316" r:id="rId19"/>
    <p:sldId id="306" r:id="rId20"/>
    <p:sldId id="314" r:id="rId21"/>
    <p:sldId id="315" r:id="rId22"/>
    <p:sldId id="308" r:id="rId23"/>
    <p:sldId id="309" r:id="rId24"/>
    <p:sldId id="310" r:id="rId25"/>
    <p:sldId id="311" r:id="rId26"/>
    <p:sldId id="304" r:id="rId27"/>
    <p:sldId id="307" r:id="rId28"/>
    <p:sldId id="312" r:id="rId29"/>
    <p:sldId id="297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864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3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7482191-EA4E-4AFE-A82D-B801F6C27C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65D484-0049-433D-9591-751323824514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This is essentially</a:t>
            </a:r>
            <a:r>
              <a:rPr lang="en-US" altLang="en-US" baseline="0" dirty="0"/>
              <a:t> the principle of maximum entropy in physics.  We recall the Boltzmann distribution function.</a:t>
            </a:r>
          </a:p>
          <a:p>
            <a:endParaRPr lang="en-US" alt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CE5842-7173-4392-ACA1-6FE429FEA390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To evaluate the gradient efficiently we use something called back propagation on the network.   “Stochastic”, we choose a small set of data for each step.  The W is a vector of all the weights.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241362-85D7-4F04-B41E-497F3FE30406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Since Y are vectors, the partial derivatives</a:t>
            </a:r>
            <a:r>
              <a:rPr lang="en-US" baseline="0" dirty="0"/>
              <a:t> </a:t>
            </a:r>
            <a:r>
              <a:rPr lang="en-US" baseline="0"/>
              <a:t>are Jacobians.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482191-EA4E-4AFE-A82D-B801F6C27C50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813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we have assumed one layer only, n=1, and omitted the superscript in.    Lambda is called “hyper-parameter”  In the derivative, we assume y = F(</a:t>
            </a:r>
            <a:r>
              <a:rPr lang="en-US" dirty="0" err="1"/>
              <a:t>Wx</a:t>
            </a:r>
            <a:r>
              <a:rPr lang="en-US" dirty="0"/>
              <a:t>) with </a:t>
            </a:r>
            <a:r>
              <a:rPr lang="en-US" dirty="0" err="1"/>
              <a:t>retified</a:t>
            </a:r>
            <a:r>
              <a:rPr lang="en-US" dirty="0"/>
              <a:t> linear function is used.</a:t>
            </a:r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482191-EA4E-4AFE-A82D-B801F6C27C50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23959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page 301 of Goodfellow et al.   The square root and division are applied element-wise.  The square of g is also element-wise.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482191-EA4E-4AFE-A82D-B801F6C27C50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1744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/>
              <a:t>From “Deep learning”, Goodfellow, et al, page 119.</a:t>
            </a:r>
          </a:p>
          <a:p>
            <a:endParaRPr lang="en-US" alt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68CE4F-7B73-481B-A841-47DDCB46EF77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LASSO stands for “least absolute shrinkage and selection operator”.   There are three related regression method, Ridge method use so-called L0 norm, LASSO use L1 norm for penalty, and the elastic-net is a linear combination of both.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482191-EA4E-4AFE-A82D-B801F6C27C50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28024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have much more coefficients to determine that the number of set </a:t>
            </a:r>
            <a:r>
              <a:rPr lang="en-US" dirty="0" err="1"/>
              <a:t>set</a:t>
            </a:r>
            <a:r>
              <a:rPr lang="en-US" dirty="0"/>
              <a:t> of force displacement pairs (</a:t>
            </a:r>
            <a:r>
              <a:rPr lang="en-US" dirty="0" err="1"/>
              <a:t>u,f</a:t>
            </a:r>
            <a:r>
              <a:rPr lang="en-US" dirty="0"/>
              <a:t>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482191-EA4E-4AFE-A82D-B801F6C27C50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92164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/>
              <a:t>From Figure 9.8 in Goodfellow, et al, page 358.</a:t>
            </a:r>
          </a:p>
          <a:p>
            <a:endParaRPr lang="en-US" altLang="en-US"/>
          </a:p>
          <a:p>
            <a:r>
              <a:rPr lang="en-US" altLang="en-US"/>
              <a:t> 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3BF4C7-E5EC-4540-A5B9-4EE51A354951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/>
              <a:t>From http://cs231n.github.io/convolutional-networks/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FE2D24-D2D4-4073-B896-92A93C4A117B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https://numpy.org/   is the office </a:t>
            </a:r>
            <a:r>
              <a:rPr lang="en-SG" dirty="0" err="1"/>
              <a:t>numpy</a:t>
            </a:r>
            <a:r>
              <a:rPr lang="en-SG" dirty="0"/>
              <a:t> website which contains the complete information about it.</a:t>
            </a:r>
          </a:p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482191-EA4E-4AFE-A82D-B801F6C27C50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22315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https://www.tensorflow.org/</a:t>
            </a:r>
          </a:p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482191-EA4E-4AFE-A82D-B801F6C27C50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13488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For more information, see: https://www.tensorflow.org/tutorials/quickstart/beginner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482191-EA4E-4AFE-A82D-B801F6C27C50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062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Copy vs view, shape is given by tuple.  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482191-EA4E-4AFE-A82D-B801F6C27C50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91887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Ndarray</a:t>
            </a:r>
            <a:r>
              <a:rPr lang="en-US" dirty="0"/>
              <a:t> is a class for array, </a:t>
            </a:r>
            <a:r>
              <a:rPr lang="en-US" dirty="0" err="1"/>
              <a:t>np.array</a:t>
            </a:r>
            <a:r>
              <a:rPr lang="en-US" dirty="0"/>
              <a:t>( ) is a method for </a:t>
            </a:r>
            <a:r>
              <a:rPr lang="en-US" dirty="0" err="1"/>
              <a:t>ndarray</a:t>
            </a:r>
            <a:r>
              <a:rPr lang="en-US" dirty="0"/>
              <a:t>. An </a:t>
            </a:r>
            <a:r>
              <a:rPr lang="en-US" dirty="0" err="1"/>
              <a:t>ndarray</a:t>
            </a:r>
            <a:r>
              <a:rPr lang="en-US" dirty="0"/>
              <a:t> is a (usually fixed-size) multidimensional container of items of the same type and size.</a:t>
            </a: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482191-EA4E-4AFE-A82D-B801F6C27C50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4281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/>
              <a:t>Picture from http://cs231n.github.io/neural-networks-1/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50EA3C-FFA0-413E-8B82-425F5A56C38A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/>
              <a:t>The function F is called activation, and the particular form F=0 if S &lt; 0 and F=S is called rectified linear unit  or reLU.</a:t>
            </a:r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6D7309-F881-4CC1-9FF4-37BC4D1A12F0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neutral network represents a function X -&gt; Y; this function is not known explicitly but we can present it with W and b by “training” the network.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482191-EA4E-4AFE-A82D-B801F6C27C50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52259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/>
              <a:t>From MNIST dataset.</a:t>
            </a:r>
          </a:p>
          <a:p>
            <a:endParaRPr lang="en-US" altLang="en-US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B90978-A8E1-46C0-945D-A1263DB91CB7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/>
              <a:t>Lambda is called super-parameter and is not changed.</a:t>
            </a:r>
          </a:p>
          <a:p>
            <a:endParaRPr lang="en-US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BC0A19-1D72-4629-BC8D-CC4A43B80B55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E373B-C9E7-438E-AB2E-869E89E7B9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142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7889A-2E25-4BAF-9F4A-CF88BEDE70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5346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780DB-5475-4BC6-8301-9E329F8C56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186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98669-C8B0-4E59-A2F2-10A34BF302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478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30557-6FC6-4957-A2C4-0E03D12C89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9453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1EB0B-CB0B-4B82-AEEB-621067375A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725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309F5-4169-43A7-857A-6006020FB6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5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A21B1-82CA-4DFF-B867-729258D304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616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6BC32-FA4A-4EB7-A843-D1506C32E9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600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07206-5880-46EA-9E39-B6CD5FB357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8027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86B6E-1BD1-4CD0-B889-FB58022664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8314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E99572D-6AF4-46BD-A88F-8363465FAA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png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0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cs231n.github.io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en-US" sz="4400" dirty="0"/>
              <a:t>An introduction to neural network and machine learning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Supervised “learning”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Determine </a:t>
            </a:r>
            <a:r>
              <a:rPr lang="en-US" altLang="en-US" i="1" dirty="0"/>
              <a:t>W</a:t>
            </a:r>
            <a:r>
              <a:rPr lang="en-US" altLang="en-US" baseline="30000" dirty="0"/>
              <a:t>(</a:t>
            </a:r>
            <a:r>
              <a:rPr lang="en-US" altLang="en-US" baseline="30000" dirty="0" err="1"/>
              <a:t>i</a:t>
            </a:r>
            <a:r>
              <a:rPr lang="en-US" altLang="en-US" baseline="30000" dirty="0"/>
              <a:t>)</a:t>
            </a:r>
            <a:r>
              <a:rPr lang="en-US" altLang="en-US" dirty="0"/>
              <a:t> and </a:t>
            </a:r>
            <a:r>
              <a:rPr lang="en-US" altLang="en-US" i="1" dirty="0"/>
              <a:t>b</a:t>
            </a:r>
            <a:r>
              <a:rPr lang="en-US" altLang="en-US" baseline="30000" dirty="0"/>
              <a:t>(</a:t>
            </a:r>
            <a:r>
              <a:rPr lang="en-US" altLang="en-US" baseline="30000" dirty="0" err="1"/>
              <a:t>i</a:t>
            </a:r>
            <a:r>
              <a:rPr lang="en-US" altLang="en-US" baseline="30000" dirty="0"/>
              <a:t>)</a:t>
            </a:r>
            <a:r>
              <a:rPr lang="en-US" altLang="en-US" dirty="0"/>
              <a:t> with a training set of inputs {</a:t>
            </a:r>
            <a:r>
              <a:rPr lang="en-US" altLang="en-US" i="1" dirty="0"/>
              <a:t>x</a:t>
            </a:r>
            <a:r>
              <a:rPr lang="en-US" altLang="en-US" dirty="0"/>
              <a:t>} to minimize the predicted differences.</a:t>
            </a:r>
          </a:p>
          <a:p>
            <a:endParaRPr lang="en-US" altLang="en-US" dirty="0"/>
          </a:p>
          <a:p>
            <a:r>
              <a:rPr lang="en-US" altLang="en-US" dirty="0"/>
              <a:t>Least square errors: we minimize (</a:t>
            </a:r>
            <a:r>
              <a:rPr lang="en-US" altLang="en-US" i="1" dirty="0"/>
              <a:t>y</a:t>
            </a:r>
            <a:r>
              <a:rPr lang="en-US" altLang="en-US" baseline="30000" dirty="0"/>
              <a:t>(j)</a:t>
            </a:r>
            <a:r>
              <a:rPr lang="en-US" altLang="en-US" dirty="0"/>
              <a:t> is the output of </a:t>
            </a:r>
            <a:r>
              <a:rPr lang="en-US" altLang="en-US" i="1" dirty="0"/>
              <a:t>j</a:t>
            </a:r>
            <a:r>
              <a:rPr lang="en-US" altLang="en-US" dirty="0"/>
              <a:t>-</a:t>
            </a:r>
            <a:r>
              <a:rPr lang="en-US" altLang="en-US" dirty="0" err="1"/>
              <a:t>th</a:t>
            </a:r>
            <a:r>
              <a:rPr lang="en-US" altLang="en-US" dirty="0"/>
              <a:t> sample and </a:t>
            </a:r>
            <a:r>
              <a:rPr lang="en-US" altLang="en-US" i="1" dirty="0"/>
              <a:t>d</a:t>
            </a:r>
            <a:r>
              <a:rPr lang="en-US" altLang="en-US" baseline="30000" dirty="0"/>
              <a:t>(j)</a:t>
            </a:r>
            <a:r>
              <a:rPr lang="en-US" altLang="en-US" dirty="0"/>
              <a:t> is expected value):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  <p:graphicFrame>
        <p:nvGraphicFramePr>
          <p:cNvPr id="11268" name="Object 3"/>
          <p:cNvGraphicFramePr>
            <a:graphicFrameLocks noChangeAspect="1"/>
          </p:cNvGraphicFramePr>
          <p:nvPr/>
        </p:nvGraphicFramePr>
        <p:xfrm>
          <a:off x="2590800" y="5257800"/>
          <a:ext cx="2855913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6" name="Equation" r:id="rId3" imgW="1040948" imgH="444307" progId="Equation.DSMT4">
                  <p:embed/>
                </p:oleObj>
              </mc:Choice>
              <mc:Fallback>
                <p:oleObj name="Equation" r:id="rId3" imgW="1040948" imgH="444307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257800"/>
                        <a:ext cx="2855913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Classification problems</a:t>
            </a:r>
          </a:p>
        </p:txBody>
      </p:sp>
      <p:pic>
        <p:nvPicPr>
          <p:cNvPr id="12291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09800"/>
            <a:ext cx="6029325" cy="366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609600" y="1600200"/>
            <a:ext cx="4343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Handwritten digits in 28x28 grey-scale pixels </a:t>
            </a:r>
          </a:p>
        </p:txBody>
      </p:sp>
      <p:sp>
        <p:nvSpPr>
          <p:cNvPr id="12293" name="TextBox 5"/>
          <p:cNvSpPr txBox="1">
            <a:spLocks noChangeArrowheads="1"/>
          </p:cNvSpPr>
          <p:nvPr/>
        </p:nvSpPr>
        <p:spPr bwMode="auto">
          <a:xfrm>
            <a:off x="6705600" y="2133600"/>
            <a:ext cx="1676400" cy="36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With 10 output neutrons answering the question: is it 0?  is it 1? …, is it 9?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60000 for a training set, 10000 examples for testing set.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A74E72-89D5-417E-965B-B57D610D24DF}"/>
              </a:ext>
            </a:extLst>
          </p:cNvPr>
          <p:cNvSpPr txBox="1"/>
          <p:nvPr/>
        </p:nvSpPr>
        <p:spPr>
          <a:xfrm>
            <a:off x="533400" y="621403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From MNIST dataset</a:t>
            </a:r>
            <a:endParaRPr lang="en-S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</a:t>
            </a:r>
          </a:p>
        </p:txBody>
      </p:sp>
      <p:sp>
        <p:nvSpPr>
          <p:cNvPr id="5" name="Oval 4"/>
          <p:cNvSpPr/>
          <p:nvPr/>
        </p:nvSpPr>
        <p:spPr>
          <a:xfrm>
            <a:off x="3540125" y="2108200"/>
            <a:ext cx="269875" cy="26987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540125" y="2827338"/>
            <a:ext cx="269875" cy="26987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40125" y="3548063"/>
            <a:ext cx="269875" cy="26987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40125" y="4267200"/>
            <a:ext cx="269875" cy="26987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540125" y="1447800"/>
            <a:ext cx="269875" cy="26987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752600" y="1946275"/>
            <a:ext cx="381000" cy="388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345" name="TextBox 19"/>
          <p:cNvSpPr txBox="1">
            <a:spLocks noChangeArrowheads="1"/>
          </p:cNvSpPr>
          <p:nvPr/>
        </p:nvSpPr>
        <p:spPr bwMode="auto">
          <a:xfrm>
            <a:off x="1752600" y="1905000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1</a:t>
            </a:r>
            <a:endParaRPr lang="en-US" altLang="en-US" sz="1800"/>
          </a:p>
        </p:txBody>
      </p:sp>
      <p:sp>
        <p:nvSpPr>
          <p:cNvPr id="18" name="Rectangle 17"/>
          <p:cNvSpPr/>
          <p:nvPr/>
        </p:nvSpPr>
        <p:spPr>
          <a:xfrm>
            <a:off x="1752600" y="2860675"/>
            <a:ext cx="381000" cy="388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347" name="TextBox 21"/>
          <p:cNvSpPr txBox="1">
            <a:spLocks noChangeArrowheads="1"/>
          </p:cNvSpPr>
          <p:nvPr/>
        </p:nvSpPr>
        <p:spPr bwMode="auto">
          <a:xfrm>
            <a:off x="1752600" y="2819400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2</a:t>
            </a:r>
            <a:endParaRPr lang="en-US" altLang="en-US" sz="1800"/>
          </a:p>
        </p:txBody>
      </p:sp>
      <p:sp>
        <p:nvSpPr>
          <p:cNvPr id="20" name="Rectangle 19"/>
          <p:cNvSpPr/>
          <p:nvPr/>
        </p:nvSpPr>
        <p:spPr>
          <a:xfrm>
            <a:off x="1752600" y="5299075"/>
            <a:ext cx="381000" cy="388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349" name="TextBox 23"/>
          <p:cNvSpPr txBox="1">
            <a:spLocks noChangeArrowheads="1"/>
          </p:cNvSpPr>
          <p:nvPr/>
        </p:nvSpPr>
        <p:spPr bwMode="auto">
          <a:xfrm>
            <a:off x="1752600" y="5257800"/>
            <a:ext cx="60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784</a:t>
            </a:r>
            <a:endParaRPr lang="en-US" altLang="en-US" sz="180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2362200" y="1600200"/>
            <a:ext cx="1066800" cy="5413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438400" y="2141538"/>
            <a:ext cx="990600" cy="1333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438400" y="2274888"/>
            <a:ext cx="990600" cy="6969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4347" idx="3"/>
          </p:cNvCxnSpPr>
          <p:nvPr/>
        </p:nvCxnSpPr>
        <p:spPr>
          <a:xfrm flipV="1">
            <a:off x="2209800" y="1752600"/>
            <a:ext cx="1143000" cy="12509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362200" y="2438400"/>
            <a:ext cx="1066800" cy="5651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362200" y="2411413"/>
            <a:ext cx="1066800" cy="11699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209800" y="2473325"/>
            <a:ext cx="1219200" cy="17176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438400" y="3132138"/>
            <a:ext cx="914400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362200" y="3189288"/>
            <a:ext cx="1066800" cy="46831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286000" y="3429000"/>
            <a:ext cx="1066800" cy="87312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4349" idx="3"/>
          </p:cNvCxnSpPr>
          <p:nvPr/>
        </p:nvCxnSpPr>
        <p:spPr>
          <a:xfrm flipV="1">
            <a:off x="2362200" y="3249613"/>
            <a:ext cx="1066800" cy="219233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2286000" y="3159125"/>
            <a:ext cx="1254125" cy="1565275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2286000" y="3875088"/>
            <a:ext cx="1254125" cy="93980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2362200" y="3760788"/>
            <a:ext cx="1066800" cy="36830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286000" y="4191000"/>
            <a:ext cx="1143000" cy="22860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886200" y="2286000"/>
            <a:ext cx="1143000" cy="228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906838" y="2438400"/>
            <a:ext cx="1177925" cy="685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810000" y="2438400"/>
            <a:ext cx="1274763" cy="13795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810000" y="2573338"/>
            <a:ext cx="1330325" cy="19780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3886200" y="2590800"/>
            <a:ext cx="1143000" cy="36988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906838" y="3063875"/>
            <a:ext cx="1177925" cy="19526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3906838" y="3124200"/>
            <a:ext cx="1122362" cy="81121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913188" y="3308350"/>
            <a:ext cx="1160462" cy="126047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3913188" y="2708275"/>
            <a:ext cx="1116012" cy="949325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3913188" y="3394075"/>
            <a:ext cx="1116012" cy="347663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3913188" y="3817938"/>
            <a:ext cx="1116012" cy="195262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3886200" y="3875088"/>
            <a:ext cx="1143000" cy="806450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3810000" y="2827338"/>
            <a:ext cx="1219200" cy="132080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3886200" y="3487738"/>
            <a:ext cx="1187450" cy="79057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3913188" y="4108450"/>
            <a:ext cx="1116012" cy="29368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906838" y="4537075"/>
            <a:ext cx="1122362" cy="27781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6705600" y="1641475"/>
            <a:ext cx="1025525" cy="4921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6705600" y="2268538"/>
            <a:ext cx="990600" cy="4921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705600" y="2438400"/>
            <a:ext cx="990600" cy="47783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6705600" y="2403475"/>
            <a:ext cx="990600" cy="48895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6705600" y="3022600"/>
            <a:ext cx="914400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6705600" y="2540000"/>
            <a:ext cx="990600" cy="106838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6781800" y="3157538"/>
            <a:ext cx="914400" cy="57626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88" name="TextBox 68"/>
          <p:cNvSpPr txBox="1">
            <a:spLocks noChangeArrowheads="1"/>
          </p:cNvSpPr>
          <p:nvPr/>
        </p:nvSpPr>
        <p:spPr bwMode="auto">
          <a:xfrm>
            <a:off x="1752600" y="3995738"/>
            <a:ext cx="457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…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3913188" y="1600200"/>
            <a:ext cx="1039812" cy="5413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90" name="TextBox 71"/>
          <p:cNvSpPr txBox="1">
            <a:spLocks noChangeArrowheads="1"/>
          </p:cNvSpPr>
          <p:nvPr/>
        </p:nvSpPr>
        <p:spPr bwMode="auto">
          <a:xfrm>
            <a:off x="5715000" y="2892425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… </a:t>
            </a:r>
          </a:p>
        </p:txBody>
      </p:sp>
      <p:sp>
        <p:nvSpPr>
          <p:cNvPr id="14391" name="TextBox 73"/>
          <p:cNvSpPr txBox="1">
            <a:spLocks noChangeArrowheads="1"/>
          </p:cNvSpPr>
          <p:nvPr/>
        </p:nvSpPr>
        <p:spPr bwMode="auto">
          <a:xfrm>
            <a:off x="8229600" y="2057400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y</a:t>
            </a:r>
            <a:r>
              <a:rPr lang="en-US" altLang="en-US" sz="1800" baseline="-25000"/>
              <a:t>0</a:t>
            </a:r>
            <a:endParaRPr lang="en-US" altLang="en-US" sz="1800"/>
          </a:p>
        </p:txBody>
      </p:sp>
      <p:sp>
        <p:nvSpPr>
          <p:cNvPr id="14392" name="TextBox 74"/>
          <p:cNvSpPr txBox="1">
            <a:spLocks noChangeArrowheads="1"/>
          </p:cNvSpPr>
          <p:nvPr/>
        </p:nvSpPr>
        <p:spPr bwMode="auto">
          <a:xfrm>
            <a:off x="8229600" y="2743200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y</a:t>
            </a:r>
            <a:r>
              <a:rPr lang="en-US" altLang="en-US" sz="1800" baseline="-25000"/>
              <a:t>1</a:t>
            </a:r>
            <a:endParaRPr lang="en-US" altLang="en-US" sz="1800"/>
          </a:p>
        </p:txBody>
      </p:sp>
      <p:sp>
        <p:nvSpPr>
          <p:cNvPr id="14393" name="TextBox 75"/>
          <p:cNvSpPr txBox="1">
            <a:spLocks noChangeArrowheads="1"/>
          </p:cNvSpPr>
          <p:nvPr/>
        </p:nvSpPr>
        <p:spPr bwMode="auto">
          <a:xfrm>
            <a:off x="8229600" y="5192713"/>
            <a:ext cx="457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y</a:t>
            </a:r>
            <a:r>
              <a:rPr lang="en-US" altLang="en-US" sz="1800" baseline="-25000"/>
              <a:t>9</a:t>
            </a:r>
            <a:endParaRPr lang="en-US" altLang="en-US" sz="1800"/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6781800" y="4537075"/>
            <a:ext cx="762000" cy="7207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6629400" y="5105400"/>
            <a:ext cx="838200" cy="2286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96" name="TextBox 80"/>
          <p:cNvSpPr txBox="1">
            <a:spLocks noChangeArrowheads="1"/>
          </p:cNvSpPr>
          <p:nvPr/>
        </p:nvSpPr>
        <p:spPr bwMode="auto">
          <a:xfrm>
            <a:off x="2743200" y="5410200"/>
            <a:ext cx="3886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The predicted digit is </a:t>
            </a:r>
            <a:r>
              <a:rPr lang="en-US" altLang="en-US" sz="1800" i="1" dirty="0"/>
              <a:t>j</a:t>
            </a:r>
            <a:r>
              <a:rPr lang="en-US" altLang="en-US" sz="1800" dirty="0"/>
              <a:t>  if </a:t>
            </a:r>
            <a:r>
              <a:rPr lang="en-US" altLang="en-US" sz="1800" dirty="0" err="1"/>
              <a:t>y</a:t>
            </a:r>
            <a:r>
              <a:rPr lang="en-US" altLang="en-US" sz="1800" baseline="-25000" dirty="0" err="1"/>
              <a:t>j</a:t>
            </a:r>
            <a:r>
              <a:rPr lang="en-US" altLang="en-US" sz="1800" dirty="0"/>
              <a:t> is a maximum, i.e., y gives a score for each of the 10 possibilities.  The last step does not apply the </a:t>
            </a:r>
            <a:r>
              <a:rPr lang="en-US" altLang="en-US" sz="1800" i="1" dirty="0"/>
              <a:t>F</a:t>
            </a:r>
            <a:r>
              <a:rPr lang="en-US" altLang="en-US" sz="1800" dirty="0"/>
              <a:t> function.</a:t>
            </a:r>
          </a:p>
        </p:txBody>
      </p:sp>
      <p:pic>
        <p:nvPicPr>
          <p:cNvPr id="14397" name="Picture 8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0" y="2362200"/>
            <a:ext cx="2794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98" name="TextBox 82"/>
          <p:cNvSpPr txBox="1">
            <a:spLocks noChangeArrowheads="1"/>
          </p:cNvSpPr>
          <p:nvPr/>
        </p:nvSpPr>
        <p:spPr bwMode="auto">
          <a:xfrm>
            <a:off x="457200" y="2895600"/>
            <a:ext cx="11430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The input “2” is a 28</a:t>
            </a:r>
            <a:r>
              <a:rPr lang="en-US" altLang="en-US" sz="1800" dirty="0">
                <a:sym typeface="Symbol" panose="05050102010706020507" pitchFamily="18" charset="2"/>
              </a:rPr>
              <a:t></a:t>
            </a:r>
            <a:r>
              <a:rPr lang="en-US" altLang="en-US" sz="1800" dirty="0"/>
              <a:t>28 bitmap of 0&lt; x</a:t>
            </a:r>
            <a:r>
              <a:rPr lang="en-US" altLang="en-US" sz="1800" baseline="-25000" dirty="0"/>
              <a:t>i</a:t>
            </a:r>
            <a:r>
              <a:rPr lang="en-US" altLang="en-US" sz="1800" dirty="0"/>
              <a:t> &lt;1 of 784 numbers.</a:t>
            </a:r>
          </a:p>
        </p:txBody>
      </p:sp>
      <p:sp>
        <p:nvSpPr>
          <p:cNvPr id="14399" name="TextBox 83"/>
          <p:cNvSpPr txBox="1">
            <a:spLocks noChangeArrowheads="1"/>
          </p:cNvSpPr>
          <p:nvPr/>
        </p:nvSpPr>
        <p:spPr bwMode="auto">
          <a:xfrm>
            <a:off x="7696200" y="3897313"/>
            <a:ext cx="533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… </a:t>
            </a:r>
          </a:p>
        </p:txBody>
      </p:sp>
      <p:sp>
        <p:nvSpPr>
          <p:cNvPr id="2" name="Rectangle 1"/>
          <p:cNvSpPr/>
          <p:nvPr/>
        </p:nvSpPr>
        <p:spPr>
          <a:xfrm>
            <a:off x="7848600" y="2209800"/>
            <a:ext cx="228600" cy="230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848600" y="2970213"/>
            <a:ext cx="228600" cy="230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7772400" y="5256213"/>
            <a:ext cx="228600" cy="230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Hinge loss function</a:t>
            </a:r>
          </a:p>
        </p:txBody>
      </p:sp>
      <p:graphicFrame>
        <p:nvGraphicFramePr>
          <p:cNvPr id="15363" name="Object 4"/>
          <p:cNvGraphicFramePr>
            <a:graphicFrameLocks noChangeAspect="1"/>
          </p:cNvGraphicFramePr>
          <p:nvPr/>
        </p:nvGraphicFramePr>
        <p:xfrm>
          <a:off x="1970088" y="1752600"/>
          <a:ext cx="5040312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0" name="Equation" r:id="rId4" imgW="2133600" imgH="368300" progId="Equation.DSMT4">
                  <p:embed/>
                </p:oleObj>
              </mc:Choice>
              <mc:Fallback>
                <p:oleObj name="Equation" r:id="rId4" imgW="2133600" imgH="3683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088" y="1752600"/>
                        <a:ext cx="5040312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4" name="TextBox 5"/>
          <p:cNvSpPr txBox="1">
            <a:spLocks noChangeArrowheads="1"/>
          </p:cNvSpPr>
          <p:nvPr/>
        </p:nvSpPr>
        <p:spPr bwMode="auto">
          <a:xfrm>
            <a:off x="685800" y="2895600"/>
            <a:ext cx="76200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Example: Given an image for 2, the 10 outputs (scores), let’s say, are 10, 2, 8, …, 13 for j = 0, 1, .., 9.    Clearly, j = 2 should be the correct answer.  Let take </a:t>
            </a:r>
            <a:r>
              <a:rPr lang="el-GR" altLang="en-US" sz="1800">
                <a:cs typeface="Arial" panose="020B0604020202020204" pitchFamily="34" charset="0"/>
              </a:rPr>
              <a:t>Δ</a:t>
            </a:r>
            <a:r>
              <a:rPr lang="en-US" altLang="en-US" sz="1800">
                <a:cs typeface="Arial" panose="020B0604020202020204" pitchFamily="34" charset="0"/>
              </a:rPr>
              <a:t>=1.  Then the loss is max(0, 10-8+1) + max(0,2-8+1) + … + max(0,13-8+1) = 3 + 6 = 9.  {Incorrect scores get a large penalty}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cs typeface="Arial" panose="020B0604020202020204" pitchFamily="34" charset="0"/>
              </a:rPr>
              <a:t>The learning algorithm tries to minimize total </a:t>
            </a:r>
            <a:r>
              <a:rPr lang="en-US" altLang="en-US" sz="1800" i="1">
                <a:cs typeface="Arial" panose="020B0604020202020204" pitchFamily="34" charset="0"/>
              </a:rPr>
              <a:t>L</a:t>
            </a:r>
            <a:r>
              <a:rPr lang="en-US" altLang="en-US" sz="1800">
                <a:cs typeface="Arial" panose="020B0604020202020204" pitchFamily="34" charset="0"/>
              </a:rPr>
              <a:t> summed over each sample </a:t>
            </a:r>
            <a:r>
              <a:rPr lang="en-US" altLang="en-US" sz="1800" i="1">
                <a:cs typeface="Arial" panose="020B0604020202020204" pitchFamily="34" charset="0"/>
              </a:rPr>
              <a:t>i</a:t>
            </a:r>
            <a:r>
              <a:rPr lang="en-US" altLang="en-US" sz="1800">
                <a:cs typeface="Arial" panose="020B0604020202020204" pitchFamily="34" charset="0"/>
              </a:rPr>
              <a:t> with a “regularization” term:</a:t>
            </a:r>
            <a:endParaRPr lang="en-US" altLang="en-US" sz="1800"/>
          </a:p>
        </p:txBody>
      </p:sp>
      <p:graphicFrame>
        <p:nvGraphicFramePr>
          <p:cNvPr id="1536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2263549"/>
              </p:ext>
            </p:extLst>
          </p:nvPr>
        </p:nvGraphicFramePr>
        <p:xfrm>
          <a:off x="2463800" y="4922838"/>
          <a:ext cx="3913188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1" name="Equation" r:id="rId6" imgW="1752480" imgH="444240" progId="Equation.DSMT4">
                  <p:embed/>
                </p:oleObj>
              </mc:Choice>
              <mc:Fallback>
                <p:oleObj name="Equation" r:id="rId6" imgW="1752480" imgH="4442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0" y="4922838"/>
                        <a:ext cx="3913188" cy="992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62000" y="624840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Superscript </a:t>
            </a:r>
            <a:r>
              <a:rPr lang="en-US" i="1" dirty="0"/>
              <a:t>n</a:t>
            </a:r>
            <a:r>
              <a:rPr lang="en-US" dirty="0"/>
              <a:t> denotes the layer number of the network.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Softmax or cross-entropy loss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altLang="en-US" dirty="0" err="1"/>
              <a:t>Softmax</a:t>
            </a:r>
            <a:r>
              <a:rPr lang="en-US" altLang="en-US" dirty="0"/>
              <a:t> method for judging the correctness of result is given by the following formula for the </a:t>
            </a:r>
            <a:r>
              <a:rPr lang="en-US" altLang="en-US" i="1" dirty="0" err="1"/>
              <a:t>i</a:t>
            </a:r>
            <a:r>
              <a:rPr lang="en-US" altLang="en-US" dirty="0" err="1"/>
              <a:t>-th</a:t>
            </a:r>
            <a:r>
              <a:rPr lang="en-US" altLang="en-US" dirty="0"/>
              <a:t> sample.  We can interpret </a:t>
            </a:r>
            <a:r>
              <a:rPr lang="en-US" altLang="en-US" i="1" dirty="0" err="1"/>
              <a:t>P</a:t>
            </a:r>
            <a:r>
              <a:rPr lang="en-US" altLang="en-US" i="1" baseline="-25000" dirty="0" err="1"/>
              <a:t>j</a:t>
            </a:r>
            <a:r>
              <a:rPr lang="en-US" altLang="en-US" dirty="0"/>
              <a:t> as a probability of having value </a:t>
            </a:r>
            <a:r>
              <a:rPr lang="en-US" altLang="en-US" i="1" dirty="0"/>
              <a:t>j</a:t>
            </a:r>
            <a:r>
              <a:rPr lang="en-US" altLang="en-US" dirty="0"/>
              <a:t>.</a:t>
            </a:r>
          </a:p>
        </p:txBody>
      </p:sp>
      <p:graphicFrame>
        <p:nvGraphicFramePr>
          <p:cNvPr id="17412" name="Object 3"/>
          <p:cNvGraphicFramePr>
            <a:graphicFrameLocks noChangeAspect="1"/>
          </p:cNvGraphicFramePr>
          <p:nvPr/>
        </p:nvGraphicFramePr>
        <p:xfrm>
          <a:off x="3048000" y="3379788"/>
          <a:ext cx="2590800" cy="314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0" name="Equation" r:id="rId4" imgW="1016000" imgH="1231900" progId="Equation.DSMT4">
                  <p:embed/>
                </p:oleObj>
              </mc:Choice>
              <mc:Fallback>
                <p:oleObj name="Equation" r:id="rId4" imgW="1016000" imgH="12319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379788"/>
                        <a:ext cx="2590800" cy="314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Update the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The steepest descent or (stochastic) gradient descent</a:t>
            </a:r>
          </a:p>
          <a:p>
            <a:pPr marL="0" indent="0">
              <a:buFontTx/>
              <a:buNone/>
              <a:defRPr/>
            </a:pPr>
            <a:endParaRPr lang="en-US" dirty="0">
              <a:cs typeface="Arial" panose="020B0604020202020204" pitchFamily="34" charset="0"/>
            </a:endParaRPr>
          </a:p>
          <a:p>
            <a:pPr>
              <a:defRPr/>
            </a:pPr>
            <a:endParaRPr lang="en-US" dirty="0"/>
          </a:p>
        </p:txBody>
      </p:sp>
      <p:graphicFrame>
        <p:nvGraphicFramePr>
          <p:cNvPr id="19460" name="Object 3"/>
          <p:cNvGraphicFramePr>
            <a:graphicFrameLocks noChangeAspect="1"/>
          </p:cNvGraphicFramePr>
          <p:nvPr/>
        </p:nvGraphicFramePr>
        <p:xfrm>
          <a:off x="762000" y="3200400"/>
          <a:ext cx="2678113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3" name="Equation" r:id="rId4" imgW="1016000" imgH="393700" progId="Equation.DSMT4">
                  <p:embed/>
                </p:oleObj>
              </mc:Choice>
              <mc:Fallback>
                <p:oleObj name="Equation" r:id="rId4" imgW="1016000" imgH="3937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200400"/>
                        <a:ext cx="2678113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reeform 5"/>
          <p:cNvSpPr/>
          <p:nvPr/>
        </p:nvSpPr>
        <p:spPr>
          <a:xfrm>
            <a:off x="5472113" y="3238500"/>
            <a:ext cx="2727325" cy="2092325"/>
          </a:xfrm>
          <a:custGeom>
            <a:avLst/>
            <a:gdLst>
              <a:gd name="connsiteX0" fmla="*/ 0 w 2728210"/>
              <a:gd name="connsiteY0" fmla="*/ 292309 h 2093172"/>
              <a:gd name="connsiteX1" fmla="*/ 584616 w 2728210"/>
              <a:gd name="connsiteY1" fmla="*/ 1986197 h 2093172"/>
              <a:gd name="connsiteX2" fmla="*/ 1753849 w 2728210"/>
              <a:gd name="connsiteY2" fmla="*/ 1708879 h 2093172"/>
              <a:gd name="connsiteX3" fmla="*/ 2728210 w 2728210"/>
              <a:gd name="connsiteY3" fmla="*/ 0 h 2093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28210" h="2093172">
                <a:moveTo>
                  <a:pt x="0" y="292309"/>
                </a:moveTo>
                <a:cubicBezTo>
                  <a:pt x="146154" y="1021205"/>
                  <a:pt x="292308" y="1750102"/>
                  <a:pt x="584616" y="1986197"/>
                </a:cubicBezTo>
                <a:cubicBezTo>
                  <a:pt x="876924" y="2222292"/>
                  <a:pt x="1396583" y="2039912"/>
                  <a:pt x="1753849" y="1708879"/>
                </a:cubicBezTo>
                <a:cubicBezTo>
                  <a:pt x="2111115" y="1377846"/>
                  <a:pt x="2419662" y="688923"/>
                  <a:pt x="2728210" y="0"/>
                </a:cubicBezTo>
              </a:path>
            </a:pathLst>
          </a:cu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472113" y="3962400"/>
            <a:ext cx="166687" cy="1698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5410200" y="3429000"/>
            <a:ext cx="609600" cy="24384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724400" y="5562600"/>
            <a:ext cx="3657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5" name="TextBox 11"/>
          <p:cNvSpPr txBox="1">
            <a:spLocks noChangeArrowheads="1"/>
          </p:cNvSpPr>
          <p:nvPr/>
        </p:nvSpPr>
        <p:spPr bwMode="auto">
          <a:xfrm>
            <a:off x="8001000" y="5181600"/>
            <a:ext cx="38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/>
              <a:t>W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0" y="5181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Where is the “stochastic” part?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Propagation</a:t>
            </a:r>
          </a:p>
        </p:txBody>
      </p:sp>
      <p:graphicFrame>
        <p:nvGraphicFramePr>
          <p:cNvPr id="4" name="Object 1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6531702"/>
              </p:ext>
            </p:extLst>
          </p:nvPr>
        </p:nvGraphicFramePr>
        <p:xfrm>
          <a:off x="1752600" y="3048000"/>
          <a:ext cx="5281852" cy="2794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0" name="Equation" r:id="rId4" imgW="3073320" imgH="1625400" progId="Equation.DSMT4">
                  <p:embed/>
                </p:oleObj>
              </mc:Choice>
              <mc:Fallback>
                <p:oleObj name="Equation" r:id="rId4" imgW="3073320" imgH="1625400" progId="Equation.DSMT4">
                  <p:embed/>
                  <p:pic>
                    <p:nvPicPr>
                      <p:cNvPr id="10304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048000"/>
                        <a:ext cx="5281852" cy="27940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43000" y="1600200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Suppose we like to compute the derivative of </a:t>
            </a:r>
            <a:r>
              <a:rPr lang="en-US" i="1" dirty="0"/>
              <a:t>Y</a:t>
            </a:r>
            <a:r>
              <a:rPr lang="en-US" dirty="0"/>
              <a:t> with respect to </a:t>
            </a:r>
            <a:r>
              <a:rPr lang="en-US" i="1" dirty="0"/>
              <a:t>W</a:t>
            </a:r>
            <a:r>
              <a:rPr lang="en-US" baseline="30000" dirty="0"/>
              <a:t>(1)</a:t>
            </a:r>
            <a:r>
              <a:rPr lang="en-US" dirty="0"/>
              <a:t>.  We do this by the chain rule of calculus.  This can be computed efficiently from the output layers down to starting layer.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5972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gradient</a:t>
            </a:r>
          </a:p>
        </p:txBody>
      </p:sp>
      <p:graphicFrame>
        <p:nvGraphicFramePr>
          <p:cNvPr id="21507" name="Object 6"/>
          <p:cNvGraphicFramePr>
            <a:graphicFrameLocks noChangeAspect="1"/>
          </p:cNvGraphicFramePr>
          <p:nvPr/>
        </p:nvGraphicFramePr>
        <p:xfrm>
          <a:off x="2405063" y="1828800"/>
          <a:ext cx="4452937" cy="425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5" name="Equation" r:id="rId4" imgW="1993900" imgH="1905000" progId="Equation.DSMT4">
                  <p:embed/>
                </p:oleObj>
              </mc:Choice>
              <mc:Fallback>
                <p:oleObj name="Equation" r:id="rId4" imgW="1993900" imgH="1905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5063" y="1828800"/>
                        <a:ext cx="4452937" cy="425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AED7F-42B5-4B73-8114-E8A0CA298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Adam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B6A58B7-00B2-45FB-A45D-EFBDD52D54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52600"/>
                <a:ext cx="8229600" cy="4525963"/>
              </a:xfrm>
            </p:spPr>
            <p:txBody>
              <a:bodyPr/>
              <a:lstStyle/>
              <a:p>
                <a:r>
                  <a:rPr lang="en-US" dirty="0"/>
                  <a:t>Initialize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=0.9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=0.999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−8</m:t>
                        </m:r>
                      </m:sup>
                    </m:sSup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=0.001</m:t>
                    </m:r>
                  </m:oMath>
                </a14:m>
                <a:r>
                  <a:rPr lang="en-US" dirty="0"/>
                  <a:t>, random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𝑾</m:t>
                    </m:r>
                  </m:oMath>
                </a14:m>
                <a:endParaRPr lang="en-US" b="1" dirty="0"/>
              </a:p>
              <a:p>
                <a:r>
                  <a:rPr lang="en-US" dirty="0"/>
                  <a:t>Compute gradient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𝜵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dirty="0"/>
              </a:p>
              <a:p>
                <a:r>
                  <a:rPr lang="en-US" dirty="0"/>
                  <a:t>Moment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d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𝒈</m:t>
                    </m:r>
                  </m:oMath>
                </a14:m>
                <a:endParaRPr lang="en-US" dirty="0"/>
              </a:p>
              <a:p>
                <a:r>
                  <a:rPr lang="en-US" dirty="0"/>
                  <a:t>Velocity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𝒓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𝒈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dirty="0">
                    <a:ea typeface="Cambria Math" panose="02040503050406030204" pitchFamily="18" charset="0"/>
                  </a:rPr>
                  <a:t>Update weight by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𝑾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𝑾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/(1−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/(1−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rad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den>
                    </m:f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endParaRPr lang="en-US" b="0" dirty="0">
                  <a:ea typeface="Cambria Math" panose="020405030504060302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B6A58B7-00B2-45FB-A45D-EFBDD52D54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52600"/>
                <a:ext cx="8229600" cy="4525963"/>
              </a:xfrm>
              <a:blipFill>
                <a:blip r:embed="rId3"/>
                <a:stretch>
                  <a:fillRect l="-1704" t="-1752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5805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Preventing under-fit and over-fit by adjust </a:t>
            </a:r>
            <a:r>
              <a:rPr lang="el-GR" altLang="en-US">
                <a:cs typeface="Arial" panose="020B0604020202020204" pitchFamily="34" charset="0"/>
              </a:rPr>
              <a:t>λ</a:t>
            </a:r>
            <a:endParaRPr lang="en-US" altLang="en-US"/>
          </a:p>
        </p:txBody>
      </p:sp>
      <p:pic>
        <p:nvPicPr>
          <p:cNvPr id="22531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390775"/>
            <a:ext cx="6562725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EF2BC-64B4-4A89-BB2B-498D7B76A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Numpy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88F0D-03C6-4D5F-A5C8-F4A5798A3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Install with  (in </a:t>
            </a:r>
            <a:r>
              <a:rPr lang="en-US" dirty="0" err="1"/>
              <a:t>cmd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pip install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as np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l=[1.0,2.0,3.0]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a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np.array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a[0]</a:t>
            </a:r>
          </a:p>
          <a:p>
            <a:pPr marL="0" indent="0">
              <a:buNone/>
            </a:pP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A3ECB9-09F3-4B75-935A-CFB4ECC78D20}"/>
              </a:ext>
            </a:extLst>
          </p:cNvPr>
          <p:cNvSpPr txBox="1"/>
          <p:nvPr/>
        </p:nvSpPr>
        <p:spPr>
          <a:xfrm>
            <a:off x="5638800" y="4648200"/>
            <a:ext cx="259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np.array</a:t>
            </a:r>
            <a:r>
              <a:rPr lang="en-US" dirty="0"/>
              <a:t>( ) converts list into number array.</a:t>
            </a:r>
          </a:p>
          <a:p>
            <a:endParaRPr lang="en-US" dirty="0"/>
          </a:p>
          <a:p>
            <a:r>
              <a:rPr lang="en-US" dirty="0"/>
              <a:t>Indexing by [0,…]  (not [0][0] etc.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5081241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892AE-1353-4D70-B59A-346A5E25E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LASSO method to fit force constants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1437-73FB-4F5F-8121-104D7EB6A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Problem: determine the coefficients</a:t>
            </a:r>
            <a:r>
              <a:rPr lang="en-US" dirty="0">
                <a:sym typeface="Symbol" panose="05050102010706020507" pitchFamily="18" charset="2"/>
              </a:rPr>
              <a:t></a:t>
            </a:r>
            <a:r>
              <a:rPr lang="en-US" dirty="0"/>
              <a:t> of the expansion for potential energy of a (crystal) solid as a function of atom displacement </a:t>
            </a:r>
            <a:r>
              <a:rPr lang="en-US" i="1" dirty="0"/>
              <a:t>u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Force:</a:t>
            </a:r>
          </a:p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5417A25-3CB5-4BDD-A8EF-040913729C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4466287"/>
              </p:ext>
            </p:extLst>
          </p:nvPr>
        </p:nvGraphicFramePr>
        <p:xfrm>
          <a:off x="931209" y="3733800"/>
          <a:ext cx="728158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7" name="Equation" r:id="rId4" imgW="4584600" imgH="431640" progId="Equation.DSMT4">
                  <p:embed/>
                </p:oleObj>
              </mc:Choice>
              <mc:Fallback>
                <p:oleObj name="Equation" r:id="rId4" imgW="45846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31209" y="3733800"/>
                        <a:ext cx="7281582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406A1EE-033A-4527-A7C4-1AA3805EC8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3151965"/>
              </p:ext>
            </p:extLst>
          </p:nvPr>
        </p:nvGraphicFramePr>
        <p:xfrm>
          <a:off x="1121055" y="5410200"/>
          <a:ext cx="65833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8" name="Equation" r:id="rId6" imgW="3390840" imgH="431640" progId="Equation.DSMT4">
                  <p:embed/>
                </p:oleObj>
              </mc:Choice>
              <mc:Fallback>
                <p:oleObj name="Equation" r:id="rId6" imgW="3390840" imgH="4316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C5417A25-3CB5-4BDD-A8EF-040913729C8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121055" y="5410200"/>
                        <a:ext cx="6583363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82452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10F47-AFFF-42B0-B3BB-1F2B1E464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LASSO method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23B4492-3B95-4FC0-B75A-B06ED951CE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745201"/>
              </p:ext>
            </p:extLst>
          </p:nvPr>
        </p:nvGraphicFramePr>
        <p:xfrm>
          <a:off x="1408113" y="1752600"/>
          <a:ext cx="4213225" cy="204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0" name="Equation" r:id="rId4" imgW="1701720" imgH="825480" progId="Equation.DSMT4">
                  <p:embed/>
                </p:oleObj>
              </mc:Choice>
              <mc:Fallback>
                <p:oleObj name="Equation" r:id="rId4" imgW="170172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08113" y="1752600"/>
                        <a:ext cx="4213225" cy="2043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A0387C05-B658-4C34-8F38-5A65DBCA4C5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43400" y="4038600"/>
            <a:ext cx="3866992" cy="209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2005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Convolutional network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Convolutional networks are simply neural networks that use convolution in place of general matrix multiplication (</a:t>
            </a:r>
            <a:r>
              <a:rPr lang="en-US" altLang="en-US" i="1"/>
              <a:t>Wx</a:t>
            </a:r>
            <a:r>
              <a:rPr lang="en-US" altLang="en-US"/>
              <a:t>) in at least one of their layers. </a:t>
            </a:r>
          </a:p>
          <a:p>
            <a:endParaRPr lang="en-US" altLang="en-US"/>
          </a:p>
          <a:p>
            <a:r>
              <a:rPr lang="en-US" altLang="en-US"/>
              <a:t>Pooling: replace the results by some static</a:t>
            </a:r>
          </a:p>
          <a:p>
            <a:endParaRPr lang="en-US" altLang="en-US"/>
          </a:p>
        </p:txBody>
      </p:sp>
      <p:pic>
        <p:nvPicPr>
          <p:cNvPr id="24580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125" y="5059363"/>
            <a:ext cx="4156075" cy="179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Convolution</a:t>
            </a:r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492125" y="2590800"/>
          <a:ext cx="32416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8" name="Equation" r:id="rId3" imgW="1485900" imgH="279400" progId="Equation.DSMT4">
                  <p:embed/>
                </p:oleObj>
              </mc:Choice>
              <mc:Fallback>
                <p:oleObj name="Equation" r:id="rId3" imgW="1485900" imgH="279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5" y="2590800"/>
                        <a:ext cx="32416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533400" y="1981200"/>
            <a:ext cx="2971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Convolution in math sense</a:t>
            </a:r>
          </a:p>
        </p:txBody>
      </p:sp>
      <p:sp>
        <p:nvSpPr>
          <p:cNvPr id="6" name="Rectangle 5"/>
          <p:cNvSpPr/>
          <p:nvPr/>
        </p:nvSpPr>
        <p:spPr>
          <a:xfrm>
            <a:off x="4648200" y="1946275"/>
            <a:ext cx="381000" cy="388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30" name="TextBox 19"/>
          <p:cNvSpPr txBox="1">
            <a:spLocks noChangeArrowheads="1"/>
          </p:cNvSpPr>
          <p:nvPr/>
        </p:nvSpPr>
        <p:spPr bwMode="auto">
          <a:xfrm>
            <a:off x="4648200" y="1905000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1</a:t>
            </a:r>
            <a:endParaRPr lang="en-US" altLang="en-US" sz="1800"/>
          </a:p>
        </p:txBody>
      </p:sp>
      <p:sp>
        <p:nvSpPr>
          <p:cNvPr id="8" name="Rectangle 7"/>
          <p:cNvSpPr/>
          <p:nvPr/>
        </p:nvSpPr>
        <p:spPr>
          <a:xfrm>
            <a:off x="4648200" y="2784475"/>
            <a:ext cx="381000" cy="388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32" name="TextBox 21"/>
          <p:cNvSpPr txBox="1">
            <a:spLocks noChangeArrowheads="1"/>
          </p:cNvSpPr>
          <p:nvPr/>
        </p:nvSpPr>
        <p:spPr bwMode="auto">
          <a:xfrm>
            <a:off x="4648200" y="2743200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2</a:t>
            </a:r>
            <a:endParaRPr lang="en-US" altLang="en-US" sz="1800"/>
          </a:p>
        </p:txBody>
      </p:sp>
      <p:sp>
        <p:nvSpPr>
          <p:cNvPr id="10" name="Rectangle 9"/>
          <p:cNvSpPr/>
          <p:nvPr/>
        </p:nvSpPr>
        <p:spPr>
          <a:xfrm>
            <a:off x="4648200" y="5478463"/>
            <a:ext cx="381000" cy="388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34" name="TextBox 23"/>
          <p:cNvSpPr txBox="1">
            <a:spLocks noChangeArrowheads="1"/>
          </p:cNvSpPr>
          <p:nvPr/>
        </p:nvSpPr>
        <p:spPr bwMode="auto">
          <a:xfrm>
            <a:off x="4648200" y="5437188"/>
            <a:ext cx="609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784</a:t>
            </a:r>
            <a:endParaRPr lang="en-US" altLang="en-US" sz="1800"/>
          </a:p>
        </p:txBody>
      </p:sp>
      <p:sp>
        <p:nvSpPr>
          <p:cNvPr id="26635" name="TextBox 68"/>
          <p:cNvSpPr txBox="1">
            <a:spLocks noChangeArrowheads="1"/>
          </p:cNvSpPr>
          <p:nvPr/>
        </p:nvSpPr>
        <p:spPr bwMode="auto">
          <a:xfrm>
            <a:off x="4648200" y="4430713"/>
            <a:ext cx="457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648200" y="3622675"/>
            <a:ext cx="381000" cy="388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37" name="TextBox 21"/>
          <p:cNvSpPr txBox="1">
            <a:spLocks noChangeArrowheads="1"/>
          </p:cNvSpPr>
          <p:nvPr/>
        </p:nvSpPr>
        <p:spPr bwMode="auto">
          <a:xfrm>
            <a:off x="4648200" y="3581400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3</a:t>
            </a:r>
            <a:endParaRPr lang="en-US" altLang="en-US" sz="1800"/>
          </a:p>
        </p:txBody>
      </p:sp>
      <p:sp>
        <p:nvSpPr>
          <p:cNvPr id="15" name="Oval 14"/>
          <p:cNvSpPr/>
          <p:nvPr/>
        </p:nvSpPr>
        <p:spPr>
          <a:xfrm>
            <a:off x="6172200" y="2854325"/>
            <a:ext cx="269875" cy="26987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172200" y="5181600"/>
            <a:ext cx="269875" cy="26987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181600" y="2209800"/>
            <a:ext cx="914400" cy="64452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181600" y="2971800"/>
            <a:ext cx="914400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5181600" y="3173413"/>
            <a:ext cx="914400" cy="56038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257800" y="4800600"/>
            <a:ext cx="8382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257800" y="5334000"/>
            <a:ext cx="76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5257800" y="5478463"/>
            <a:ext cx="838200" cy="3286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257800" y="3886200"/>
            <a:ext cx="838200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5257800" y="4011613"/>
            <a:ext cx="914400" cy="48418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6207125" y="3692525"/>
            <a:ext cx="269875" cy="26987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81600" y="3113088"/>
            <a:ext cx="914400" cy="57943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50" name="TextBox 37"/>
          <p:cNvSpPr txBox="1">
            <a:spLocks noChangeArrowheads="1"/>
          </p:cNvSpPr>
          <p:nvPr/>
        </p:nvSpPr>
        <p:spPr bwMode="auto">
          <a:xfrm>
            <a:off x="685800" y="4114800"/>
            <a:ext cx="27432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Each neuron is connected to only three inputs based on locality.  Three weights w</a:t>
            </a:r>
            <a:r>
              <a:rPr lang="en-US" altLang="en-US" sz="1800" baseline="-25000"/>
              <a:t>1</a:t>
            </a:r>
            <a:r>
              <a:rPr lang="en-US" altLang="en-US" sz="1800"/>
              <a:t>, w</a:t>
            </a:r>
            <a:r>
              <a:rPr lang="en-US" altLang="en-US" sz="1800" baseline="-25000"/>
              <a:t>2</a:t>
            </a:r>
            <a:r>
              <a:rPr lang="en-US" altLang="en-US" sz="1800"/>
              <a:t>, w</a:t>
            </a:r>
            <a:r>
              <a:rPr lang="en-US" altLang="en-US" sz="1800" baseline="-25000"/>
              <a:t>3</a:t>
            </a:r>
            <a:r>
              <a:rPr lang="en-US" altLang="en-US" sz="1800"/>
              <a:t> are the same on all of the neurons.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Max Pool</a:t>
            </a:r>
          </a:p>
        </p:txBody>
      </p:sp>
      <p:pic>
        <p:nvPicPr>
          <p:cNvPr id="27651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1981200"/>
            <a:ext cx="7496175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1066800" y="6019800"/>
            <a:ext cx="3581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This is very much like the real space RG transform in physics.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Other topics not covered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Recurrent network</a:t>
            </a:r>
          </a:p>
          <a:p>
            <a:endParaRPr lang="en-US" altLang="en-US"/>
          </a:p>
          <a:p>
            <a:r>
              <a:rPr lang="en-US" altLang="en-US"/>
              <a:t>Boltzmann Machine/statistical mechanics</a:t>
            </a:r>
          </a:p>
          <a:p>
            <a:endParaRPr lang="en-US" altLang="en-US"/>
          </a:p>
          <a:p>
            <a:r>
              <a:rPr lang="en-US" altLang="en-US"/>
              <a:t>etc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Tensorflow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altLang="en-US" dirty="0"/>
              <a:t>TensorFlow is an open source software library from google for high performance numerical computation.</a:t>
            </a:r>
          </a:p>
          <a:p>
            <a:r>
              <a:rPr lang="en-SG" altLang="en-US" dirty="0"/>
              <a:t>an open-source machine learning library for research and production.</a:t>
            </a:r>
          </a:p>
          <a:p>
            <a:endParaRPr lang="en-SG" altLang="en-US" dirty="0"/>
          </a:p>
          <a:p>
            <a:r>
              <a:rPr lang="en-SG" altLang="en-US" dirty="0"/>
              <a:t>In Python, C++, </a:t>
            </a:r>
            <a:r>
              <a:rPr lang="en-SG" altLang="en-US" dirty="0" err="1"/>
              <a:t>javaScript</a:t>
            </a:r>
            <a:r>
              <a:rPr lang="en-SG" altLang="en-US" dirty="0"/>
              <a:t>.</a:t>
            </a:r>
          </a:p>
          <a:p>
            <a:r>
              <a:rPr lang="en-US" altLang="en-US" dirty="0"/>
              <a:t>W</a:t>
            </a:r>
            <a:r>
              <a:rPr lang="en-SG" altLang="en-US" dirty="0"/>
              <a:t>e use high level </a:t>
            </a:r>
            <a:r>
              <a:rPr lang="en-SG" altLang="en-US" dirty="0" err="1"/>
              <a:t>keras</a:t>
            </a:r>
            <a:r>
              <a:rPr lang="en-SG" altLang="en-US" dirty="0"/>
              <a:t>.</a:t>
            </a:r>
            <a:endParaRPr lang="en-US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tensorflow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as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tf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  <a:defRPr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mnist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tf.keras.datasets.mnist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  <a:defRPr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x_train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y_train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x_test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y_test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mnist.load_data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FontTx/>
              <a:buNone/>
              <a:defRPr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x_train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x_test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x_train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 255.0,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x_test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/ 255.0</a:t>
            </a:r>
          </a:p>
          <a:p>
            <a:pPr marL="0" indent="0">
              <a:buFontTx/>
              <a:buNone/>
              <a:defRPr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model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tf.keras.models.Sequential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([         </a:t>
            </a:r>
          </a:p>
          <a:p>
            <a:pPr marL="0" indent="0">
              <a:buFontTx/>
              <a:buNone/>
              <a:defRPr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tf.keras.layers.Flatten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(),</a:t>
            </a:r>
          </a:p>
          <a:p>
            <a:pPr marL="0" indent="0">
              <a:buFontTx/>
              <a:buNone/>
              <a:defRPr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tf.keras.layers.Dense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(512, activation=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tf.nn.relu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marL="0" indent="0">
              <a:buFontTx/>
              <a:buNone/>
              <a:defRPr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tf.keras.layers.Dropout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(0.2),</a:t>
            </a:r>
          </a:p>
          <a:p>
            <a:pPr marL="0" indent="0">
              <a:buFontTx/>
              <a:buNone/>
              <a:defRPr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tf.keras.layers.Dense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(10, activation=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tf.nn.softmax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FontTx/>
              <a:buNone/>
              <a:defRPr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pPr marL="0" indent="0">
              <a:buFontTx/>
              <a:buNone/>
              <a:defRPr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model.compile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(optimizer='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adam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</a:p>
          <a:p>
            <a:pPr marL="0" indent="0">
              <a:buFontTx/>
              <a:buNone/>
              <a:defRPr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loss='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sparse_categorical_crossentropy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</a:p>
          <a:p>
            <a:pPr marL="0" indent="0">
              <a:buFontTx/>
              <a:buNone/>
              <a:defRPr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metrics=['accuracy'])</a:t>
            </a:r>
          </a:p>
          <a:p>
            <a:pPr>
              <a:defRPr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Tx/>
              <a:buNone/>
              <a:defRPr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model.fit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x_train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y_train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epochs=5)</a:t>
            </a:r>
          </a:p>
          <a:p>
            <a:pPr marL="0" indent="0">
              <a:buFontTx/>
              <a:buNone/>
              <a:defRPr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model.evaluate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x_test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y_test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Research Project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Can we use a convolutional neutral network to determine the critical </a:t>
            </a:r>
            <a:r>
              <a:rPr lang="en-US" altLang="en-US" dirty="0" err="1"/>
              <a:t>temperature</a:t>
            </a:r>
            <a:r>
              <a:rPr lang="en-US" altLang="en-US" i="1" dirty="0" err="1"/>
              <a:t>T</a:t>
            </a:r>
            <a:r>
              <a:rPr lang="en-US" altLang="en-US" baseline="-25000" dirty="0" err="1"/>
              <a:t>c</a:t>
            </a:r>
            <a:r>
              <a:rPr lang="en-US" altLang="en-US" dirty="0"/>
              <a:t> of 2D </a:t>
            </a:r>
            <a:r>
              <a:rPr lang="en-US" altLang="en-US" dirty="0" err="1"/>
              <a:t>Ising</a:t>
            </a:r>
            <a:r>
              <a:rPr lang="en-US" altLang="en-US" dirty="0"/>
              <a:t> model accurately?  When the network is trained with only low (ferromagnetic phase) and high temperature (paramagnetic phase) spin configurations for the two-dimensional </a:t>
            </a:r>
            <a:r>
              <a:rPr lang="en-US" altLang="en-US" dirty="0" err="1"/>
              <a:t>Ising</a:t>
            </a:r>
            <a:r>
              <a:rPr lang="en-US" altLang="en-US" dirty="0"/>
              <a:t> model.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References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Stanford </a:t>
            </a:r>
            <a:r>
              <a:rPr lang="en-US" altLang="en-US" dirty="0" err="1"/>
              <a:t>Univ</a:t>
            </a:r>
            <a:r>
              <a:rPr lang="en-US" altLang="en-US" dirty="0"/>
              <a:t> CS231n “Convolutional Neural Networks for Visual Recognition,” </a:t>
            </a:r>
            <a:r>
              <a:rPr lang="en-US" altLang="en-US" dirty="0">
                <a:hlinkClick r:id="rId2"/>
              </a:rPr>
              <a:t>http://cs231n.github.io/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“Deep Learning”, </a:t>
            </a:r>
            <a:r>
              <a:rPr lang="en-US" altLang="en-US" dirty="0" err="1"/>
              <a:t>Goodfellow</a:t>
            </a:r>
            <a:r>
              <a:rPr lang="en-US" altLang="en-US" dirty="0"/>
              <a:t>, </a:t>
            </a:r>
            <a:r>
              <a:rPr lang="en-US" altLang="en-US" dirty="0" err="1"/>
              <a:t>Bengio</a:t>
            </a:r>
            <a:r>
              <a:rPr lang="en-US" altLang="en-US" dirty="0"/>
              <a:t>, and </a:t>
            </a:r>
            <a:r>
              <a:rPr lang="en-US" altLang="en-US" dirty="0" err="1"/>
              <a:t>Courville</a:t>
            </a:r>
            <a:r>
              <a:rPr lang="en-US" altLang="en-US" dirty="0"/>
              <a:t>, MIT press (2016).</a:t>
            </a:r>
          </a:p>
          <a:p>
            <a:endParaRPr lang="en-US" altLang="en-US" dirty="0"/>
          </a:p>
          <a:p>
            <a:r>
              <a:rPr lang="en-US" altLang="en-US" dirty="0"/>
              <a:t>“Neural Networks”, </a:t>
            </a:r>
            <a:r>
              <a:rPr lang="en-US" altLang="en-US" dirty="0" err="1"/>
              <a:t>Haykin</a:t>
            </a:r>
            <a:r>
              <a:rPr lang="en-US" altLang="en-US" dirty="0"/>
              <a:t>, 3</a:t>
            </a:r>
            <a:r>
              <a:rPr lang="en-US" altLang="en-US" baseline="30000" dirty="0"/>
              <a:t>rd</a:t>
            </a:r>
            <a:r>
              <a:rPr lang="en-US" altLang="en-US" dirty="0"/>
              <a:t> </a:t>
            </a:r>
            <a:r>
              <a:rPr lang="en-US" altLang="en-US" dirty="0" err="1"/>
              <a:t>ed</a:t>
            </a:r>
            <a:r>
              <a:rPr lang="en-US" altLang="en-US" dirty="0"/>
              <a:t>, Pearson (2008).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3A6A9-51C3-4B20-929C-BC88A793A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&amp; change arrays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D2548-2E06-4247-914D-70158762D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np.zeros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(3)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np.zeros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((3,2))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np.zeros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((3,3),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dtype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=int)</a:t>
            </a:r>
          </a:p>
          <a:p>
            <a:pPr marL="0" indent="0">
              <a:buNone/>
            </a:pPr>
            <a:r>
              <a:rPr lang="en-US" dirty="0">
                <a:cs typeface="Courier New" panose="02070309020205020404" pitchFamily="49" charset="0"/>
              </a:rPr>
              <a:t>Other functions that generate matrices are ones( ), eye( ), </a:t>
            </a:r>
            <a:r>
              <a:rPr lang="en-US" dirty="0" err="1">
                <a:cs typeface="Courier New" panose="02070309020205020404" pitchFamily="49" charset="0"/>
              </a:rPr>
              <a:t>diag</a:t>
            </a:r>
            <a:r>
              <a:rPr lang="en-US" dirty="0">
                <a:cs typeface="Courier New" panose="02070309020205020404" pitchFamily="49" charset="0"/>
              </a:rPr>
              <a:t>( ), etc.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B.flatten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    </a:t>
            </a:r>
            <a:r>
              <a:rPr lang="en-US" dirty="0">
                <a:cs typeface="Courier New" panose="02070309020205020404" pitchFamily="49" charset="0"/>
              </a:rPr>
              <a:t># a copy of 1D data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B.reshape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((2,3)) </a:t>
            </a:r>
            <a:r>
              <a:rPr lang="en-US" dirty="0">
                <a:cs typeface="Courier New" panose="02070309020205020404" pitchFamily="49" charset="0"/>
              </a:rPr>
              <a:t># a view of new shape</a:t>
            </a: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507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72E99-E841-4220-949A-42C16489D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Algebra with </a:t>
            </a:r>
            <a:r>
              <a:rPr lang="en-US" dirty="0" err="1"/>
              <a:t>ndarray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59BC6-802D-450D-BA41-30C0325E9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Element-wise +, -, *, /, if they are the same shape.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A + B;  A – B;  A * B;  A / B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Scalar multiplication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3.0*A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Matrix multiplication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A @ B     </a:t>
            </a:r>
            <a:r>
              <a:rPr lang="en-US" dirty="0">
                <a:cs typeface="Courier New" panose="02070309020205020404" pitchFamily="49" charset="0"/>
              </a:rPr>
              <a:t>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np.matmul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(A,B)</a:t>
            </a:r>
            <a:endParaRPr lang="en-SG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668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C0DC0-A706-4F86-A681-CBCAE6E6A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functions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BC69F-AA15-4F51-BFAC-23BE86C9D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17638"/>
            <a:ext cx="8229600" cy="4525963"/>
          </a:xfrm>
        </p:spPr>
        <p:txBody>
          <a:bodyPr/>
          <a:lstStyle/>
          <a:p>
            <a:r>
              <a:rPr lang="en-US" dirty="0" err="1"/>
              <a:t>np.max</a:t>
            </a:r>
            <a:r>
              <a:rPr lang="en-US" dirty="0"/>
              <a:t>( ), </a:t>
            </a:r>
            <a:r>
              <a:rPr lang="en-US" dirty="0" err="1"/>
              <a:t>np.min</a:t>
            </a:r>
            <a:r>
              <a:rPr lang="en-US" dirty="0"/>
              <a:t>( )</a:t>
            </a:r>
          </a:p>
          <a:p>
            <a:r>
              <a:rPr lang="en-US" dirty="0" err="1"/>
              <a:t>np.sum</a:t>
            </a:r>
            <a:r>
              <a:rPr lang="en-US" dirty="0"/>
              <a:t>( )</a:t>
            </a:r>
          </a:p>
          <a:p>
            <a:r>
              <a:rPr lang="en-US" dirty="0" err="1"/>
              <a:t>np.transpose</a:t>
            </a:r>
            <a:r>
              <a:rPr lang="en-US" dirty="0"/>
              <a:t>( ), </a:t>
            </a:r>
            <a:r>
              <a:rPr lang="en-US" dirty="0" err="1"/>
              <a:t>np.trace</a:t>
            </a:r>
            <a:r>
              <a:rPr lang="en-US" dirty="0"/>
              <a:t>( )</a:t>
            </a:r>
          </a:p>
          <a:p>
            <a:endParaRPr lang="en-US" dirty="0"/>
          </a:p>
          <a:p>
            <a:r>
              <a:rPr lang="en-US" dirty="0"/>
              <a:t>Linear algebra routines</a:t>
            </a:r>
          </a:p>
          <a:p>
            <a:r>
              <a:rPr lang="en-US" dirty="0" err="1"/>
              <a:t>np.linalg.solve</a:t>
            </a:r>
            <a:r>
              <a:rPr lang="en-US" dirty="0"/>
              <a:t>( ), </a:t>
            </a:r>
            <a:r>
              <a:rPr lang="en-US" dirty="0" err="1"/>
              <a:t>np.linalg.det</a:t>
            </a:r>
            <a:r>
              <a:rPr lang="en-US" dirty="0"/>
              <a:t>( ), </a:t>
            </a:r>
            <a:r>
              <a:rPr lang="en-US" dirty="0" err="1"/>
              <a:t>np.linalg.inv</a:t>
            </a:r>
            <a:r>
              <a:rPr lang="en-US" dirty="0"/>
              <a:t>(), </a:t>
            </a:r>
            <a:r>
              <a:rPr lang="en-US" dirty="0" err="1"/>
              <a:t>np.linalg.norm</a:t>
            </a:r>
            <a:r>
              <a:rPr lang="en-US" dirty="0"/>
              <a:t>( ),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  <a:p>
            <a:r>
              <a:rPr lang="en-US" dirty="0"/>
              <a:t>Random number:  </a:t>
            </a:r>
            <a:r>
              <a:rPr lang="en-US" dirty="0" err="1"/>
              <a:t>np.random.uniform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116040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Machine learning/neural network in physics research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“Mechanical properties of single and polycrystalline solids from machine learning,” F. N. </a:t>
            </a:r>
            <a:r>
              <a:rPr lang="en-US" altLang="en-US" sz="2400" dirty="0" err="1"/>
              <a:t>Jalolov</a:t>
            </a:r>
            <a:r>
              <a:rPr lang="en-US" altLang="en-US" sz="2400" dirty="0"/>
              <a:t>, et al,</a:t>
            </a:r>
            <a:r>
              <a:rPr lang="en-SG" altLang="en-US" sz="2400" dirty="0"/>
              <a:t> arXiv:2309.15868.</a:t>
            </a:r>
            <a:endParaRPr lang="en-US" altLang="en-US" sz="2400" dirty="0"/>
          </a:p>
          <a:p>
            <a:pPr eaLnBrk="1" hangingPunct="1"/>
            <a:r>
              <a:rPr lang="en-US" altLang="en-US" sz="2400" dirty="0"/>
              <a:t>“Galaxy Zoo: reproducing galaxy morphologies via machine learning,” M. Banerji, et al, Monthly Notices …, 406, 342, (2010).</a:t>
            </a:r>
          </a:p>
          <a:p>
            <a:pPr eaLnBrk="1" hangingPunct="1"/>
            <a:r>
              <a:rPr lang="en-US" altLang="en-US" sz="2400" dirty="0"/>
              <a:t>“</a:t>
            </a:r>
            <a:r>
              <a:rPr lang="en-SG" altLang="en-US" sz="2400" dirty="0"/>
              <a:t>Prediction of thermal boundary resistance by the machine learning method,” T Zhan, et al, Sci Rep 7, 7109 (2017).</a:t>
            </a:r>
          </a:p>
          <a:p>
            <a:pPr eaLnBrk="1" hangingPunct="1"/>
            <a:r>
              <a:rPr lang="en-US" altLang="en-US" sz="2400" dirty="0"/>
              <a:t>“</a:t>
            </a:r>
            <a:r>
              <a:rPr lang="en-SG" altLang="en-US" sz="2400" dirty="0"/>
              <a:t>Searching for exotic particles in high-energy physics with deep learning,” P. </a:t>
            </a:r>
            <a:r>
              <a:rPr lang="en-SG" altLang="en-US" sz="2400" dirty="0" err="1"/>
              <a:t>Baldi</a:t>
            </a:r>
            <a:r>
              <a:rPr lang="en-SG" altLang="en-US" sz="2400" dirty="0"/>
              <a:t>, et al, Nature Comm 5, 4308 (2014).</a:t>
            </a:r>
            <a:endParaRPr lang="en-US" altLang="en-US" sz="2400" dirty="0"/>
          </a:p>
          <a:p>
            <a:pPr eaLnBrk="1" hangingPunct="1"/>
            <a:endParaRPr lang="en-US" alt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Biological neuron</a:t>
            </a:r>
          </a:p>
        </p:txBody>
      </p:sp>
      <p:pic>
        <p:nvPicPr>
          <p:cNvPr id="6147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5" y="2171700"/>
            <a:ext cx="721995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“mathematical” neuron</a:t>
            </a:r>
          </a:p>
        </p:txBody>
      </p:sp>
      <p:sp>
        <p:nvSpPr>
          <p:cNvPr id="2" name="Oval 1"/>
          <p:cNvSpPr/>
          <p:nvPr/>
        </p:nvSpPr>
        <p:spPr>
          <a:xfrm>
            <a:off x="4038600" y="2362200"/>
            <a:ext cx="685800" cy="6858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200400" y="1981200"/>
            <a:ext cx="838200" cy="457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124200" y="2438400"/>
            <a:ext cx="838200" cy="152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3200400" y="2971800"/>
            <a:ext cx="838200" cy="4572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800600" y="2743200"/>
            <a:ext cx="8382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0" name="TextBox 10"/>
          <p:cNvSpPr txBox="1">
            <a:spLocks noChangeArrowheads="1"/>
          </p:cNvSpPr>
          <p:nvPr/>
        </p:nvSpPr>
        <p:spPr bwMode="auto">
          <a:xfrm>
            <a:off x="3276600" y="2590800"/>
            <a:ext cx="60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8201" name="TextBox 11"/>
          <p:cNvSpPr txBox="1">
            <a:spLocks noChangeArrowheads="1"/>
          </p:cNvSpPr>
          <p:nvPr/>
        </p:nvSpPr>
        <p:spPr bwMode="auto">
          <a:xfrm>
            <a:off x="2743200" y="1676400"/>
            <a:ext cx="387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1</a:t>
            </a:r>
            <a:endParaRPr lang="en-US" altLang="en-US" sz="1800"/>
          </a:p>
        </p:txBody>
      </p:sp>
      <p:sp>
        <p:nvSpPr>
          <p:cNvPr id="8202" name="TextBox 14"/>
          <p:cNvSpPr txBox="1">
            <a:spLocks noChangeArrowheads="1"/>
          </p:cNvSpPr>
          <p:nvPr/>
        </p:nvSpPr>
        <p:spPr bwMode="auto">
          <a:xfrm>
            <a:off x="2736850" y="2220913"/>
            <a:ext cx="387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2</a:t>
            </a:r>
            <a:endParaRPr lang="en-US" altLang="en-US" sz="1800"/>
          </a:p>
        </p:txBody>
      </p:sp>
      <p:sp>
        <p:nvSpPr>
          <p:cNvPr id="8203" name="TextBox 15"/>
          <p:cNvSpPr txBox="1">
            <a:spLocks noChangeArrowheads="1"/>
          </p:cNvSpPr>
          <p:nvPr/>
        </p:nvSpPr>
        <p:spPr bwMode="auto">
          <a:xfrm>
            <a:off x="2813050" y="3276600"/>
            <a:ext cx="463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N</a:t>
            </a:r>
            <a:endParaRPr lang="en-US" altLang="en-US" sz="1800"/>
          </a:p>
        </p:txBody>
      </p:sp>
      <p:sp>
        <p:nvSpPr>
          <p:cNvPr id="8204" name="TextBox 16"/>
          <p:cNvSpPr txBox="1">
            <a:spLocks noChangeArrowheads="1"/>
          </p:cNvSpPr>
          <p:nvPr/>
        </p:nvSpPr>
        <p:spPr bwMode="auto">
          <a:xfrm>
            <a:off x="3505200" y="1828800"/>
            <a:ext cx="463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w</a:t>
            </a:r>
            <a:r>
              <a:rPr lang="en-US" altLang="en-US" sz="1800" baseline="-25000"/>
              <a:t>1</a:t>
            </a:r>
            <a:endParaRPr lang="en-US" altLang="en-US" sz="1800"/>
          </a:p>
        </p:txBody>
      </p:sp>
      <p:sp>
        <p:nvSpPr>
          <p:cNvPr id="8205" name="TextBox 17"/>
          <p:cNvSpPr txBox="1">
            <a:spLocks noChangeArrowheads="1"/>
          </p:cNvSpPr>
          <p:nvPr/>
        </p:nvSpPr>
        <p:spPr bwMode="auto">
          <a:xfrm>
            <a:off x="3346450" y="2144713"/>
            <a:ext cx="463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w</a:t>
            </a:r>
            <a:r>
              <a:rPr lang="en-US" altLang="en-US" sz="1800" baseline="-25000"/>
              <a:t>2</a:t>
            </a:r>
            <a:endParaRPr lang="en-US" altLang="en-US" sz="1800"/>
          </a:p>
        </p:txBody>
      </p:sp>
      <p:sp>
        <p:nvSpPr>
          <p:cNvPr id="8206" name="TextBox 18"/>
          <p:cNvSpPr txBox="1">
            <a:spLocks noChangeArrowheads="1"/>
          </p:cNvSpPr>
          <p:nvPr/>
        </p:nvSpPr>
        <p:spPr bwMode="auto">
          <a:xfrm>
            <a:off x="3498850" y="3135313"/>
            <a:ext cx="463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w</a:t>
            </a:r>
            <a:r>
              <a:rPr lang="en-US" altLang="en-US" sz="1800" baseline="-25000"/>
              <a:t>N</a:t>
            </a:r>
            <a:endParaRPr lang="en-US" altLang="en-US" sz="1800"/>
          </a:p>
        </p:txBody>
      </p:sp>
      <p:sp>
        <p:nvSpPr>
          <p:cNvPr id="8207" name="TextBox 19"/>
          <p:cNvSpPr txBox="1">
            <a:spLocks noChangeArrowheads="1"/>
          </p:cNvSpPr>
          <p:nvPr/>
        </p:nvSpPr>
        <p:spPr bwMode="auto">
          <a:xfrm>
            <a:off x="5867400" y="2514600"/>
            <a:ext cx="463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y</a:t>
            </a:r>
          </a:p>
        </p:txBody>
      </p:sp>
      <p:sp>
        <p:nvSpPr>
          <p:cNvPr id="8208" name="TextBox 20"/>
          <p:cNvSpPr txBox="1">
            <a:spLocks noChangeArrowheads="1"/>
          </p:cNvSpPr>
          <p:nvPr/>
        </p:nvSpPr>
        <p:spPr bwMode="auto">
          <a:xfrm>
            <a:off x="4114800" y="2514600"/>
            <a:ext cx="615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 dirty="0"/>
              <a:t>F</a:t>
            </a:r>
            <a:r>
              <a:rPr lang="en-US" altLang="en-US" sz="1800" dirty="0"/>
              <a:t>(.)</a:t>
            </a:r>
          </a:p>
        </p:txBody>
      </p:sp>
      <p:sp>
        <p:nvSpPr>
          <p:cNvPr id="14" name="Rectangle 1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143000" y="4114800"/>
            <a:ext cx="2864374" cy="71019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 dirty="0">
                <a:noFill/>
              </a:rPr>
              <a:t> 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5791200" y="4800600"/>
            <a:ext cx="2209800" cy="238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6858000" y="3810000"/>
            <a:ext cx="0" cy="10144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6858000" y="4038600"/>
            <a:ext cx="838200" cy="78581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791200" y="4824413"/>
            <a:ext cx="10668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4" name="TextBox 21"/>
          <p:cNvSpPr txBox="1">
            <a:spLocks noChangeArrowheads="1"/>
          </p:cNvSpPr>
          <p:nvPr/>
        </p:nvSpPr>
        <p:spPr bwMode="auto">
          <a:xfrm>
            <a:off x="7848600" y="49530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/>
              <a:t>S</a:t>
            </a:r>
          </a:p>
        </p:txBody>
      </p:sp>
      <p:sp>
        <p:nvSpPr>
          <p:cNvPr id="8215" name="TextBox 22"/>
          <p:cNvSpPr txBox="1">
            <a:spLocks noChangeArrowheads="1"/>
          </p:cNvSpPr>
          <p:nvPr/>
        </p:nvSpPr>
        <p:spPr bwMode="auto">
          <a:xfrm>
            <a:off x="6858000" y="34290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/>
              <a:t>F  </a:t>
            </a:r>
            <a:r>
              <a:rPr lang="en-US" altLang="en-US" sz="1800"/>
              <a:t>(ReLU)</a:t>
            </a:r>
            <a:endParaRPr lang="en-US" altLang="en-US" sz="1800" i="1"/>
          </a:p>
        </p:txBody>
      </p:sp>
      <p:sp>
        <p:nvSpPr>
          <p:cNvPr id="24" name="TextBox 2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286000" y="5361801"/>
            <a:ext cx="4289059" cy="369332"/>
          </a:xfrm>
          <a:prstGeom prst="rect">
            <a:avLst/>
          </a:prstGeom>
          <a:blipFill>
            <a:blip r:embed="rId4"/>
            <a:stretch>
              <a:fillRect l="-994" r="-852" b="-18333"/>
            </a:stretch>
          </a:blipFill>
        </p:spPr>
        <p:txBody>
          <a:bodyPr/>
          <a:lstStyle/>
          <a:p>
            <a:pPr>
              <a:defRPr/>
            </a:pPr>
            <a:r>
              <a:rPr lang="en-US" dirty="0" err="1">
                <a:noFill/>
              </a:rPr>
              <a:t>sssss</a:t>
            </a:r>
            <a:r>
              <a:rPr lang="en-US" dirty="0">
                <a:noFill/>
              </a:rPr>
              <a:t> </a:t>
            </a:r>
          </a:p>
        </p:txBody>
      </p:sp>
      <p:sp>
        <p:nvSpPr>
          <p:cNvPr id="8217" name="TextBox 24"/>
          <p:cNvSpPr txBox="1">
            <a:spLocks noChangeArrowheads="1"/>
          </p:cNvSpPr>
          <p:nvPr/>
        </p:nvSpPr>
        <p:spPr bwMode="auto">
          <a:xfrm>
            <a:off x="1219200" y="2525713"/>
            <a:ext cx="1143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input</a:t>
            </a:r>
          </a:p>
        </p:txBody>
      </p:sp>
      <p:sp>
        <p:nvSpPr>
          <p:cNvPr id="8218" name="TextBox 26"/>
          <p:cNvSpPr txBox="1">
            <a:spLocks noChangeArrowheads="1"/>
          </p:cNvSpPr>
          <p:nvPr/>
        </p:nvSpPr>
        <p:spPr bwMode="auto">
          <a:xfrm>
            <a:off x="5867400" y="2144713"/>
            <a:ext cx="990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output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(feedforward) Neural network</a:t>
            </a:r>
          </a:p>
        </p:txBody>
      </p:sp>
      <p:sp>
        <p:nvSpPr>
          <p:cNvPr id="5" name="Oval 4"/>
          <p:cNvSpPr/>
          <p:nvPr/>
        </p:nvSpPr>
        <p:spPr>
          <a:xfrm>
            <a:off x="3540125" y="2108200"/>
            <a:ext cx="269875" cy="26987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540125" y="2827338"/>
            <a:ext cx="269875" cy="26987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40125" y="3548063"/>
            <a:ext cx="269875" cy="26987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40125" y="4267200"/>
            <a:ext cx="269875" cy="26987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540125" y="4987925"/>
            <a:ext cx="269875" cy="26987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40325" y="2438400"/>
            <a:ext cx="269875" cy="26987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40325" y="3159125"/>
            <a:ext cx="269875" cy="26987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140325" y="3878263"/>
            <a:ext cx="269875" cy="26987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40325" y="4598988"/>
            <a:ext cx="269875" cy="26987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752600" y="2632075"/>
            <a:ext cx="381000" cy="388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53" name="TextBox 19"/>
          <p:cNvSpPr txBox="1">
            <a:spLocks noChangeArrowheads="1"/>
          </p:cNvSpPr>
          <p:nvPr/>
        </p:nvSpPr>
        <p:spPr bwMode="auto">
          <a:xfrm>
            <a:off x="1752600" y="2590800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1</a:t>
            </a:r>
            <a:endParaRPr lang="en-US" altLang="en-US" sz="1800"/>
          </a:p>
        </p:txBody>
      </p:sp>
      <p:sp>
        <p:nvSpPr>
          <p:cNvPr id="21" name="Rectangle 20"/>
          <p:cNvSpPr/>
          <p:nvPr/>
        </p:nvSpPr>
        <p:spPr>
          <a:xfrm>
            <a:off x="1752600" y="3546475"/>
            <a:ext cx="381000" cy="388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55" name="TextBox 21"/>
          <p:cNvSpPr txBox="1">
            <a:spLocks noChangeArrowheads="1"/>
          </p:cNvSpPr>
          <p:nvPr/>
        </p:nvSpPr>
        <p:spPr bwMode="auto">
          <a:xfrm>
            <a:off x="1752600" y="3505200"/>
            <a:ext cx="45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2</a:t>
            </a:r>
            <a:endParaRPr lang="en-US" altLang="en-US" sz="1800"/>
          </a:p>
        </p:txBody>
      </p:sp>
      <p:sp>
        <p:nvSpPr>
          <p:cNvPr id="23" name="Rectangle 22"/>
          <p:cNvSpPr/>
          <p:nvPr/>
        </p:nvSpPr>
        <p:spPr>
          <a:xfrm>
            <a:off x="1752600" y="4487863"/>
            <a:ext cx="381000" cy="388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57" name="TextBox 23"/>
          <p:cNvSpPr txBox="1">
            <a:spLocks noChangeArrowheads="1"/>
          </p:cNvSpPr>
          <p:nvPr/>
        </p:nvSpPr>
        <p:spPr bwMode="auto">
          <a:xfrm>
            <a:off x="1752600" y="4446588"/>
            <a:ext cx="457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x</a:t>
            </a:r>
            <a:r>
              <a:rPr lang="en-US" altLang="en-US" sz="1800" baseline="-25000"/>
              <a:t>3</a:t>
            </a:r>
            <a:endParaRPr lang="en-US" altLang="en-US" sz="1800"/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2362200" y="2286000"/>
            <a:ext cx="1066800" cy="5413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438400" y="2827338"/>
            <a:ext cx="990600" cy="1333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438400" y="2960688"/>
            <a:ext cx="990600" cy="6969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0255" idx="3"/>
          </p:cNvCxnSpPr>
          <p:nvPr/>
        </p:nvCxnSpPr>
        <p:spPr>
          <a:xfrm flipV="1">
            <a:off x="2209800" y="2438400"/>
            <a:ext cx="1143000" cy="12509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2362200" y="3124200"/>
            <a:ext cx="1066800" cy="5651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362200" y="3097213"/>
            <a:ext cx="1066800" cy="11699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209800" y="3159125"/>
            <a:ext cx="1219200" cy="17176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438400" y="3817938"/>
            <a:ext cx="914400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2362200" y="3875088"/>
            <a:ext cx="1066800" cy="46831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2286000" y="4114800"/>
            <a:ext cx="1066800" cy="87312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10257" idx="3"/>
          </p:cNvCxnSpPr>
          <p:nvPr/>
        </p:nvCxnSpPr>
        <p:spPr>
          <a:xfrm flipV="1">
            <a:off x="2209800" y="2438400"/>
            <a:ext cx="1219200" cy="219233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V="1">
            <a:off x="2286000" y="3159125"/>
            <a:ext cx="1254125" cy="1565275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2286000" y="3875088"/>
            <a:ext cx="1254125" cy="93980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2362200" y="4446588"/>
            <a:ext cx="1066800" cy="36830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2286000" y="4876800"/>
            <a:ext cx="1143000" cy="22860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3886200" y="2286000"/>
            <a:ext cx="1143000" cy="2286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3906838" y="2438400"/>
            <a:ext cx="1177925" cy="685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3810000" y="2438400"/>
            <a:ext cx="1274763" cy="13795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3810000" y="2573338"/>
            <a:ext cx="1330325" cy="19780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V="1">
            <a:off x="3886200" y="2590800"/>
            <a:ext cx="1143000" cy="36988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3906838" y="3063875"/>
            <a:ext cx="1177925" cy="19526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3906838" y="3124200"/>
            <a:ext cx="1122362" cy="81121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3913188" y="3308350"/>
            <a:ext cx="1160462" cy="126047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V="1">
            <a:off x="3913188" y="2708275"/>
            <a:ext cx="1116012" cy="949325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V="1">
            <a:off x="3913188" y="3394075"/>
            <a:ext cx="1116012" cy="347663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3913188" y="3817938"/>
            <a:ext cx="1116012" cy="195262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3886200" y="3875088"/>
            <a:ext cx="1143000" cy="806450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V="1">
            <a:off x="3810000" y="2827338"/>
            <a:ext cx="1219200" cy="132080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V="1">
            <a:off x="3886200" y="3487738"/>
            <a:ext cx="1187450" cy="79057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V="1">
            <a:off x="3913188" y="4108450"/>
            <a:ext cx="1116012" cy="29368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3906838" y="4537075"/>
            <a:ext cx="1122362" cy="27781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flipV="1">
            <a:off x="3810000" y="2827338"/>
            <a:ext cx="1330325" cy="216058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V="1">
            <a:off x="3906838" y="3505200"/>
            <a:ext cx="1233487" cy="148272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flipV="1">
            <a:off x="3913188" y="4148138"/>
            <a:ext cx="1227137" cy="95726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V="1">
            <a:off x="3913188" y="4876800"/>
            <a:ext cx="1171575" cy="38100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5486400" y="2632075"/>
            <a:ext cx="1025525" cy="4921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5410200" y="2708275"/>
            <a:ext cx="1066800" cy="11366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flipV="1">
            <a:off x="5486400" y="3259138"/>
            <a:ext cx="990600" cy="4921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5486400" y="3429000"/>
            <a:ext cx="990600" cy="47783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 flipV="1">
            <a:off x="5486400" y="3394075"/>
            <a:ext cx="990600" cy="48895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>
            <a:off x="5486400" y="4013200"/>
            <a:ext cx="914400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flipV="1">
            <a:off x="5486400" y="3530600"/>
            <a:ext cx="990600" cy="106838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 flipV="1">
            <a:off x="5562600" y="4148138"/>
            <a:ext cx="914400" cy="57626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1" name="TextBox 1"/>
          <p:cNvSpPr txBox="1">
            <a:spLocks noChangeArrowheads="1"/>
          </p:cNvSpPr>
          <p:nvPr/>
        </p:nvSpPr>
        <p:spPr bwMode="auto">
          <a:xfrm>
            <a:off x="3505200" y="1524000"/>
            <a:ext cx="498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Y</a:t>
            </a:r>
            <a:r>
              <a:rPr lang="en-US" altLang="en-US" sz="1800" baseline="-25000"/>
              <a:t>1</a:t>
            </a:r>
            <a:endParaRPr lang="en-US" altLang="en-US" sz="1800"/>
          </a:p>
        </p:txBody>
      </p:sp>
      <p:sp>
        <p:nvSpPr>
          <p:cNvPr id="10302" name="TextBox 65"/>
          <p:cNvSpPr txBox="1">
            <a:spLocks noChangeArrowheads="1"/>
          </p:cNvSpPr>
          <p:nvPr/>
        </p:nvSpPr>
        <p:spPr bwMode="auto">
          <a:xfrm>
            <a:off x="5140325" y="1916113"/>
            <a:ext cx="498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Y</a:t>
            </a:r>
            <a:r>
              <a:rPr lang="en-US" altLang="en-US" sz="1800" baseline="-25000"/>
              <a:t>2</a:t>
            </a:r>
            <a:endParaRPr lang="en-US" altLang="en-US" sz="1800"/>
          </a:p>
        </p:txBody>
      </p:sp>
      <p:sp>
        <p:nvSpPr>
          <p:cNvPr id="10303" name="TextBox 66"/>
          <p:cNvSpPr txBox="1">
            <a:spLocks noChangeArrowheads="1"/>
          </p:cNvSpPr>
          <p:nvPr/>
        </p:nvSpPr>
        <p:spPr bwMode="auto">
          <a:xfrm>
            <a:off x="6511925" y="2590800"/>
            <a:ext cx="2098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Y (output layer)</a:t>
            </a:r>
          </a:p>
        </p:txBody>
      </p:sp>
      <p:graphicFrame>
        <p:nvGraphicFramePr>
          <p:cNvPr id="1030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745749"/>
              </p:ext>
            </p:extLst>
          </p:nvPr>
        </p:nvGraphicFramePr>
        <p:xfrm>
          <a:off x="309563" y="5710238"/>
          <a:ext cx="8413750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1" name="Equation" r:id="rId4" imgW="3771900" imgH="241300" progId="Equation.DSMT4">
                  <p:embed/>
                </p:oleObj>
              </mc:Choice>
              <mc:Fallback>
                <p:oleObj name="Equation" r:id="rId4" imgW="3771900" imgH="241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563" y="5710238"/>
                        <a:ext cx="8413750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Rectangle 68"/>
          <p:cNvSpPr/>
          <p:nvPr/>
        </p:nvSpPr>
        <p:spPr>
          <a:xfrm>
            <a:off x="6553200" y="3886200"/>
            <a:ext cx="228600" cy="230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553200" y="3198813"/>
            <a:ext cx="228600" cy="230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07" name="TextBox 66"/>
          <p:cNvSpPr txBox="1">
            <a:spLocks noChangeArrowheads="1"/>
          </p:cNvSpPr>
          <p:nvPr/>
        </p:nvSpPr>
        <p:spPr bwMode="auto">
          <a:xfrm>
            <a:off x="1295400" y="1981200"/>
            <a:ext cx="2098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X (input layer)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2127</TotalTime>
  <Words>1773</Words>
  <Application>Microsoft Office PowerPoint</Application>
  <PresentationFormat>On-screen Show (4:3)</PresentationFormat>
  <Paragraphs>215</Paragraphs>
  <Slides>29</Slides>
  <Notes>21</Notes>
  <HiddenSlides>1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Cambria Math</vt:lpstr>
      <vt:lpstr>Courier New</vt:lpstr>
      <vt:lpstr>Symbol</vt:lpstr>
      <vt:lpstr>Default Design</vt:lpstr>
      <vt:lpstr>Equation</vt:lpstr>
      <vt:lpstr>An introduction to neural network and machine learning</vt:lpstr>
      <vt:lpstr>Numpy</vt:lpstr>
      <vt:lpstr>Create &amp; change arrays</vt:lpstr>
      <vt:lpstr>Algebra with ndarray</vt:lpstr>
      <vt:lpstr>Array functions</vt:lpstr>
      <vt:lpstr>Machine learning/neural network in physics research</vt:lpstr>
      <vt:lpstr>Biological neuron</vt:lpstr>
      <vt:lpstr>A “mathematical” neuron</vt:lpstr>
      <vt:lpstr>(feedforward) Neural network</vt:lpstr>
      <vt:lpstr>Supervised “learning”</vt:lpstr>
      <vt:lpstr>Classification problems</vt:lpstr>
      <vt:lpstr>Network</vt:lpstr>
      <vt:lpstr>Hinge loss function</vt:lpstr>
      <vt:lpstr>Softmax or cross-entropy loss</vt:lpstr>
      <vt:lpstr>Update the network</vt:lpstr>
      <vt:lpstr>Back Propagation</vt:lpstr>
      <vt:lpstr>The gradient</vt:lpstr>
      <vt:lpstr>Adam algorithm</vt:lpstr>
      <vt:lpstr>Preventing under-fit and over-fit by adjust λ</vt:lpstr>
      <vt:lpstr>LASSO method to fit force constants</vt:lpstr>
      <vt:lpstr>LASSO method</vt:lpstr>
      <vt:lpstr>Convolutional network</vt:lpstr>
      <vt:lpstr>Convolution</vt:lpstr>
      <vt:lpstr>Max Pool</vt:lpstr>
      <vt:lpstr>Other topics not covered</vt:lpstr>
      <vt:lpstr>Tensorflow</vt:lpstr>
      <vt:lpstr>Example codes</vt:lpstr>
      <vt:lpstr>Research Project</vt:lpstr>
      <vt:lpstr>References</vt:lpstr>
    </vt:vector>
  </TitlesOfParts>
  <Company>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Neural network, machine learning</dc:title>
  <dc:subject>Numerical Recipes</dc:subject>
  <dc:creator>Wang Jian-Sheng</dc:creator>
  <cp:lastModifiedBy>Wang Jian-Sheng</cp:lastModifiedBy>
  <cp:revision>149</cp:revision>
  <dcterms:created xsi:type="dcterms:W3CDTF">2004-07-22T06:03:45Z</dcterms:created>
  <dcterms:modified xsi:type="dcterms:W3CDTF">2023-10-09T03:01:46Z</dcterms:modified>
</cp:coreProperties>
</file>