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98" r:id="rId3"/>
    <p:sldId id="299" r:id="rId4"/>
    <p:sldId id="300" r:id="rId5"/>
    <p:sldId id="301" r:id="rId6"/>
    <p:sldId id="302" r:id="rId7"/>
    <p:sldId id="303" r:id="rId8"/>
    <p:sldId id="304" r:id="rId9"/>
    <p:sldId id="316" r:id="rId10"/>
    <p:sldId id="305" r:id="rId11"/>
    <p:sldId id="309" r:id="rId12"/>
    <p:sldId id="306" r:id="rId13"/>
    <p:sldId id="310" r:id="rId14"/>
    <p:sldId id="307" r:id="rId15"/>
    <p:sldId id="308" r:id="rId16"/>
    <p:sldId id="311" r:id="rId17"/>
    <p:sldId id="312" r:id="rId18"/>
    <p:sldId id="313" r:id="rId19"/>
    <p:sldId id="315" r:id="rId20"/>
    <p:sldId id="314"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D4F577B-369A-4402-BBDC-79AD19D04E4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0595" name="Rectangle 3">
            <a:extLst>
              <a:ext uri="{FF2B5EF4-FFF2-40B4-BE49-F238E27FC236}">
                <a16:creationId xmlns:a16="http://schemas.microsoft.com/office/drawing/2014/main" id="{1ED6BC65-6A4B-4AC4-BE15-AB7A1056878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a:extLst>
              <a:ext uri="{FF2B5EF4-FFF2-40B4-BE49-F238E27FC236}">
                <a16:creationId xmlns:a16="http://schemas.microsoft.com/office/drawing/2014/main" id="{B76ED6F5-B4AF-4426-BDFB-5372EBCCF37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0597" name="Rectangle 5">
            <a:extLst>
              <a:ext uri="{FF2B5EF4-FFF2-40B4-BE49-F238E27FC236}">
                <a16:creationId xmlns:a16="http://schemas.microsoft.com/office/drawing/2014/main" id="{2CE34F28-E04D-495D-8BB4-8E58A22AC77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0598" name="Rectangle 6">
            <a:extLst>
              <a:ext uri="{FF2B5EF4-FFF2-40B4-BE49-F238E27FC236}">
                <a16:creationId xmlns:a16="http://schemas.microsoft.com/office/drawing/2014/main" id="{E93D5D1E-10D6-4238-9D5B-4123ED062DD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0599" name="Rectangle 7">
            <a:extLst>
              <a:ext uri="{FF2B5EF4-FFF2-40B4-BE49-F238E27FC236}">
                <a16:creationId xmlns:a16="http://schemas.microsoft.com/office/drawing/2014/main" id="{8D32499D-B776-4815-A3CB-EB643C4D040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FA87BCC-3374-4101-8B40-1C1AA595DCF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1DD9612A-978F-49D3-96AB-62B4A281F81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E69638-3907-473B-A00B-5E5139C34BB6}" type="slidenum">
              <a:rPr lang="en-US" altLang="en-US"/>
              <a:pPr/>
              <a:t>2</a:t>
            </a:fld>
            <a:endParaRPr lang="en-US" altLang="en-US"/>
          </a:p>
        </p:txBody>
      </p:sp>
      <p:sp>
        <p:nvSpPr>
          <p:cNvPr id="5123" name="Rectangle 2">
            <a:extLst>
              <a:ext uri="{FF2B5EF4-FFF2-40B4-BE49-F238E27FC236}">
                <a16:creationId xmlns:a16="http://schemas.microsoft.com/office/drawing/2014/main" id="{883CF28F-4EAD-46FA-9E52-65E1D2A2FCAF}"/>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4B0C3950-E9A2-4F66-B1CC-32884C295E8D}"/>
              </a:ext>
            </a:extLst>
          </p:cNvPr>
          <p:cNvSpPr>
            <a:spLocks noGrp="1" noChangeArrowheads="1"/>
          </p:cNvSpPr>
          <p:nvPr>
            <p:ph type="body" idx="1"/>
          </p:nvPr>
        </p:nvSpPr>
        <p:spPr>
          <a:noFill/>
        </p:spPr>
        <p:txBody>
          <a:bodyPr/>
          <a:lstStyle/>
          <a:p>
            <a:pPr eaLnBrk="1" hangingPunct="1"/>
            <a:r>
              <a:rPr lang="en-US" altLang="en-US" dirty="0"/>
              <a:t>From “Computing in science &amp; engineering” Jan/Feb 2000.  See https://www.cs.fsu.edu/~lacher/courses/COT4401/notes/cise_v2_i1/index.html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7685FB8-FB7F-4130-BC76-3E7C445ED479}"/>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143E7AB5-8317-4184-944A-29DBEDEA2757}"/>
              </a:ext>
            </a:extLst>
          </p:cNvPr>
          <p:cNvSpPr>
            <a:spLocks noGrp="1"/>
          </p:cNvSpPr>
          <p:nvPr>
            <p:ph type="body" idx="1"/>
          </p:nvPr>
        </p:nvSpPr>
        <p:spPr>
          <a:noFill/>
        </p:spPr>
        <p:txBody>
          <a:bodyPr/>
          <a:lstStyle/>
          <a:p>
            <a:pPr eaLnBrk="1" hangingPunct="1"/>
            <a:r>
              <a:rPr lang="en-US" altLang="en-US"/>
              <a:t>The preferred notation in physics is the angular frequency </a:t>
            </a:r>
            <a:r>
              <a:rPr lang="el-GR" altLang="en-US"/>
              <a:t>ω</a:t>
            </a:r>
            <a:r>
              <a:rPr lang="en-US" altLang="en-US"/>
              <a:t>, instead of frequency f.</a:t>
            </a:r>
          </a:p>
          <a:p>
            <a:pPr eaLnBrk="1" hangingPunct="1"/>
            <a:endParaRPr lang="en-US" altLang="en-US"/>
          </a:p>
        </p:txBody>
      </p:sp>
      <p:sp>
        <p:nvSpPr>
          <p:cNvPr id="7172" name="Slide Number Placeholder 3">
            <a:extLst>
              <a:ext uri="{FF2B5EF4-FFF2-40B4-BE49-F238E27FC236}">
                <a16:creationId xmlns:a16="http://schemas.microsoft.com/office/drawing/2014/main" id="{0312E162-8777-4ACE-B99D-CB80AA9F6FE3}"/>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847621-8591-4105-9EED-49A6690D5DA7}"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this is so, give a proof.    Since H(f) is in a bounded domain, we can made it periodic in f, and thus we have a Fourier series in t instead of Fourier integral.   However, we need a rectangular function in frequency domain to cut off a periodic</a:t>
            </a:r>
          </a:p>
          <a:p>
            <a:r>
              <a:rPr lang="en-US" dirty="0"/>
              <a:t>Function, this results the </a:t>
            </a:r>
            <a:r>
              <a:rPr lang="en-US" dirty="0" err="1"/>
              <a:t>sinc</a:t>
            </a:r>
            <a:r>
              <a:rPr lang="en-US" dirty="0"/>
              <a:t> function in the formula.   See  https://en.wikipedia.org/wiki/Nyquist%E2%80%93Shannon_sampling_theorem  </a:t>
            </a:r>
          </a:p>
          <a:p>
            <a:endParaRPr lang="en-US" dirty="0"/>
          </a:p>
        </p:txBody>
      </p:sp>
      <p:sp>
        <p:nvSpPr>
          <p:cNvPr id="4" name="Slide Number Placeholder 3"/>
          <p:cNvSpPr>
            <a:spLocks noGrp="1"/>
          </p:cNvSpPr>
          <p:nvPr>
            <p:ph type="sldNum" sz="quarter" idx="5"/>
          </p:nvPr>
        </p:nvSpPr>
        <p:spPr/>
        <p:txBody>
          <a:bodyPr/>
          <a:lstStyle/>
          <a:p>
            <a:fld id="{9FA87BCC-3374-4101-8B40-1C1AA595DCF4}" type="slidenum">
              <a:rPr lang="en-US" altLang="en-US" smtClean="0"/>
              <a:pPr/>
              <a:t>5</a:t>
            </a:fld>
            <a:endParaRPr lang="en-US" altLang="en-US"/>
          </a:p>
        </p:txBody>
      </p:sp>
    </p:spTree>
    <p:extLst>
      <p:ext uri="{BB962C8B-B14F-4D97-AF65-F5344CB8AC3E}">
        <p14:creationId xmlns:p14="http://schemas.microsoft.com/office/powerpoint/2010/main" val="227910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D5209277-71DE-460F-9FDF-D3FC98C01163}"/>
              </a:ext>
            </a:extLst>
          </p:cNvPr>
          <p:cNvSpPr>
            <a:spLocks noGrp="1" noRot="1" noChangeAspect="1" noTextEdit="1"/>
          </p:cNvSpPr>
          <p:nvPr>
            <p:ph type="sldImg"/>
          </p:nvPr>
        </p:nvSpPr>
        <p:spPr>
          <a:ln/>
        </p:spPr>
      </p:sp>
      <p:sp>
        <p:nvSpPr>
          <p:cNvPr id="13315" name="Notes Placeholder 2">
            <a:extLst>
              <a:ext uri="{FF2B5EF4-FFF2-40B4-BE49-F238E27FC236}">
                <a16:creationId xmlns:a16="http://schemas.microsoft.com/office/drawing/2014/main" id="{39DB5118-1B08-424A-A04E-9D26DF39BA64}"/>
              </a:ext>
            </a:extLst>
          </p:cNvPr>
          <p:cNvSpPr>
            <a:spLocks noGrp="1"/>
          </p:cNvSpPr>
          <p:nvPr>
            <p:ph type="body" idx="1"/>
          </p:nvPr>
        </p:nvSpPr>
        <p:spPr>
          <a:noFill/>
        </p:spPr>
        <p:txBody>
          <a:bodyPr/>
          <a:lstStyle/>
          <a:p>
            <a:pPr eaLnBrk="1" hangingPunct="1"/>
            <a:r>
              <a:rPr lang="en-US" altLang="en-US" dirty="0"/>
              <a:t>I is the identity matrix.  The asterisk * stands for complex conjugate.</a:t>
            </a:r>
          </a:p>
          <a:p>
            <a:pPr eaLnBrk="1" hangingPunct="1"/>
            <a:endParaRPr lang="en-US" altLang="en-US" dirty="0"/>
          </a:p>
          <a:p>
            <a:pPr eaLnBrk="1" hangingPunct="1"/>
            <a:endParaRPr lang="en-US" altLang="en-US" dirty="0"/>
          </a:p>
        </p:txBody>
      </p:sp>
      <p:sp>
        <p:nvSpPr>
          <p:cNvPr id="13316" name="Slide Number Placeholder 3">
            <a:extLst>
              <a:ext uri="{FF2B5EF4-FFF2-40B4-BE49-F238E27FC236}">
                <a16:creationId xmlns:a16="http://schemas.microsoft.com/office/drawing/2014/main" id="{665E54C5-1149-4F34-899D-D848E3875DBA}"/>
              </a:ext>
            </a:extLst>
          </p:cNvPr>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F9F3BF-E884-47CC-A040-C43C58C6D4AD}" type="slidenum">
              <a:rPr lang="en-US" altLang="en-US"/>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of DFT used in </a:t>
            </a:r>
            <a:r>
              <a:rPr lang="en-US" dirty="0" err="1"/>
              <a:t>scipy</a:t>
            </a:r>
            <a:r>
              <a:rPr lang="en-US" dirty="0"/>
              <a:t> or </a:t>
            </a:r>
            <a:r>
              <a:rPr lang="en-US" dirty="0" err="1"/>
              <a:t>numpy</a:t>
            </a:r>
            <a:r>
              <a:rPr lang="en-US" dirty="0"/>
              <a:t> has opposite sign conversion compare with NR, i.e.,  the forward Fourier transform is sum </a:t>
            </a:r>
            <a:r>
              <a:rPr lang="en-US" dirty="0" err="1"/>
              <a:t>h_n</a:t>
            </a:r>
            <a:r>
              <a:rPr lang="en-US" dirty="0"/>
              <a:t> exp( - </a:t>
            </a:r>
            <a:r>
              <a:rPr lang="en-US" dirty="0" err="1"/>
              <a:t>i</a:t>
            </a:r>
            <a:r>
              <a:rPr lang="en-US" dirty="0"/>
              <a:t> 2pi </a:t>
            </a:r>
            <a:r>
              <a:rPr lang="en-US" dirty="0" err="1"/>
              <a:t>nk</a:t>
            </a:r>
            <a:r>
              <a:rPr lang="en-US" dirty="0"/>
              <a:t>/N).</a:t>
            </a:r>
          </a:p>
          <a:p>
            <a:endParaRPr lang="en-US" dirty="0"/>
          </a:p>
        </p:txBody>
      </p:sp>
      <p:sp>
        <p:nvSpPr>
          <p:cNvPr id="4" name="Slide Number Placeholder 3"/>
          <p:cNvSpPr>
            <a:spLocks noGrp="1"/>
          </p:cNvSpPr>
          <p:nvPr>
            <p:ph type="sldNum" sz="quarter" idx="5"/>
          </p:nvPr>
        </p:nvSpPr>
        <p:spPr/>
        <p:txBody>
          <a:bodyPr/>
          <a:lstStyle/>
          <a:p>
            <a:fld id="{9FA87BCC-3374-4101-8B40-1C1AA595DCF4}" type="slidenum">
              <a:rPr lang="en-US" altLang="en-US" smtClean="0"/>
              <a:pPr/>
              <a:t>19</a:t>
            </a:fld>
            <a:endParaRPr lang="en-US" altLang="en-US"/>
          </a:p>
        </p:txBody>
      </p:sp>
    </p:spTree>
    <p:extLst>
      <p:ext uri="{BB962C8B-B14F-4D97-AF65-F5344CB8AC3E}">
        <p14:creationId xmlns:p14="http://schemas.microsoft.com/office/powerpoint/2010/main" val="282535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8973CF5-43D0-4D16-B56C-1CD77F34D9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6CA7146-7EE0-4C37-87A7-E755B9EBB9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9DBABDC-FC7D-4D91-8534-9EBEEA9841C3}"/>
              </a:ext>
            </a:extLst>
          </p:cNvPr>
          <p:cNvSpPr>
            <a:spLocks noGrp="1" noChangeArrowheads="1"/>
          </p:cNvSpPr>
          <p:nvPr>
            <p:ph type="sldNum" sz="quarter" idx="12"/>
          </p:nvPr>
        </p:nvSpPr>
        <p:spPr>
          <a:ln/>
        </p:spPr>
        <p:txBody>
          <a:bodyPr/>
          <a:lstStyle>
            <a:lvl1pPr>
              <a:defRPr/>
            </a:lvl1pPr>
          </a:lstStyle>
          <a:p>
            <a:fld id="{1CB3221D-5EAE-4704-AB52-45493228E680}" type="slidenum">
              <a:rPr lang="en-US" altLang="en-US"/>
              <a:pPr/>
              <a:t>‹#›</a:t>
            </a:fld>
            <a:endParaRPr lang="en-US" altLang="en-US"/>
          </a:p>
        </p:txBody>
      </p:sp>
    </p:spTree>
    <p:extLst>
      <p:ext uri="{BB962C8B-B14F-4D97-AF65-F5344CB8AC3E}">
        <p14:creationId xmlns:p14="http://schemas.microsoft.com/office/powerpoint/2010/main" val="246418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F20823C-280A-4DF5-AD23-BB0510623B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A21ABFF-2B55-4D4F-80CE-5B5CF34C5C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ABC5615-9BA8-4496-90EB-160D8BB4698E}"/>
              </a:ext>
            </a:extLst>
          </p:cNvPr>
          <p:cNvSpPr>
            <a:spLocks noGrp="1" noChangeArrowheads="1"/>
          </p:cNvSpPr>
          <p:nvPr>
            <p:ph type="sldNum" sz="quarter" idx="12"/>
          </p:nvPr>
        </p:nvSpPr>
        <p:spPr>
          <a:ln/>
        </p:spPr>
        <p:txBody>
          <a:bodyPr/>
          <a:lstStyle>
            <a:lvl1pPr>
              <a:defRPr/>
            </a:lvl1pPr>
          </a:lstStyle>
          <a:p>
            <a:fld id="{99F1D591-7982-46DB-A01E-A406B9DE3E95}" type="slidenum">
              <a:rPr lang="en-US" altLang="en-US"/>
              <a:pPr/>
              <a:t>‹#›</a:t>
            </a:fld>
            <a:endParaRPr lang="en-US" altLang="en-US"/>
          </a:p>
        </p:txBody>
      </p:sp>
    </p:spTree>
    <p:extLst>
      <p:ext uri="{BB962C8B-B14F-4D97-AF65-F5344CB8AC3E}">
        <p14:creationId xmlns:p14="http://schemas.microsoft.com/office/powerpoint/2010/main" val="151144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FBEBBD3-A5ED-4E07-B70C-0FF38B271F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98F5DB9-6E42-4D33-82A2-2042EEFF83A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ACBBB3C-89A3-4899-9C02-B23AFC968B45}"/>
              </a:ext>
            </a:extLst>
          </p:cNvPr>
          <p:cNvSpPr>
            <a:spLocks noGrp="1" noChangeArrowheads="1"/>
          </p:cNvSpPr>
          <p:nvPr>
            <p:ph type="sldNum" sz="quarter" idx="12"/>
          </p:nvPr>
        </p:nvSpPr>
        <p:spPr>
          <a:ln/>
        </p:spPr>
        <p:txBody>
          <a:bodyPr/>
          <a:lstStyle>
            <a:lvl1pPr>
              <a:defRPr/>
            </a:lvl1pPr>
          </a:lstStyle>
          <a:p>
            <a:fld id="{F0FA9B74-CB4B-40DE-8D43-34C1B631D55D}" type="slidenum">
              <a:rPr lang="en-US" altLang="en-US"/>
              <a:pPr/>
              <a:t>‹#›</a:t>
            </a:fld>
            <a:endParaRPr lang="en-US" altLang="en-US"/>
          </a:p>
        </p:txBody>
      </p:sp>
    </p:spTree>
    <p:extLst>
      <p:ext uri="{BB962C8B-B14F-4D97-AF65-F5344CB8AC3E}">
        <p14:creationId xmlns:p14="http://schemas.microsoft.com/office/powerpoint/2010/main" val="2636987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91569DA-DF35-40D8-8331-A31FB78792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CAA46FF-5097-406A-AD4D-6F984541D5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0B583D0-641B-4ECF-A339-09FACF997C9F}"/>
              </a:ext>
            </a:extLst>
          </p:cNvPr>
          <p:cNvSpPr>
            <a:spLocks noGrp="1" noChangeArrowheads="1"/>
          </p:cNvSpPr>
          <p:nvPr>
            <p:ph type="sldNum" sz="quarter" idx="12"/>
          </p:nvPr>
        </p:nvSpPr>
        <p:spPr>
          <a:ln/>
        </p:spPr>
        <p:txBody>
          <a:bodyPr/>
          <a:lstStyle>
            <a:lvl1pPr>
              <a:defRPr/>
            </a:lvl1pPr>
          </a:lstStyle>
          <a:p>
            <a:fld id="{E8CDDF0E-E9CF-422B-B871-0E3FD58A72C5}" type="slidenum">
              <a:rPr lang="en-US" altLang="en-US"/>
              <a:pPr/>
              <a:t>‹#›</a:t>
            </a:fld>
            <a:endParaRPr lang="en-US" altLang="en-US"/>
          </a:p>
        </p:txBody>
      </p:sp>
    </p:spTree>
    <p:extLst>
      <p:ext uri="{BB962C8B-B14F-4D97-AF65-F5344CB8AC3E}">
        <p14:creationId xmlns:p14="http://schemas.microsoft.com/office/powerpoint/2010/main" val="59751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8B150827-652D-4F73-9307-A37137A608D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8A8059E8-D5C4-407A-BD08-0E02D1348B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E6AF446D-9FB5-4FE4-B034-10C612F4CE66}"/>
              </a:ext>
            </a:extLst>
          </p:cNvPr>
          <p:cNvSpPr>
            <a:spLocks noGrp="1" noChangeArrowheads="1"/>
          </p:cNvSpPr>
          <p:nvPr>
            <p:ph type="sldNum" sz="quarter" idx="12"/>
          </p:nvPr>
        </p:nvSpPr>
        <p:spPr>
          <a:ln/>
        </p:spPr>
        <p:txBody>
          <a:bodyPr/>
          <a:lstStyle>
            <a:lvl1pPr>
              <a:defRPr/>
            </a:lvl1pPr>
          </a:lstStyle>
          <a:p>
            <a:fld id="{308C6F6D-47C7-474E-83BE-61D1F77C71E9}" type="slidenum">
              <a:rPr lang="en-US" altLang="en-US"/>
              <a:pPr/>
              <a:t>‹#›</a:t>
            </a:fld>
            <a:endParaRPr lang="en-US" altLang="en-US"/>
          </a:p>
        </p:txBody>
      </p:sp>
    </p:spTree>
    <p:extLst>
      <p:ext uri="{BB962C8B-B14F-4D97-AF65-F5344CB8AC3E}">
        <p14:creationId xmlns:p14="http://schemas.microsoft.com/office/powerpoint/2010/main" val="234057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784118F0-FBD0-4F02-85AF-DD866E83C1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ACE636B-0666-4A17-89D1-1A2A7B40AA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F54CA2B-D982-4AF5-B453-F6C5A1D06BAF}"/>
              </a:ext>
            </a:extLst>
          </p:cNvPr>
          <p:cNvSpPr>
            <a:spLocks noGrp="1" noChangeArrowheads="1"/>
          </p:cNvSpPr>
          <p:nvPr>
            <p:ph type="sldNum" sz="quarter" idx="12"/>
          </p:nvPr>
        </p:nvSpPr>
        <p:spPr>
          <a:ln/>
        </p:spPr>
        <p:txBody>
          <a:bodyPr/>
          <a:lstStyle>
            <a:lvl1pPr>
              <a:defRPr/>
            </a:lvl1pPr>
          </a:lstStyle>
          <a:p>
            <a:fld id="{9B8E9609-9FE4-464C-AFEF-628EE295EA61}" type="slidenum">
              <a:rPr lang="en-US" altLang="en-US"/>
              <a:pPr/>
              <a:t>‹#›</a:t>
            </a:fld>
            <a:endParaRPr lang="en-US" altLang="en-US"/>
          </a:p>
        </p:txBody>
      </p:sp>
    </p:spTree>
    <p:extLst>
      <p:ext uri="{BB962C8B-B14F-4D97-AF65-F5344CB8AC3E}">
        <p14:creationId xmlns:p14="http://schemas.microsoft.com/office/powerpoint/2010/main" val="1896043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D6BFDC6-46A8-496C-BF87-9C03F129798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58B2739-7CB6-4E54-BF53-9416AA2CCB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09A74CA-D616-4CF7-B68B-9BF9E975A447}"/>
              </a:ext>
            </a:extLst>
          </p:cNvPr>
          <p:cNvSpPr>
            <a:spLocks noGrp="1" noChangeArrowheads="1"/>
          </p:cNvSpPr>
          <p:nvPr>
            <p:ph type="sldNum" sz="quarter" idx="12"/>
          </p:nvPr>
        </p:nvSpPr>
        <p:spPr>
          <a:ln/>
        </p:spPr>
        <p:txBody>
          <a:bodyPr/>
          <a:lstStyle>
            <a:lvl1pPr>
              <a:defRPr/>
            </a:lvl1pPr>
          </a:lstStyle>
          <a:p>
            <a:fld id="{547451C7-92AF-4BD2-AEC4-D883C3B08AC0}" type="slidenum">
              <a:rPr lang="en-US" altLang="en-US"/>
              <a:pPr/>
              <a:t>‹#›</a:t>
            </a:fld>
            <a:endParaRPr lang="en-US" altLang="en-US"/>
          </a:p>
        </p:txBody>
      </p:sp>
    </p:spTree>
    <p:extLst>
      <p:ext uri="{BB962C8B-B14F-4D97-AF65-F5344CB8AC3E}">
        <p14:creationId xmlns:p14="http://schemas.microsoft.com/office/powerpoint/2010/main" val="4064471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4195267-07A6-459A-B3D0-E6ED68A37E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A114A92-CE10-4D52-B13F-804D34A435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8654B03-6161-43DD-AD9D-E621AC36BB74}"/>
              </a:ext>
            </a:extLst>
          </p:cNvPr>
          <p:cNvSpPr>
            <a:spLocks noGrp="1" noChangeArrowheads="1"/>
          </p:cNvSpPr>
          <p:nvPr>
            <p:ph type="sldNum" sz="quarter" idx="12"/>
          </p:nvPr>
        </p:nvSpPr>
        <p:spPr>
          <a:ln/>
        </p:spPr>
        <p:txBody>
          <a:bodyPr/>
          <a:lstStyle>
            <a:lvl1pPr>
              <a:defRPr/>
            </a:lvl1pPr>
          </a:lstStyle>
          <a:p>
            <a:fld id="{CF16A2F4-CDB1-4156-964E-5F9743C83E6C}" type="slidenum">
              <a:rPr lang="en-US" altLang="en-US"/>
              <a:pPr/>
              <a:t>‹#›</a:t>
            </a:fld>
            <a:endParaRPr lang="en-US" altLang="en-US"/>
          </a:p>
        </p:txBody>
      </p:sp>
    </p:spTree>
    <p:extLst>
      <p:ext uri="{BB962C8B-B14F-4D97-AF65-F5344CB8AC3E}">
        <p14:creationId xmlns:p14="http://schemas.microsoft.com/office/powerpoint/2010/main" val="407067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0A7E64-FAAC-4A1F-8040-175694D412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878491C-85CC-43BF-8D71-7F785007E1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DA11C00-D0C5-4653-BFA5-B5E19C85F9BC}"/>
              </a:ext>
            </a:extLst>
          </p:cNvPr>
          <p:cNvSpPr>
            <a:spLocks noGrp="1" noChangeArrowheads="1"/>
          </p:cNvSpPr>
          <p:nvPr>
            <p:ph type="sldNum" sz="quarter" idx="12"/>
          </p:nvPr>
        </p:nvSpPr>
        <p:spPr>
          <a:ln/>
        </p:spPr>
        <p:txBody>
          <a:bodyPr/>
          <a:lstStyle>
            <a:lvl1pPr>
              <a:defRPr/>
            </a:lvl1pPr>
          </a:lstStyle>
          <a:p>
            <a:fld id="{34BB7298-5763-42E5-8789-08A5AC2BCCAB}" type="slidenum">
              <a:rPr lang="en-US" altLang="en-US"/>
              <a:pPr/>
              <a:t>‹#›</a:t>
            </a:fld>
            <a:endParaRPr lang="en-US" altLang="en-US"/>
          </a:p>
        </p:txBody>
      </p:sp>
    </p:spTree>
    <p:extLst>
      <p:ext uri="{BB962C8B-B14F-4D97-AF65-F5344CB8AC3E}">
        <p14:creationId xmlns:p14="http://schemas.microsoft.com/office/powerpoint/2010/main" val="106110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758BAF-0B0B-4B98-9B91-4F991E9735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6AF40C3-70BC-428A-9FF4-57B195A3E9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1B025D77-8C8F-42A5-8B34-5A676297656F}"/>
              </a:ext>
            </a:extLst>
          </p:cNvPr>
          <p:cNvSpPr>
            <a:spLocks noGrp="1" noChangeArrowheads="1"/>
          </p:cNvSpPr>
          <p:nvPr>
            <p:ph type="sldNum" sz="quarter" idx="12"/>
          </p:nvPr>
        </p:nvSpPr>
        <p:spPr>
          <a:ln/>
        </p:spPr>
        <p:txBody>
          <a:bodyPr/>
          <a:lstStyle>
            <a:lvl1pPr>
              <a:defRPr/>
            </a:lvl1pPr>
          </a:lstStyle>
          <a:p>
            <a:fld id="{27936DC9-C082-47B3-A5ED-822FC3A964DF}" type="slidenum">
              <a:rPr lang="en-US" altLang="en-US"/>
              <a:pPr/>
              <a:t>‹#›</a:t>
            </a:fld>
            <a:endParaRPr lang="en-US" altLang="en-US"/>
          </a:p>
        </p:txBody>
      </p:sp>
    </p:spTree>
    <p:extLst>
      <p:ext uri="{BB962C8B-B14F-4D97-AF65-F5344CB8AC3E}">
        <p14:creationId xmlns:p14="http://schemas.microsoft.com/office/powerpoint/2010/main" val="89941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CCA6401-9021-4B25-8A8B-544EADE376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BC3190A3-A9C7-41EA-9D55-E1C754041D4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40F9A1A-E1D5-4D80-96F9-80506FD9C468}"/>
              </a:ext>
            </a:extLst>
          </p:cNvPr>
          <p:cNvSpPr>
            <a:spLocks noGrp="1" noChangeArrowheads="1"/>
          </p:cNvSpPr>
          <p:nvPr>
            <p:ph type="sldNum" sz="quarter" idx="12"/>
          </p:nvPr>
        </p:nvSpPr>
        <p:spPr>
          <a:ln/>
        </p:spPr>
        <p:txBody>
          <a:bodyPr/>
          <a:lstStyle>
            <a:lvl1pPr>
              <a:defRPr/>
            </a:lvl1pPr>
          </a:lstStyle>
          <a:p>
            <a:fld id="{CB45FF30-7744-4B5F-A3CD-2B73CE2F9B5A}" type="slidenum">
              <a:rPr lang="en-US" altLang="en-US"/>
              <a:pPr/>
              <a:t>‹#›</a:t>
            </a:fld>
            <a:endParaRPr lang="en-US" altLang="en-US"/>
          </a:p>
        </p:txBody>
      </p:sp>
    </p:spTree>
    <p:extLst>
      <p:ext uri="{BB962C8B-B14F-4D97-AF65-F5344CB8AC3E}">
        <p14:creationId xmlns:p14="http://schemas.microsoft.com/office/powerpoint/2010/main" val="258212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32C85B3-84C1-450A-A1D5-E5C4273F24C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B789C10-97A0-47FD-8D72-B4D73EEF0AF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A3A6F66-C62A-4DD2-ABA8-E8F27C7BF5CD}"/>
              </a:ext>
            </a:extLst>
          </p:cNvPr>
          <p:cNvSpPr>
            <a:spLocks noGrp="1" noChangeArrowheads="1"/>
          </p:cNvSpPr>
          <p:nvPr>
            <p:ph type="sldNum" sz="quarter" idx="12"/>
          </p:nvPr>
        </p:nvSpPr>
        <p:spPr>
          <a:ln/>
        </p:spPr>
        <p:txBody>
          <a:bodyPr/>
          <a:lstStyle>
            <a:lvl1pPr>
              <a:defRPr/>
            </a:lvl1pPr>
          </a:lstStyle>
          <a:p>
            <a:fld id="{684B81DC-936B-4EB3-BF40-7CFF0EE7C2FF}" type="slidenum">
              <a:rPr lang="en-US" altLang="en-US"/>
              <a:pPr/>
              <a:t>‹#›</a:t>
            </a:fld>
            <a:endParaRPr lang="en-US" altLang="en-US"/>
          </a:p>
        </p:txBody>
      </p:sp>
    </p:spTree>
    <p:extLst>
      <p:ext uri="{BB962C8B-B14F-4D97-AF65-F5344CB8AC3E}">
        <p14:creationId xmlns:p14="http://schemas.microsoft.com/office/powerpoint/2010/main" val="802629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A3C59AC-00F1-4FEC-B075-000B088B3D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98CC211-1953-41EF-BD07-0B8B8F71DA8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86F036D-E820-4EDD-9C83-5F5EB9819E2F}"/>
              </a:ext>
            </a:extLst>
          </p:cNvPr>
          <p:cNvSpPr>
            <a:spLocks noGrp="1" noChangeArrowheads="1"/>
          </p:cNvSpPr>
          <p:nvPr>
            <p:ph type="sldNum" sz="quarter" idx="12"/>
          </p:nvPr>
        </p:nvSpPr>
        <p:spPr>
          <a:ln/>
        </p:spPr>
        <p:txBody>
          <a:bodyPr/>
          <a:lstStyle>
            <a:lvl1pPr>
              <a:defRPr/>
            </a:lvl1pPr>
          </a:lstStyle>
          <a:p>
            <a:fld id="{3E15063C-E7C1-41F0-A189-9BA63BC8C5CB}" type="slidenum">
              <a:rPr lang="en-US" altLang="en-US"/>
              <a:pPr/>
              <a:t>‹#›</a:t>
            </a:fld>
            <a:endParaRPr lang="en-US" altLang="en-US"/>
          </a:p>
        </p:txBody>
      </p:sp>
    </p:spTree>
    <p:extLst>
      <p:ext uri="{BB962C8B-B14F-4D97-AF65-F5344CB8AC3E}">
        <p14:creationId xmlns:p14="http://schemas.microsoft.com/office/powerpoint/2010/main" val="248315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77BC7C61-62EF-4896-9499-2E765AB0E84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503E795-2A1A-4B5F-AE72-68442EF1BA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1B63C43-42B9-4FBA-AD33-1EF927DA74A5}"/>
              </a:ext>
            </a:extLst>
          </p:cNvPr>
          <p:cNvSpPr>
            <a:spLocks noGrp="1" noChangeArrowheads="1"/>
          </p:cNvSpPr>
          <p:nvPr>
            <p:ph type="sldNum" sz="quarter" idx="12"/>
          </p:nvPr>
        </p:nvSpPr>
        <p:spPr>
          <a:ln/>
        </p:spPr>
        <p:txBody>
          <a:bodyPr/>
          <a:lstStyle>
            <a:lvl1pPr>
              <a:defRPr/>
            </a:lvl1pPr>
          </a:lstStyle>
          <a:p>
            <a:fld id="{42D6736C-2DD3-489F-B437-A7C7A057D914}" type="slidenum">
              <a:rPr lang="en-US" altLang="en-US"/>
              <a:pPr/>
              <a:t>‹#›</a:t>
            </a:fld>
            <a:endParaRPr lang="en-US" altLang="en-US"/>
          </a:p>
        </p:txBody>
      </p:sp>
    </p:spTree>
    <p:extLst>
      <p:ext uri="{BB962C8B-B14F-4D97-AF65-F5344CB8AC3E}">
        <p14:creationId xmlns:p14="http://schemas.microsoft.com/office/powerpoint/2010/main" val="93916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B1BA73-EF25-4735-B8BB-215F739B538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0B4CE34-BB74-486C-B0A9-EB091E2FE05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F1494C9-59BB-47CE-88C1-1930384D79A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61EDC2A6-0E6C-4604-B7FA-B23D6C09C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2AE0FD37-884C-48EE-BF3D-A49C629B93C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73C55BD-118D-4707-AE27-89D9F525014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ftw.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ED7B67F-72FE-46CE-A720-49114C2E4CF9}"/>
              </a:ext>
            </a:extLst>
          </p:cNvPr>
          <p:cNvSpPr>
            <a:spLocks noGrp="1" noChangeArrowheads="1"/>
          </p:cNvSpPr>
          <p:nvPr>
            <p:ph type="ctrTitle"/>
          </p:nvPr>
        </p:nvSpPr>
        <p:spPr>
          <a:xfrm>
            <a:off x="685800" y="2130425"/>
            <a:ext cx="7772400" cy="1470025"/>
          </a:xfrm>
        </p:spPr>
        <p:txBody>
          <a:bodyPr anchor="ctr"/>
          <a:lstStyle/>
          <a:p>
            <a:pPr eaLnBrk="1" hangingPunct="1"/>
            <a:r>
              <a:rPr lang="en-US" altLang="en-US" sz="4000"/>
              <a:t>Chapter 12 </a:t>
            </a:r>
            <a:br>
              <a:rPr lang="en-US" altLang="en-US" sz="4000"/>
            </a:br>
            <a:br>
              <a:rPr lang="en-US" altLang="en-US" sz="4000"/>
            </a:br>
            <a:r>
              <a:rPr lang="en-US" altLang="en-US" sz="4000"/>
              <a:t>Fast Fourier Transform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AFF016F-3A89-47B3-B7A4-9F0DBB3EEE9F}"/>
              </a:ext>
            </a:extLst>
          </p:cNvPr>
          <p:cNvSpPr>
            <a:spLocks noGrp="1" noChangeArrowheads="1"/>
          </p:cNvSpPr>
          <p:nvPr>
            <p:ph type="title"/>
          </p:nvPr>
        </p:nvSpPr>
        <p:spPr/>
        <p:txBody>
          <a:bodyPr/>
          <a:lstStyle/>
          <a:p>
            <a:pPr eaLnBrk="1" hangingPunct="1"/>
            <a:r>
              <a:rPr lang="en-US" altLang="en-US"/>
              <a:t>Basic Idea of FFT</a:t>
            </a:r>
          </a:p>
        </p:txBody>
      </p:sp>
      <p:sp>
        <p:nvSpPr>
          <p:cNvPr id="15363" name="Rectangle 3">
            <a:extLst>
              <a:ext uri="{FF2B5EF4-FFF2-40B4-BE49-F238E27FC236}">
                <a16:creationId xmlns:a16="http://schemas.microsoft.com/office/drawing/2014/main" id="{E219FBFD-D9B4-4613-970C-1E490B501710}"/>
              </a:ext>
            </a:extLst>
          </p:cNvPr>
          <p:cNvSpPr>
            <a:spLocks noGrp="1" noChangeArrowheads="1"/>
          </p:cNvSpPr>
          <p:nvPr>
            <p:ph type="body" idx="1"/>
          </p:nvPr>
        </p:nvSpPr>
        <p:spPr/>
        <p:txBody>
          <a:bodyPr/>
          <a:lstStyle/>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400"/>
          </a:p>
          <a:p>
            <a:pPr eaLnBrk="1" hangingPunct="1"/>
            <a:endParaRPr lang="en-US" altLang="en-US" sz="2400"/>
          </a:p>
          <a:p>
            <a:pPr eaLnBrk="1" hangingPunct="1"/>
            <a:r>
              <a:rPr lang="en-US" altLang="en-US" sz="2400"/>
              <a:t>Where </a:t>
            </a:r>
            <a:r>
              <a:rPr lang="en-US" altLang="en-US" sz="2400" i="1"/>
              <a:t>H</a:t>
            </a:r>
            <a:r>
              <a:rPr lang="en-US" altLang="en-US" sz="2400" i="1" baseline="30000"/>
              <a:t>N/2,</a:t>
            </a:r>
            <a:r>
              <a:rPr lang="en-US" altLang="en-US" sz="2400" baseline="30000"/>
              <a:t>e</a:t>
            </a:r>
            <a:r>
              <a:rPr lang="en-US" altLang="en-US" sz="2400"/>
              <a:t> is the discrete Fourier transform of </a:t>
            </a:r>
            <a:r>
              <a:rPr lang="en-US" altLang="en-US" sz="2400" i="1"/>
              <a:t>N</a:t>
            </a:r>
            <a:r>
              <a:rPr lang="en-US" altLang="en-US" sz="2400"/>
              <a:t>/2 points formed from even set of points, and </a:t>
            </a:r>
            <a:r>
              <a:rPr lang="en-US" altLang="en-US" sz="2400" i="1"/>
              <a:t>H</a:t>
            </a:r>
            <a:r>
              <a:rPr lang="en-US" altLang="en-US" sz="2400" i="1" baseline="30000"/>
              <a:t>N/2,</a:t>
            </a:r>
            <a:r>
              <a:rPr lang="en-US" altLang="en-US" sz="2400" baseline="30000"/>
              <a:t>o</a:t>
            </a:r>
            <a:r>
              <a:rPr lang="en-US" altLang="en-US" sz="2400"/>
              <a:t> similar but from odd set of points.  This calculation is performed recursively.</a:t>
            </a:r>
          </a:p>
        </p:txBody>
      </p:sp>
      <p:graphicFrame>
        <p:nvGraphicFramePr>
          <p:cNvPr id="15364" name="Object 4">
            <a:extLst>
              <a:ext uri="{FF2B5EF4-FFF2-40B4-BE49-F238E27FC236}">
                <a16:creationId xmlns:a16="http://schemas.microsoft.com/office/drawing/2014/main" id="{B04DBAAC-0263-45E0-B433-C90C37241413}"/>
              </a:ext>
            </a:extLst>
          </p:cNvPr>
          <p:cNvGraphicFramePr>
            <a:graphicFrameLocks noChangeAspect="1"/>
          </p:cNvGraphicFramePr>
          <p:nvPr/>
        </p:nvGraphicFramePr>
        <p:xfrm>
          <a:off x="1335088" y="1295400"/>
          <a:ext cx="6092825" cy="3106738"/>
        </p:xfrm>
        <a:graphic>
          <a:graphicData uri="http://schemas.openxmlformats.org/presentationml/2006/ole">
            <mc:AlternateContent xmlns:mc="http://schemas.openxmlformats.org/markup-compatibility/2006">
              <mc:Choice xmlns:v="urn:schemas-microsoft-com:vml" Requires="v">
                <p:oleObj spid="_x0000_s15374" name="Equation" r:id="rId3" imgW="3187700" imgH="1625600" progId="Equation.DSMT4">
                  <p:embed/>
                </p:oleObj>
              </mc:Choice>
              <mc:Fallback>
                <p:oleObj name="Equation" r:id="rId3" imgW="3187700" imgH="1625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88" y="1295400"/>
                        <a:ext cx="6092825" cy="310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9819D2BB-0CC8-47D4-81A1-EF9305E5C706}"/>
              </a:ext>
            </a:extLst>
          </p:cNvPr>
          <p:cNvSpPr>
            <a:spLocks noGrp="1" noChangeArrowheads="1"/>
          </p:cNvSpPr>
          <p:nvPr>
            <p:ph type="title"/>
          </p:nvPr>
        </p:nvSpPr>
        <p:spPr/>
        <p:txBody>
          <a:bodyPr/>
          <a:lstStyle/>
          <a:p>
            <a:pPr eaLnBrk="1" hangingPunct="1"/>
            <a:r>
              <a:rPr lang="en-US" altLang="en-US"/>
              <a:t>Example for </a:t>
            </a:r>
            <a:r>
              <a:rPr lang="en-US" altLang="en-US" i="1"/>
              <a:t>N</a:t>
            </a:r>
            <a:r>
              <a:rPr lang="en-US" altLang="en-US"/>
              <a:t>=8</a:t>
            </a:r>
          </a:p>
        </p:txBody>
      </p:sp>
      <p:graphicFrame>
        <p:nvGraphicFramePr>
          <p:cNvPr id="16387" name="Object 4">
            <a:extLst>
              <a:ext uri="{FF2B5EF4-FFF2-40B4-BE49-F238E27FC236}">
                <a16:creationId xmlns:a16="http://schemas.microsoft.com/office/drawing/2014/main" id="{5E63E9B6-85B4-499A-AD4F-FFBD6BB59B29}"/>
              </a:ext>
            </a:extLst>
          </p:cNvPr>
          <p:cNvGraphicFramePr>
            <a:graphicFrameLocks noChangeAspect="1"/>
          </p:cNvGraphicFramePr>
          <p:nvPr/>
        </p:nvGraphicFramePr>
        <p:xfrm>
          <a:off x="228600" y="1425575"/>
          <a:ext cx="8839200" cy="2297113"/>
        </p:xfrm>
        <a:graphic>
          <a:graphicData uri="http://schemas.openxmlformats.org/presentationml/2006/ole">
            <mc:AlternateContent xmlns:mc="http://schemas.openxmlformats.org/markup-compatibility/2006">
              <mc:Choice xmlns:v="urn:schemas-microsoft-com:vml" Requires="v">
                <p:oleObj spid="_x0000_s16398" name="Equation" r:id="rId3" imgW="4102100" imgH="1066800" progId="Equation.DSMT4">
                  <p:embed/>
                </p:oleObj>
              </mc:Choice>
              <mc:Fallback>
                <p:oleObj name="Equation" r:id="rId3" imgW="4102100" imgH="1066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25575"/>
                        <a:ext cx="8839200"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Text Box 6">
            <a:extLst>
              <a:ext uri="{FF2B5EF4-FFF2-40B4-BE49-F238E27FC236}">
                <a16:creationId xmlns:a16="http://schemas.microsoft.com/office/drawing/2014/main" id="{FF55DF4A-FFB0-404C-AA9D-354D56EBB888}"/>
              </a:ext>
            </a:extLst>
          </p:cNvPr>
          <p:cNvSpPr txBox="1">
            <a:spLocks noChangeArrowheads="1"/>
          </p:cNvSpPr>
          <p:nvPr/>
        </p:nvSpPr>
        <p:spPr bwMode="auto">
          <a:xfrm>
            <a:off x="990600" y="3851275"/>
            <a:ext cx="6553200" cy="174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 The order of input data need to be rearranged (according to binary bit-reversed pattern).</a:t>
            </a:r>
          </a:p>
          <a:p>
            <a:pPr eaLnBrk="1" hangingPunct="1">
              <a:spcBef>
                <a:spcPct val="50000"/>
              </a:spcBef>
              <a:buFontTx/>
              <a:buNone/>
            </a:pPr>
            <a:r>
              <a:rPr lang="en-US" altLang="en-US" sz="1800"/>
              <a:t> </a:t>
            </a:r>
          </a:p>
          <a:p>
            <a:pPr eaLnBrk="1" hangingPunct="1">
              <a:spcBef>
                <a:spcPct val="50000"/>
              </a:spcBef>
              <a:buFontTx/>
              <a:buNone/>
            </a:pPr>
            <a:r>
              <a:rPr lang="en-US" altLang="en-US" sz="1800"/>
              <a:t>(B) Values for all </a:t>
            </a:r>
            <a:r>
              <a:rPr lang="en-US" altLang="en-US" sz="1800" i="1"/>
              <a:t>k</a:t>
            </a:r>
            <a:r>
              <a:rPr lang="en-US" altLang="en-US" sz="1800"/>
              <a:t> can be evaluated in place.  No additional memory is needed.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E293662-D0E2-4DD8-9E26-5C6A7AEB50B3}"/>
              </a:ext>
            </a:extLst>
          </p:cNvPr>
          <p:cNvSpPr>
            <a:spLocks noGrp="1" noChangeArrowheads="1"/>
          </p:cNvSpPr>
          <p:nvPr>
            <p:ph type="title"/>
          </p:nvPr>
        </p:nvSpPr>
        <p:spPr>
          <a:xfrm>
            <a:off x="457200" y="76200"/>
            <a:ext cx="8229600" cy="1143000"/>
          </a:xfrm>
        </p:spPr>
        <p:txBody>
          <a:bodyPr/>
          <a:lstStyle/>
          <a:p>
            <a:pPr eaLnBrk="1" hangingPunct="1"/>
            <a:r>
              <a:rPr lang="en-US" altLang="en-US"/>
              <a:t>Bit Reversal</a:t>
            </a:r>
          </a:p>
        </p:txBody>
      </p:sp>
      <p:pic>
        <p:nvPicPr>
          <p:cNvPr id="17411" name="Picture 4">
            <a:extLst>
              <a:ext uri="{FF2B5EF4-FFF2-40B4-BE49-F238E27FC236}">
                <a16:creationId xmlns:a16="http://schemas.microsoft.com/office/drawing/2014/main" id="{5A1F297A-2192-4C4F-83A5-EE6CCEAE14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295400"/>
            <a:ext cx="8686800" cy="549275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9635D78-662E-4AD8-9ACF-F8AEC1BBB46E}"/>
              </a:ext>
            </a:extLst>
          </p:cNvPr>
          <p:cNvSpPr>
            <a:spLocks noGrp="1" noChangeArrowheads="1"/>
          </p:cNvSpPr>
          <p:nvPr>
            <p:ph type="title"/>
          </p:nvPr>
        </p:nvSpPr>
        <p:spPr/>
        <p:txBody>
          <a:bodyPr/>
          <a:lstStyle/>
          <a:p>
            <a:pPr eaLnBrk="1" hangingPunct="1"/>
            <a:r>
              <a:rPr lang="en-US" altLang="en-US"/>
              <a:t>Example of FFT</a:t>
            </a:r>
          </a:p>
        </p:txBody>
      </p:sp>
      <p:sp>
        <p:nvSpPr>
          <p:cNvPr id="18435" name="Rectangle 7">
            <a:extLst>
              <a:ext uri="{FF2B5EF4-FFF2-40B4-BE49-F238E27FC236}">
                <a16:creationId xmlns:a16="http://schemas.microsoft.com/office/drawing/2014/main" id="{24E72657-3601-42E5-93F2-BAAB9675D593}"/>
              </a:ext>
            </a:extLst>
          </p:cNvPr>
          <p:cNvSpPr>
            <a:spLocks noChangeArrowheads="1"/>
          </p:cNvSpPr>
          <p:nvPr/>
        </p:nvSpPr>
        <p:spPr bwMode="auto">
          <a:xfrm>
            <a:off x="533400" y="19050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6" name="Rectangle 9">
            <a:extLst>
              <a:ext uri="{FF2B5EF4-FFF2-40B4-BE49-F238E27FC236}">
                <a16:creationId xmlns:a16="http://schemas.microsoft.com/office/drawing/2014/main" id="{3CC3D73F-54B7-468D-9580-88E783C2B7BA}"/>
              </a:ext>
            </a:extLst>
          </p:cNvPr>
          <p:cNvSpPr>
            <a:spLocks noChangeArrowheads="1"/>
          </p:cNvSpPr>
          <p:nvPr/>
        </p:nvSpPr>
        <p:spPr bwMode="auto">
          <a:xfrm>
            <a:off x="533400" y="24384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7" name="Rectangle 10">
            <a:extLst>
              <a:ext uri="{FF2B5EF4-FFF2-40B4-BE49-F238E27FC236}">
                <a16:creationId xmlns:a16="http://schemas.microsoft.com/office/drawing/2014/main" id="{4AC289B2-748D-4842-90A7-8F4F0DC175C4}"/>
              </a:ext>
            </a:extLst>
          </p:cNvPr>
          <p:cNvSpPr>
            <a:spLocks noChangeArrowheads="1"/>
          </p:cNvSpPr>
          <p:nvPr/>
        </p:nvSpPr>
        <p:spPr bwMode="auto">
          <a:xfrm>
            <a:off x="533400" y="29718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8" name="Rectangle 11">
            <a:extLst>
              <a:ext uri="{FF2B5EF4-FFF2-40B4-BE49-F238E27FC236}">
                <a16:creationId xmlns:a16="http://schemas.microsoft.com/office/drawing/2014/main" id="{1ADF63E7-4E65-44A7-A9A6-BCD2DDB9C731}"/>
              </a:ext>
            </a:extLst>
          </p:cNvPr>
          <p:cNvSpPr>
            <a:spLocks noChangeArrowheads="1"/>
          </p:cNvSpPr>
          <p:nvPr/>
        </p:nvSpPr>
        <p:spPr bwMode="auto">
          <a:xfrm>
            <a:off x="533400" y="35052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39" name="Rectangle 12">
            <a:extLst>
              <a:ext uri="{FF2B5EF4-FFF2-40B4-BE49-F238E27FC236}">
                <a16:creationId xmlns:a16="http://schemas.microsoft.com/office/drawing/2014/main" id="{245F90CE-EF9F-4E5B-98E1-9C521195380A}"/>
              </a:ext>
            </a:extLst>
          </p:cNvPr>
          <p:cNvSpPr>
            <a:spLocks noChangeArrowheads="1"/>
          </p:cNvSpPr>
          <p:nvPr/>
        </p:nvSpPr>
        <p:spPr bwMode="auto">
          <a:xfrm>
            <a:off x="533400" y="40386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0" name="Rectangle 13">
            <a:extLst>
              <a:ext uri="{FF2B5EF4-FFF2-40B4-BE49-F238E27FC236}">
                <a16:creationId xmlns:a16="http://schemas.microsoft.com/office/drawing/2014/main" id="{9D95A82E-B7F2-4CF3-82E9-76C6079AB34B}"/>
              </a:ext>
            </a:extLst>
          </p:cNvPr>
          <p:cNvSpPr>
            <a:spLocks noChangeArrowheads="1"/>
          </p:cNvSpPr>
          <p:nvPr/>
        </p:nvSpPr>
        <p:spPr bwMode="auto">
          <a:xfrm>
            <a:off x="533400" y="45720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1" name="Rectangle 14">
            <a:extLst>
              <a:ext uri="{FF2B5EF4-FFF2-40B4-BE49-F238E27FC236}">
                <a16:creationId xmlns:a16="http://schemas.microsoft.com/office/drawing/2014/main" id="{910DBA34-6F85-40DF-B4A0-B908FDF1A11E}"/>
              </a:ext>
            </a:extLst>
          </p:cNvPr>
          <p:cNvSpPr>
            <a:spLocks noChangeArrowheads="1"/>
          </p:cNvSpPr>
          <p:nvPr/>
        </p:nvSpPr>
        <p:spPr bwMode="auto">
          <a:xfrm>
            <a:off x="533400" y="51054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2" name="Rectangle 15">
            <a:extLst>
              <a:ext uri="{FF2B5EF4-FFF2-40B4-BE49-F238E27FC236}">
                <a16:creationId xmlns:a16="http://schemas.microsoft.com/office/drawing/2014/main" id="{72AFC525-E4FC-497F-B267-B57BADA33600}"/>
              </a:ext>
            </a:extLst>
          </p:cNvPr>
          <p:cNvSpPr>
            <a:spLocks noChangeArrowheads="1"/>
          </p:cNvSpPr>
          <p:nvPr/>
        </p:nvSpPr>
        <p:spPr bwMode="auto">
          <a:xfrm>
            <a:off x="533400" y="56388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43" name="Text Box 18">
            <a:extLst>
              <a:ext uri="{FF2B5EF4-FFF2-40B4-BE49-F238E27FC236}">
                <a16:creationId xmlns:a16="http://schemas.microsoft.com/office/drawing/2014/main" id="{4E9496E1-1255-4FE1-99EC-3D5B07E92EA3}"/>
              </a:ext>
            </a:extLst>
          </p:cNvPr>
          <p:cNvSpPr txBox="1">
            <a:spLocks noChangeArrowheads="1"/>
          </p:cNvSpPr>
          <p:nvPr/>
        </p:nvSpPr>
        <p:spPr bwMode="auto">
          <a:xfrm>
            <a:off x="533400" y="18430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0</a:t>
            </a:r>
            <a:endParaRPr lang="en-US" altLang="en-US" sz="1800">
              <a:latin typeface="Times New Roman" panose="02020603050405020304" pitchFamily="18" charset="0"/>
            </a:endParaRPr>
          </a:p>
        </p:txBody>
      </p:sp>
      <p:sp>
        <p:nvSpPr>
          <p:cNvPr id="18444" name="Text Box 19">
            <a:extLst>
              <a:ext uri="{FF2B5EF4-FFF2-40B4-BE49-F238E27FC236}">
                <a16:creationId xmlns:a16="http://schemas.microsoft.com/office/drawing/2014/main" id="{ABF2638A-760E-435E-8E75-321B0D94227E}"/>
              </a:ext>
            </a:extLst>
          </p:cNvPr>
          <p:cNvSpPr txBox="1">
            <a:spLocks noChangeArrowheads="1"/>
          </p:cNvSpPr>
          <p:nvPr/>
        </p:nvSpPr>
        <p:spPr bwMode="auto">
          <a:xfrm>
            <a:off x="533400" y="23764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1</a:t>
            </a:r>
            <a:endParaRPr lang="en-US" altLang="en-US" sz="1800">
              <a:latin typeface="Times New Roman" panose="02020603050405020304" pitchFamily="18" charset="0"/>
            </a:endParaRPr>
          </a:p>
        </p:txBody>
      </p:sp>
      <p:sp>
        <p:nvSpPr>
          <p:cNvPr id="18445" name="Text Box 20">
            <a:extLst>
              <a:ext uri="{FF2B5EF4-FFF2-40B4-BE49-F238E27FC236}">
                <a16:creationId xmlns:a16="http://schemas.microsoft.com/office/drawing/2014/main" id="{525469D0-AC03-41CF-90C0-BEC6ED40321F}"/>
              </a:ext>
            </a:extLst>
          </p:cNvPr>
          <p:cNvSpPr txBox="1">
            <a:spLocks noChangeArrowheads="1"/>
          </p:cNvSpPr>
          <p:nvPr/>
        </p:nvSpPr>
        <p:spPr bwMode="auto">
          <a:xfrm>
            <a:off x="533400" y="29098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2</a:t>
            </a:r>
            <a:endParaRPr lang="en-US" altLang="en-US" sz="1800">
              <a:latin typeface="Times New Roman" panose="02020603050405020304" pitchFamily="18" charset="0"/>
            </a:endParaRPr>
          </a:p>
        </p:txBody>
      </p:sp>
      <p:sp>
        <p:nvSpPr>
          <p:cNvPr id="18446" name="Text Box 21">
            <a:extLst>
              <a:ext uri="{FF2B5EF4-FFF2-40B4-BE49-F238E27FC236}">
                <a16:creationId xmlns:a16="http://schemas.microsoft.com/office/drawing/2014/main" id="{DA9AB7F3-5CE7-4122-83CF-6BA2A5D80622}"/>
              </a:ext>
            </a:extLst>
          </p:cNvPr>
          <p:cNvSpPr txBox="1">
            <a:spLocks noChangeArrowheads="1"/>
          </p:cNvSpPr>
          <p:nvPr/>
        </p:nvSpPr>
        <p:spPr bwMode="auto">
          <a:xfrm>
            <a:off x="533400" y="3429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3</a:t>
            </a:r>
            <a:endParaRPr lang="en-US" altLang="en-US" sz="1800">
              <a:latin typeface="Times New Roman" panose="02020603050405020304" pitchFamily="18" charset="0"/>
            </a:endParaRPr>
          </a:p>
        </p:txBody>
      </p:sp>
      <p:sp>
        <p:nvSpPr>
          <p:cNvPr id="18447" name="Text Box 22">
            <a:extLst>
              <a:ext uri="{FF2B5EF4-FFF2-40B4-BE49-F238E27FC236}">
                <a16:creationId xmlns:a16="http://schemas.microsoft.com/office/drawing/2014/main" id="{56982D60-9569-48C8-B46C-9410B60D6DFF}"/>
              </a:ext>
            </a:extLst>
          </p:cNvPr>
          <p:cNvSpPr txBox="1">
            <a:spLocks noChangeArrowheads="1"/>
          </p:cNvSpPr>
          <p:nvPr/>
        </p:nvSpPr>
        <p:spPr bwMode="auto">
          <a:xfrm>
            <a:off x="533400" y="39766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4</a:t>
            </a:r>
            <a:endParaRPr lang="en-US" altLang="en-US" sz="1800">
              <a:latin typeface="Times New Roman" panose="02020603050405020304" pitchFamily="18" charset="0"/>
            </a:endParaRPr>
          </a:p>
        </p:txBody>
      </p:sp>
      <p:sp>
        <p:nvSpPr>
          <p:cNvPr id="18448" name="Text Box 23">
            <a:extLst>
              <a:ext uri="{FF2B5EF4-FFF2-40B4-BE49-F238E27FC236}">
                <a16:creationId xmlns:a16="http://schemas.microsoft.com/office/drawing/2014/main" id="{5DBBC2A4-FBBC-46F4-A18D-AB1A4A4B5273}"/>
              </a:ext>
            </a:extLst>
          </p:cNvPr>
          <p:cNvSpPr txBox="1">
            <a:spLocks noChangeArrowheads="1"/>
          </p:cNvSpPr>
          <p:nvPr/>
        </p:nvSpPr>
        <p:spPr bwMode="auto">
          <a:xfrm>
            <a:off x="533400" y="4495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5</a:t>
            </a:r>
            <a:endParaRPr lang="en-US" altLang="en-US" sz="1800">
              <a:latin typeface="Times New Roman" panose="02020603050405020304" pitchFamily="18" charset="0"/>
            </a:endParaRPr>
          </a:p>
        </p:txBody>
      </p:sp>
      <p:sp>
        <p:nvSpPr>
          <p:cNvPr id="18449" name="Text Box 24">
            <a:extLst>
              <a:ext uri="{FF2B5EF4-FFF2-40B4-BE49-F238E27FC236}">
                <a16:creationId xmlns:a16="http://schemas.microsoft.com/office/drawing/2014/main" id="{CD88CBFE-A9D3-483D-8E37-E95390E661BE}"/>
              </a:ext>
            </a:extLst>
          </p:cNvPr>
          <p:cNvSpPr txBox="1">
            <a:spLocks noChangeArrowheads="1"/>
          </p:cNvSpPr>
          <p:nvPr/>
        </p:nvSpPr>
        <p:spPr bwMode="auto">
          <a:xfrm>
            <a:off x="533400" y="50434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6</a:t>
            </a:r>
            <a:endParaRPr lang="en-US" altLang="en-US" sz="1800">
              <a:latin typeface="Times New Roman" panose="02020603050405020304" pitchFamily="18" charset="0"/>
            </a:endParaRPr>
          </a:p>
        </p:txBody>
      </p:sp>
      <p:sp>
        <p:nvSpPr>
          <p:cNvPr id="18450" name="Text Box 25">
            <a:extLst>
              <a:ext uri="{FF2B5EF4-FFF2-40B4-BE49-F238E27FC236}">
                <a16:creationId xmlns:a16="http://schemas.microsoft.com/office/drawing/2014/main" id="{624923F5-67A9-4DF5-B4BC-6036B238FF1B}"/>
              </a:ext>
            </a:extLst>
          </p:cNvPr>
          <p:cNvSpPr txBox="1">
            <a:spLocks noChangeArrowheads="1"/>
          </p:cNvSpPr>
          <p:nvPr/>
        </p:nvSpPr>
        <p:spPr bwMode="auto">
          <a:xfrm>
            <a:off x="533400" y="55768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7</a:t>
            </a:r>
            <a:endParaRPr lang="en-US" altLang="en-US" sz="1800">
              <a:latin typeface="Times New Roman" panose="02020603050405020304" pitchFamily="18" charset="0"/>
            </a:endParaRPr>
          </a:p>
        </p:txBody>
      </p:sp>
      <p:sp>
        <p:nvSpPr>
          <p:cNvPr id="18451" name="Rectangle 26">
            <a:extLst>
              <a:ext uri="{FF2B5EF4-FFF2-40B4-BE49-F238E27FC236}">
                <a16:creationId xmlns:a16="http://schemas.microsoft.com/office/drawing/2014/main" id="{132EC5BA-C1C4-451D-B744-CBB2B665B415}"/>
              </a:ext>
            </a:extLst>
          </p:cNvPr>
          <p:cNvSpPr>
            <a:spLocks noChangeArrowheads="1"/>
          </p:cNvSpPr>
          <p:nvPr/>
        </p:nvSpPr>
        <p:spPr bwMode="auto">
          <a:xfrm>
            <a:off x="1447800" y="19050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2" name="Rectangle 27">
            <a:extLst>
              <a:ext uri="{FF2B5EF4-FFF2-40B4-BE49-F238E27FC236}">
                <a16:creationId xmlns:a16="http://schemas.microsoft.com/office/drawing/2014/main" id="{3E6DB601-FE6E-4CB5-8F58-DDBA38147534}"/>
              </a:ext>
            </a:extLst>
          </p:cNvPr>
          <p:cNvSpPr>
            <a:spLocks noChangeArrowheads="1"/>
          </p:cNvSpPr>
          <p:nvPr/>
        </p:nvSpPr>
        <p:spPr bwMode="auto">
          <a:xfrm>
            <a:off x="1447800" y="24384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3" name="Rectangle 28">
            <a:extLst>
              <a:ext uri="{FF2B5EF4-FFF2-40B4-BE49-F238E27FC236}">
                <a16:creationId xmlns:a16="http://schemas.microsoft.com/office/drawing/2014/main" id="{910EB7E1-4DCE-458B-B8BF-DC584F019D05}"/>
              </a:ext>
            </a:extLst>
          </p:cNvPr>
          <p:cNvSpPr>
            <a:spLocks noChangeArrowheads="1"/>
          </p:cNvSpPr>
          <p:nvPr/>
        </p:nvSpPr>
        <p:spPr bwMode="auto">
          <a:xfrm>
            <a:off x="1447800" y="29718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4" name="Rectangle 29">
            <a:extLst>
              <a:ext uri="{FF2B5EF4-FFF2-40B4-BE49-F238E27FC236}">
                <a16:creationId xmlns:a16="http://schemas.microsoft.com/office/drawing/2014/main" id="{85B4AD7D-6231-470D-AD64-FCF5D131CEDB}"/>
              </a:ext>
            </a:extLst>
          </p:cNvPr>
          <p:cNvSpPr>
            <a:spLocks noChangeArrowheads="1"/>
          </p:cNvSpPr>
          <p:nvPr/>
        </p:nvSpPr>
        <p:spPr bwMode="auto">
          <a:xfrm>
            <a:off x="1447800" y="35052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5" name="Rectangle 30">
            <a:extLst>
              <a:ext uri="{FF2B5EF4-FFF2-40B4-BE49-F238E27FC236}">
                <a16:creationId xmlns:a16="http://schemas.microsoft.com/office/drawing/2014/main" id="{70B654BF-292F-41EF-BDFE-89C5E299C61D}"/>
              </a:ext>
            </a:extLst>
          </p:cNvPr>
          <p:cNvSpPr>
            <a:spLocks noChangeArrowheads="1"/>
          </p:cNvSpPr>
          <p:nvPr/>
        </p:nvSpPr>
        <p:spPr bwMode="auto">
          <a:xfrm>
            <a:off x="1447800" y="40386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6" name="Rectangle 31">
            <a:extLst>
              <a:ext uri="{FF2B5EF4-FFF2-40B4-BE49-F238E27FC236}">
                <a16:creationId xmlns:a16="http://schemas.microsoft.com/office/drawing/2014/main" id="{31006162-D9E9-42A5-9CDF-B04F04454A91}"/>
              </a:ext>
            </a:extLst>
          </p:cNvPr>
          <p:cNvSpPr>
            <a:spLocks noChangeArrowheads="1"/>
          </p:cNvSpPr>
          <p:nvPr/>
        </p:nvSpPr>
        <p:spPr bwMode="auto">
          <a:xfrm>
            <a:off x="1447800" y="45720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7" name="Rectangle 32">
            <a:extLst>
              <a:ext uri="{FF2B5EF4-FFF2-40B4-BE49-F238E27FC236}">
                <a16:creationId xmlns:a16="http://schemas.microsoft.com/office/drawing/2014/main" id="{8C3F46B4-8BD5-4FC4-B92A-4C3B39413EBF}"/>
              </a:ext>
            </a:extLst>
          </p:cNvPr>
          <p:cNvSpPr>
            <a:spLocks noChangeArrowheads="1"/>
          </p:cNvSpPr>
          <p:nvPr/>
        </p:nvSpPr>
        <p:spPr bwMode="auto">
          <a:xfrm>
            <a:off x="1447800" y="51054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8" name="Rectangle 33">
            <a:extLst>
              <a:ext uri="{FF2B5EF4-FFF2-40B4-BE49-F238E27FC236}">
                <a16:creationId xmlns:a16="http://schemas.microsoft.com/office/drawing/2014/main" id="{CA122ED0-25FF-403F-AC29-7B2D542F66C8}"/>
              </a:ext>
            </a:extLst>
          </p:cNvPr>
          <p:cNvSpPr>
            <a:spLocks noChangeArrowheads="1"/>
          </p:cNvSpPr>
          <p:nvPr/>
        </p:nvSpPr>
        <p:spPr bwMode="auto">
          <a:xfrm>
            <a:off x="1447800" y="5638800"/>
            <a:ext cx="30480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59" name="Text Box 34">
            <a:extLst>
              <a:ext uri="{FF2B5EF4-FFF2-40B4-BE49-F238E27FC236}">
                <a16:creationId xmlns:a16="http://schemas.microsoft.com/office/drawing/2014/main" id="{01511CA7-AE0A-4326-A540-DBB51CDBAFAC}"/>
              </a:ext>
            </a:extLst>
          </p:cNvPr>
          <p:cNvSpPr txBox="1">
            <a:spLocks noChangeArrowheads="1"/>
          </p:cNvSpPr>
          <p:nvPr/>
        </p:nvSpPr>
        <p:spPr bwMode="auto">
          <a:xfrm>
            <a:off x="1447800" y="18430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0</a:t>
            </a:r>
            <a:endParaRPr lang="en-US" altLang="en-US" sz="1800">
              <a:latin typeface="Times New Roman" panose="02020603050405020304" pitchFamily="18" charset="0"/>
            </a:endParaRPr>
          </a:p>
        </p:txBody>
      </p:sp>
      <p:sp>
        <p:nvSpPr>
          <p:cNvPr id="18460" name="Text Box 35">
            <a:extLst>
              <a:ext uri="{FF2B5EF4-FFF2-40B4-BE49-F238E27FC236}">
                <a16:creationId xmlns:a16="http://schemas.microsoft.com/office/drawing/2014/main" id="{B9A129CD-06F2-4442-AE9D-5E5249045106}"/>
              </a:ext>
            </a:extLst>
          </p:cNvPr>
          <p:cNvSpPr txBox="1">
            <a:spLocks noChangeArrowheads="1"/>
          </p:cNvSpPr>
          <p:nvPr/>
        </p:nvSpPr>
        <p:spPr bwMode="auto">
          <a:xfrm>
            <a:off x="1447800" y="23764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4</a:t>
            </a:r>
            <a:endParaRPr lang="en-US" altLang="en-US" sz="1800">
              <a:latin typeface="Times New Roman" panose="02020603050405020304" pitchFamily="18" charset="0"/>
            </a:endParaRPr>
          </a:p>
        </p:txBody>
      </p:sp>
      <p:sp>
        <p:nvSpPr>
          <p:cNvPr id="18461" name="Text Box 36">
            <a:extLst>
              <a:ext uri="{FF2B5EF4-FFF2-40B4-BE49-F238E27FC236}">
                <a16:creationId xmlns:a16="http://schemas.microsoft.com/office/drawing/2014/main" id="{50739AA0-B7EF-418C-B941-22FACA54B148}"/>
              </a:ext>
            </a:extLst>
          </p:cNvPr>
          <p:cNvSpPr txBox="1">
            <a:spLocks noChangeArrowheads="1"/>
          </p:cNvSpPr>
          <p:nvPr/>
        </p:nvSpPr>
        <p:spPr bwMode="auto">
          <a:xfrm>
            <a:off x="1447800" y="29098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2</a:t>
            </a:r>
            <a:endParaRPr lang="en-US" altLang="en-US" sz="1800">
              <a:latin typeface="Times New Roman" panose="02020603050405020304" pitchFamily="18" charset="0"/>
            </a:endParaRPr>
          </a:p>
        </p:txBody>
      </p:sp>
      <p:sp>
        <p:nvSpPr>
          <p:cNvPr id="18462" name="Text Box 37">
            <a:extLst>
              <a:ext uri="{FF2B5EF4-FFF2-40B4-BE49-F238E27FC236}">
                <a16:creationId xmlns:a16="http://schemas.microsoft.com/office/drawing/2014/main" id="{16EC2D35-6622-4942-8A81-7797B7AA30E1}"/>
              </a:ext>
            </a:extLst>
          </p:cNvPr>
          <p:cNvSpPr txBox="1">
            <a:spLocks noChangeArrowheads="1"/>
          </p:cNvSpPr>
          <p:nvPr/>
        </p:nvSpPr>
        <p:spPr bwMode="auto">
          <a:xfrm>
            <a:off x="1447800" y="3429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6</a:t>
            </a:r>
            <a:endParaRPr lang="en-US" altLang="en-US" sz="1800">
              <a:latin typeface="Times New Roman" panose="02020603050405020304" pitchFamily="18" charset="0"/>
            </a:endParaRPr>
          </a:p>
        </p:txBody>
      </p:sp>
      <p:sp>
        <p:nvSpPr>
          <p:cNvPr id="18463" name="Text Box 38">
            <a:extLst>
              <a:ext uri="{FF2B5EF4-FFF2-40B4-BE49-F238E27FC236}">
                <a16:creationId xmlns:a16="http://schemas.microsoft.com/office/drawing/2014/main" id="{CFFC9A7B-B549-4F1E-ADDA-F763E9818F22}"/>
              </a:ext>
            </a:extLst>
          </p:cNvPr>
          <p:cNvSpPr txBox="1">
            <a:spLocks noChangeArrowheads="1"/>
          </p:cNvSpPr>
          <p:nvPr/>
        </p:nvSpPr>
        <p:spPr bwMode="auto">
          <a:xfrm>
            <a:off x="1447800" y="39766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1</a:t>
            </a:r>
            <a:endParaRPr lang="en-US" altLang="en-US" sz="1800">
              <a:latin typeface="Times New Roman" panose="02020603050405020304" pitchFamily="18" charset="0"/>
            </a:endParaRPr>
          </a:p>
        </p:txBody>
      </p:sp>
      <p:sp>
        <p:nvSpPr>
          <p:cNvPr id="18464" name="Text Box 39">
            <a:extLst>
              <a:ext uri="{FF2B5EF4-FFF2-40B4-BE49-F238E27FC236}">
                <a16:creationId xmlns:a16="http://schemas.microsoft.com/office/drawing/2014/main" id="{301D2495-E13D-45CE-AAE4-0F572EDA6F83}"/>
              </a:ext>
            </a:extLst>
          </p:cNvPr>
          <p:cNvSpPr txBox="1">
            <a:spLocks noChangeArrowheads="1"/>
          </p:cNvSpPr>
          <p:nvPr/>
        </p:nvSpPr>
        <p:spPr bwMode="auto">
          <a:xfrm>
            <a:off x="1447800" y="4495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5</a:t>
            </a:r>
            <a:endParaRPr lang="en-US" altLang="en-US" sz="1800">
              <a:latin typeface="Times New Roman" panose="02020603050405020304" pitchFamily="18" charset="0"/>
            </a:endParaRPr>
          </a:p>
        </p:txBody>
      </p:sp>
      <p:sp>
        <p:nvSpPr>
          <p:cNvPr id="18465" name="Text Box 40">
            <a:extLst>
              <a:ext uri="{FF2B5EF4-FFF2-40B4-BE49-F238E27FC236}">
                <a16:creationId xmlns:a16="http://schemas.microsoft.com/office/drawing/2014/main" id="{49E6257A-B697-4A7E-97A7-56E332A8E128}"/>
              </a:ext>
            </a:extLst>
          </p:cNvPr>
          <p:cNvSpPr txBox="1">
            <a:spLocks noChangeArrowheads="1"/>
          </p:cNvSpPr>
          <p:nvPr/>
        </p:nvSpPr>
        <p:spPr bwMode="auto">
          <a:xfrm>
            <a:off x="1447800" y="50434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3</a:t>
            </a:r>
            <a:endParaRPr lang="en-US" altLang="en-US" sz="1800">
              <a:latin typeface="Times New Roman" panose="02020603050405020304" pitchFamily="18" charset="0"/>
            </a:endParaRPr>
          </a:p>
        </p:txBody>
      </p:sp>
      <p:sp>
        <p:nvSpPr>
          <p:cNvPr id="18466" name="Text Box 41">
            <a:extLst>
              <a:ext uri="{FF2B5EF4-FFF2-40B4-BE49-F238E27FC236}">
                <a16:creationId xmlns:a16="http://schemas.microsoft.com/office/drawing/2014/main" id="{3D06D0CB-60D2-41B7-B9ED-B68AD43C8CED}"/>
              </a:ext>
            </a:extLst>
          </p:cNvPr>
          <p:cNvSpPr txBox="1">
            <a:spLocks noChangeArrowheads="1"/>
          </p:cNvSpPr>
          <p:nvPr/>
        </p:nvSpPr>
        <p:spPr bwMode="auto">
          <a:xfrm>
            <a:off x="1447800" y="5576888"/>
            <a:ext cx="45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7</a:t>
            </a:r>
            <a:endParaRPr lang="en-US" altLang="en-US" sz="1800">
              <a:latin typeface="Times New Roman" panose="02020603050405020304" pitchFamily="18" charset="0"/>
            </a:endParaRPr>
          </a:p>
        </p:txBody>
      </p:sp>
      <p:sp>
        <p:nvSpPr>
          <p:cNvPr id="18467" name="Text Box 42">
            <a:extLst>
              <a:ext uri="{FF2B5EF4-FFF2-40B4-BE49-F238E27FC236}">
                <a16:creationId xmlns:a16="http://schemas.microsoft.com/office/drawing/2014/main" id="{A15A515B-E4A3-4940-A9C7-0D5F2CA981FA}"/>
              </a:ext>
            </a:extLst>
          </p:cNvPr>
          <p:cNvSpPr txBox="1">
            <a:spLocks noChangeArrowheads="1"/>
          </p:cNvSpPr>
          <p:nvPr/>
        </p:nvSpPr>
        <p:spPr bwMode="auto">
          <a:xfrm>
            <a:off x="457200" y="990600"/>
            <a:ext cx="1905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Swap data according to bit reversal</a:t>
            </a:r>
          </a:p>
        </p:txBody>
      </p:sp>
      <p:sp>
        <p:nvSpPr>
          <p:cNvPr id="18468" name="Line 43">
            <a:extLst>
              <a:ext uri="{FF2B5EF4-FFF2-40B4-BE49-F238E27FC236}">
                <a16:creationId xmlns:a16="http://schemas.microsoft.com/office/drawing/2014/main" id="{D8AE1123-1A8C-4DA5-AC74-71AE42B87C0D}"/>
              </a:ext>
            </a:extLst>
          </p:cNvPr>
          <p:cNvSpPr>
            <a:spLocks noChangeShapeType="1"/>
          </p:cNvSpPr>
          <p:nvPr/>
        </p:nvSpPr>
        <p:spPr bwMode="auto">
          <a:xfrm>
            <a:off x="1828800" y="2057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9" name="Line 44">
            <a:extLst>
              <a:ext uri="{FF2B5EF4-FFF2-40B4-BE49-F238E27FC236}">
                <a16:creationId xmlns:a16="http://schemas.microsoft.com/office/drawing/2014/main" id="{6F9E1D7A-0D04-46F6-97E6-51D9AB926101}"/>
              </a:ext>
            </a:extLst>
          </p:cNvPr>
          <p:cNvSpPr>
            <a:spLocks noChangeShapeType="1"/>
          </p:cNvSpPr>
          <p:nvPr/>
        </p:nvSpPr>
        <p:spPr bwMode="auto">
          <a:xfrm>
            <a:off x="1828800" y="2590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0" name="Line 45">
            <a:extLst>
              <a:ext uri="{FF2B5EF4-FFF2-40B4-BE49-F238E27FC236}">
                <a16:creationId xmlns:a16="http://schemas.microsoft.com/office/drawing/2014/main" id="{10BAA621-0223-4A83-9E7D-39B51A66F2A2}"/>
              </a:ext>
            </a:extLst>
          </p:cNvPr>
          <p:cNvSpPr>
            <a:spLocks noChangeShapeType="1"/>
          </p:cNvSpPr>
          <p:nvPr/>
        </p:nvSpPr>
        <p:spPr bwMode="auto">
          <a:xfrm flipV="1">
            <a:off x="2133600" y="20574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71" name="Text Box 46">
            <a:extLst>
              <a:ext uri="{FF2B5EF4-FFF2-40B4-BE49-F238E27FC236}">
                <a16:creationId xmlns:a16="http://schemas.microsoft.com/office/drawing/2014/main" id="{6C804900-A48E-4041-9F1B-2DF817FC39D7}"/>
              </a:ext>
            </a:extLst>
          </p:cNvPr>
          <p:cNvSpPr txBox="1">
            <a:spLocks noChangeArrowheads="1"/>
          </p:cNvSpPr>
          <p:nvPr/>
        </p:nvSpPr>
        <p:spPr bwMode="auto">
          <a:xfrm>
            <a:off x="1600200" y="6034088"/>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Spacing =1</a:t>
            </a:r>
            <a:endParaRPr lang="en-US" altLang="en-US" sz="1600">
              <a:cs typeface="Arial" panose="020B0604020202020204" pitchFamily="34" charset="0"/>
              <a:sym typeface="Symbol" panose="05050102010706020507" pitchFamily="18" charset="2"/>
            </a:endParaRPr>
          </a:p>
        </p:txBody>
      </p:sp>
      <p:sp>
        <p:nvSpPr>
          <p:cNvPr id="18472" name="Rectangle 55">
            <a:extLst>
              <a:ext uri="{FF2B5EF4-FFF2-40B4-BE49-F238E27FC236}">
                <a16:creationId xmlns:a16="http://schemas.microsoft.com/office/drawing/2014/main" id="{EFE81580-914E-455A-BBC5-C7CC8DA4F883}"/>
              </a:ext>
            </a:extLst>
          </p:cNvPr>
          <p:cNvSpPr>
            <a:spLocks noChangeArrowheads="1"/>
          </p:cNvSpPr>
          <p:nvPr/>
        </p:nvSpPr>
        <p:spPr bwMode="auto">
          <a:xfrm>
            <a:off x="2644775" y="2438400"/>
            <a:ext cx="6032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73" name="Text Box 56">
            <a:extLst>
              <a:ext uri="{FF2B5EF4-FFF2-40B4-BE49-F238E27FC236}">
                <a16:creationId xmlns:a16="http://schemas.microsoft.com/office/drawing/2014/main" id="{A51B1CB8-728C-48C6-B65F-2C598B98F184}"/>
              </a:ext>
            </a:extLst>
          </p:cNvPr>
          <p:cNvSpPr txBox="1">
            <a:spLocks noChangeArrowheads="1"/>
          </p:cNvSpPr>
          <p:nvPr/>
        </p:nvSpPr>
        <p:spPr bwMode="auto">
          <a:xfrm>
            <a:off x="2590800" y="23764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0</a:t>
            </a:r>
            <a:r>
              <a:rPr lang="en-US" altLang="en-US" sz="1800" i="1">
                <a:latin typeface="Times New Roman" panose="02020603050405020304" pitchFamily="18" charset="0"/>
                <a:cs typeface="Times New Roman" panose="02020603050405020304" pitchFamily="18" charset="0"/>
              </a:rPr>
              <a:t>–</a:t>
            </a:r>
            <a:r>
              <a:rPr lang="en-US" altLang="en-US" sz="1800" i="1">
                <a:latin typeface="Times New Roman" panose="02020603050405020304" pitchFamily="18" charset="0"/>
              </a:rPr>
              <a:t>x</a:t>
            </a:r>
            <a:r>
              <a:rPr lang="en-US" altLang="en-US" sz="1800" baseline="-25000">
                <a:latin typeface="Times New Roman" panose="02020603050405020304" pitchFamily="18" charset="0"/>
              </a:rPr>
              <a:t>4</a:t>
            </a:r>
            <a:endParaRPr lang="en-US" altLang="en-US" sz="1800">
              <a:latin typeface="Times New Roman" panose="02020603050405020304" pitchFamily="18" charset="0"/>
            </a:endParaRPr>
          </a:p>
        </p:txBody>
      </p:sp>
      <p:sp>
        <p:nvSpPr>
          <p:cNvPr id="18474" name="Rectangle 57">
            <a:extLst>
              <a:ext uri="{FF2B5EF4-FFF2-40B4-BE49-F238E27FC236}">
                <a16:creationId xmlns:a16="http://schemas.microsoft.com/office/drawing/2014/main" id="{32269216-E407-4220-9651-FEC4D982C995}"/>
              </a:ext>
            </a:extLst>
          </p:cNvPr>
          <p:cNvSpPr>
            <a:spLocks noChangeArrowheads="1"/>
          </p:cNvSpPr>
          <p:nvPr/>
        </p:nvSpPr>
        <p:spPr bwMode="auto">
          <a:xfrm>
            <a:off x="2644775" y="2971800"/>
            <a:ext cx="6032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75" name="Text Box 58">
            <a:extLst>
              <a:ext uri="{FF2B5EF4-FFF2-40B4-BE49-F238E27FC236}">
                <a16:creationId xmlns:a16="http://schemas.microsoft.com/office/drawing/2014/main" id="{638E0AAF-488D-42F2-96C2-5664AC26FB6C}"/>
              </a:ext>
            </a:extLst>
          </p:cNvPr>
          <p:cNvSpPr txBox="1">
            <a:spLocks noChangeArrowheads="1"/>
          </p:cNvSpPr>
          <p:nvPr/>
        </p:nvSpPr>
        <p:spPr bwMode="auto">
          <a:xfrm>
            <a:off x="2590800" y="2909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2</a:t>
            </a:r>
            <a:r>
              <a:rPr lang="en-US" altLang="en-US" sz="1800" i="1">
                <a:latin typeface="Times New Roman" panose="02020603050405020304" pitchFamily="18" charset="0"/>
              </a:rPr>
              <a:t>+x</a:t>
            </a:r>
            <a:r>
              <a:rPr lang="en-US" altLang="en-US" sz="1800" baseline="-25000">
                <a:latin typeface="Times New Roman" panose="02020603050405020304" pitchFamily="18" charset="0"/>
              </a:rPr>
              <a:t>6</a:t>
            </a:r>
            <a:endParaRPr lang="en-US" altLang="en-US" sz="1800">
              <a:latin typeface="Times New Roman" panose="02020603050405020304" pitchFamily="18" charset="0"/>
            </a:endParaRPr>
          </a:p>
        </p:txBody>
      </p:sp>
      <p:sp>
        <p:nvSpPr>
          <p:cNvPr id="18476" name="Rectangle 60">
            <a:extLst>
              <a:ext uri="{FF2B5EF4-FFF2-40B4-BE49-F238E27FC236}">
                <a16:creationId xmlns:a16="http://schemas.microsoft.com/office/drawing/2014/main" id="{7BD7FDE6-A980-437C-8825-C3CD5C14E28B}"/>
              </a:ext>
            </a:extLst>
          </p:cNvPr>
          <p:cNvSpPr>
            <a:spLocks noChangeArrowheads="1"/>
          </p:cNvSpPr>
          <p:nvPr/>
        </p:nvSpPr>
        <p:spPr bwMode="auto">
          <a:xfrm>
            <a:off x="2644775" y="3490913"/>
            <a:ext cx="6032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77" name="Text Box 61">
            <a:extLst>
              <a:ext uri="{FF2B5EF4-FFF2-40B4-BE49-F238E27FC236}">
                <a16:creationId xmlns:a16="http://schemas.microsoft.com/office/drawing/2014/main" id="{A8F29138-C013-4C68-9256-DCA505D7A721}"/>
              </a:ext>
            </a:extLst>
          </p:cNvPr>
          <p:cNvSpPr txBox="1">
            <a:spLocks noChangeArrowheads="1"/>
          </p:cNvSpPr>
          <p:nvPr/>
        </p:nvSpPr>
        <p:spPr bwMode="auto">
          <a:xfrm>
            <a:off x="2590800" y="3429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2</a:t>
            </a:r>
            <a:r>
              <a:rPr lang="en-US" altLang="en-US" sz="1800" i="1">
                <a:latin typeface="Times New Roman" panose="02020603050405020304" pitchFamily="18" charset="0"/>
                <a:cs typeface="Times New Roman" panose="02020603050405020304" pitchFamily="18" charset="0"/>
              </a:rPr>
              <a:t>–</a:t>
            </a:r>
            <a:r>
              <a:rPr lang="en-US" altLang="en-US" sz="1800" i="1">
                <a:latin typeface="Times New Roman" panose="02020603050405020304" pitchFamily="18" charset="0"/>
              </a:rPr>
              <a:t>x</a:t>
            </a:r>
            <a:r>
              <a:rPr lang="en-US" altLang="en-US" sz="1800" baseline="-25000">
                <a:latin typeface="Times New Roman" panose="02020603050405020304" pitchFamily="18" charset="0"/>
              </a:rPr>
              <a:t>6</a:t>
            </a:r>
            <a:endParaRPr lang="en-US" altLang="en-US" sz="1800">
              <a:latin typeface="Times New Roman" panose="02020603050405020304" pitchFamily="18" charset="0"/>
            </a:endParaRPr>
          </a:p>
        </p:txBody>
      </p:sp>
      <p:sp>
        <p:nvSpPr>
          <p:cNvPr id="18478" name="Rectangle 62">
            <a:extLst>
              <a:ext uri="{FF2B5EF4-FFF2-40B4-BE49-F238E27FC236}">
                <a16:creationId xmlns:a16="http://schemas.microsoft.com/office/drawing/2014/main" id="{6B719024-67B3-44D9-A47F-9F8E494FC141}"/>
              </a:ext>
            </a:extLst>
          </p:cNvPr>
          <p:cNvSpPr>
            <a:spLocks noChangeArrowheads="1"/>
          </p:cNvSpPr>
          <p:nvPr/>
        </p:nvSpPr>
        <p:spPr bwMode="auto">
          <a:xfrm>
            <a:off x="2644775" y="4024313"/>
            <a:ext cx="6032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79" name="Text Box 63">
            <a:extLst>
              <a:ext uri="{FF2B5EF4-FFF2-40B4-BE49-F238E27FC236}">
                <a16:creationId xmlns:a16="http://schemas.microsoft.com/office/drawing/2014/main" id="{B93DEE2A-6677-4C67-83B4-FC3A4A83A123}"/>
              </a:ext>
            </a:extLst>
          </p:cNvPr>
          <p:cNvSpPr txBox="1">
            <a:spLocks noChangeArrowheads="1"/>
          </p:cNvSpPr>
          <p:nvPr/>
        </p:nvSpPr>
        <p:spPr bwMode="auto">
          <a:xfrm>
            <a:off x="2590800" y="39624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1</a:t>
            </a:r>
            <a:r>
              <a:rPr lang="en-US" altLang="en-US" sz="1800" i="1">
                <a:latin typeface="Times New Roman" panose="02020603050405020304" pitchFamily="18" charset="0"/>
              </a:rPr>
              <a:t>+x</a:t>
            </a:r>
            <a:r>
              <a:rPr lang="en-US" altLang="en-US" sz="1800" baseline="-25000">
                <a:latin typeface="Times New Roman" panose="02020603050405020304" pitchFamily="18" charset="0"/>
              </a:rPr>
              <a:t>5</a:t>
            </a:r>
            <a:endParaRPr lang="en-US" altLang="en-US" sz="1800">
              <a:latin typeface="Times New Roman" panose="02020603050405020304" pitchFamily="18" charset="0"/>
            </a:endParaRPr>
          </a:p>
        </p:txBody>
      </p:sp>
      <p:sp>
        <p:nvSpPr>
          <p:cNvPr id="18480" name="Rectangle 66">
            <a:extLst>
              <a:ext uri="{FF2B5EF4-FFF2-40B4-BE49-F238E27FC236}">
                <a16:creationId xmlns:a16="http://schemas.microsoft.com/office/drawing/2014/main" id="{2397FE51-811F-49AA-846D-5EC04D1E1515}"/>
              </a:ext>
            </a:extLst>
          </p:cNvPr>
          <p:cNvSpPr>
            <a:spLocks noChangeArrowheads="1"/>
          </p:cNvSpPr>
          <p:nvPr/>
        </p:nvSpPr>
        <p:spPr bwMode="auto">
          <a:xfrm>
            <a:off x="2644775" y="4572000"/>
            <a:ext cx="6032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81" name="Text Box 67">
            <a:extLst>
              <a:ext uri="{FF2B5EF4-FFF2-40B4-BE49-F238E27FC236}">
                <a16:creationId xmlns:a16="http://schemas.microsoft.com/office/drawing/2014/main" id="{9C3ED353-F4DA-4385-B067-0DCA12779D64}"/>
              </a:ext>
            </a:extLst>
          </p:cNvPr>
          <p:cNvSpPr txBox="1">
            <a:spLocks noChangeArrowheads="1"/>
          </p:cNvSpPr>
          <p:nvPr/>
        </p:nvSpPr>
        <p:spPr bwMode="auto">
          <a:xfrm>
            <a:off x="2590800" y="45100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1</a:t>
            </a:r>
            <a:r>
              <a:rPr lang="en-US" altLang="en-US" sz="1800" i="1">
                <a:latin typeface="Times New Roman" panose="02020603050405020304" pitchFamily="18" charset="0"/>
                <a:cs typeface="Times New Roman" panose="02020603050405020304" pitchFamily="18" charset="0"/>
              </a:rPr>
              <a:t>–</a:t>
            </a:r>
            <a:r>
              <a:rPr lang="en-US" altLang="en-US" sz="1800" i="1">
                <a:latin typeface="Times New Roman" panose="02020603050405020304" pitchFamily="18" charset="0"/>
              </a:rPr>
              <a:t>x</a:t>
            </a:r>
            <a:r>
              <a:rPr lang="en-US" altLang="en-US" sz="1800" baseline="-25000">
                <a:latin typeface="Times New Roman" panose="02020603050405020304" pitchFamily="18" charset="0"/>
              </a:rPr>
              <a:t>5</a:t>
            </a:r>
            <a:endParaRPr lang="en-US" altLang="en-US" sz="1800">
              <a:latin typeface="Times New Roman" panose="02020603050405020304" pitchFamily="18" charset="0"/>
            </a:endParaRPr>
          </a:p>
        </p:txBody>
      </p:sp>
      <p:sp>
        <p:nvSpPr>
          <p:cNvPr id="18482" name="Rectangle 68">
            <a:extLst>
              <a:ext uri="{FF2B5EF4-FFF2-40B4-BE49-F238E27FC236}">
                <a16:creationId xmlns:a16="http://schemas.microsoft.com/office/drawing/2014/main" id="{6221B63F-9F0B-4ABE-8157-94E1A2CC0165}"/>
              </a:ext>
            </a:extLst>
          </p:cNvPr>
          <p:cNvSpPr>
            <a:spLocks noChangeArrowheads="1"/>
          </p:cNvSpPr>
          <p:nvPr/>
        </p:nvSpPr>
        <p:spPr bwMode="auto">
          <a:xfrm>
            <a:off x="2644775" y="5105400"/>
            <a:ext cx="6032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83" name="Text Box 69">
            <a:extLst>
              <a:ext uri="{FF2B5EF4-FFF2-40B4-BE49-F238E27FC236}">
                <a16:creationId xmlns:a16="http://schemas.microsoft.com/office/drawing/2014/main" id="{6E745203-5DB2-4A64-BB72-0F084C0F2BA9}"/>
              </a:ext>
            </a:extLst>
          </p:cNvPr>
          <p:cNvSpPr txBox="1">
            <a:spLocks noChangeArrowheads="1"/>
          </p:cNvSpPr>
          <p:nvPr/>
        </p:nvSpPr>
        <p:spPr bwMode="auto">
          <a:xfrm>
            <a:off x="2590800" y="50434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3</a:t>
            </a:r>
            <a:r>
              <a:rPr lang="en-US" altLang="en-US" sz="1800" i="1">
                <a:latin typeface="Times New Roman" panose="02020603050405020304" pitchFamily="18" charset="0"/>
              </a:rPr>
              <a:t>+x</a:t>
            </a:r>
            <a:r>
              <a:rPr lang="en-US" altLang="en-US" sz="1800" baseline="-25000">
                <a:latin typeface="Times New Roman" panose="02020603050405020304" pitchFamily="18" charset="0"/>
              </a:rPr>
              <a:t>7</a:t>
            </a:r>
            <a:endParaRPr lang="en-US" altLang="en-US" sz="1800">
              <a:latin typeface="Times New Roman" panose="02020603050405020304" pitchFamily="18" charset="0"/>
            </a:endParaRPr>
          </a:p>
        </p:txBody>
      </p:sp>
      <p:sp>
        <p:nvSpPr>
          <p:cNvPr id="18484" name="Rectangle 70">
            <a:extLst>
              <a:ext uri="{FF2B5EF4-FFF2-40B4-BE49-F238E27FC236}">
                <a16:creationId xmlns:a16="http://schemas.microsoft.com/office/drawing/2014/main" id="{4C83C4CA-F1F1-4C7A-BA00-64D116F980F9}"/>
              </a:ext>
            </a:extLst>
          </p:cNvPr>
          <p:cNvSpPr>
            <a:spLocks noChangeArrowheads="1"/>
          </p:cNvSpPr>
          <p:nvPr/>
        </p:nvSpPr>
        <p:spPr bwMode="auto">
          <a:xfrm>
            <a:off x="2644775" y="5638800"/>
            <a:ext cx="6032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85" name="Text Box 71">
            <a:extLst>
              <a:ext uri="{FF2B5EF4-FFF2-40B4-BE49-F238E27FC236}">
                <a16:creationId xmlns:a16="http://schemas.microsoft.com/office/drawing/2014/main" id="{9E63AA73-B372-4C9B-97EB-69B82CAB190D}"/>
              </a:ext>
            </a:extLst>
          </p:cNvPr>
          <p:cNvSpPr txBox="1">
            <a:spLocks noChangeArrowheads="1"/>
          </p:cNvSpPr>
          <p:nvPr/>
        </p:nvSpPr>
        <p:spPr bwMode="auto">
          <a:xfrm>
            <a:off x="2590800" y="5576888"/>
            <a:ext cx="762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3</a:t>
            </a:r>
            <a:r>
              <a:rPr lang="en-US" altLang="en-US" sz="1800" i="1">
                <a:latin typeface="Times New Roman" panose="02020603050405020304" pitchFamily="18" charset="0"/>
                <a:cs typeface="Times New Roman" panose="02020603050405020304" pitchFamily="18" charset="0"/>
              </a:rPr>
              <a:t>–</a:t>
            </a:r>
            <a:r>
              <a:rPr lang="en-US" altLang="en-US" sz="1800" i="1">
                <a:latin typeface="Times New Roman" panose="02020603050405020304" pitchFamily="18" charset="0"/>
              </a:rPr>
              <a:t>x</a:t>
            </a:r>
            <a:r>
              <a:rPr lang="en-US" altLang="en-US" sz="1800" baseline="-25000">
                <a:latin typeface="Times New Roman" panose="02020603050405020304" pitchFamily="18" charset="0"/>
              </a:rPr>
              <a:t>7</a:t>
            </a:r>
            <a:endParaRPr lang="en-US" altLang="en-US" sz="1800">
              <a:latin typeface="Times New Roman" panose="02020603050405020304" pitchFamily="18" charset="0"/>
            </a:endParaRPr>
          </a:p>
        </p:txBody>
      </p:sp>
      <p:sp>
        <p:nvSpPr>
          <p:cNvPr id="18486" name="Rectangle 72">
            <a:extLst>
              <a:ext uri="{FF2B5EF4-FFF2-40B4-BE49-F238E27FC236}">
                <a16:creationId xmlns:a16="http://schemas.microsoft.com/office/drawing/2014/main" id="{E1D2B41B-0387-42DA-A76B-6401E08C317E}"/>
              </a:ext>
            </a:extLst>
          </p:cNvPr>
          <p:cNvSpPr>
            <a:spLocks noChangeArrowheads="1"/>
          </p:cNvSpPr>
          <p:nvPr/>
        </p:nvSpPr>
        <p:spPr bwMode="auto">
          <a:xfrm>
            <a:off x="2644775" y="1966913"/>
            <a:ext cx="6032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87" name="Text Box 73">
            <a:extLst>
              <a:ext uri="{FF2B5EF4-FFF2-40B4-BE49-F238E27FC236}">
                <a16:creationId xmlns:a16="http://schemas.microsoft.com/office/drawing/2014/main" id="{1B1EA91D-2C65-44BE-87AC-C050CE2363DA}"/>
              </a:ext>
            </a:extLst>
          </p:cNvPr>
          <p:cNvSpPr txBox="1">
            <a:spLocks noChangeArrowheads="1"/>
          </p:cNvSpPr>
          <p:nvPr/>
        </p:nvSpPr>
        <p:spPr bwMode="auto">
          <a:xfrm>
            <a:off x="2590800" y="19050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i="1">
                <a:latin typeface="Times New Roman" panose="02020603050405020304" pitchFamily="18" charset="0"/>
              </a:rPr>
              <a:t>x</a:t>
            </a:r>
            <a:r>
              <a:rPr lang="en-US" altLang="en-US" sz="1800" baseline="-25000">
                <a:latin typeface="Times New Roman" panose="02020603050405020304" pitchFamily="18" charset="0"/>
              </a:rPr>
              <a:t>0</a:t>
            </a:r>
            <a:r>
              <a:rPr lang="en-US" altLang="en-US" sz="1800" i="1">
                <a:latin typeface="Times New Roman" panose="02020603050405020304" pitchFamily="18" charset="0"/>
              </a:rPr>
              <a:t>+x</a:t>
            </a:r>
            <a:r>
              <a:rPr lang="en-US" altLang="en-US" sz="1800" baseline="-25000">
                <a:latin typeface="Times New Roman" panose="02020603050405020304" pitchFamily="18" charset="0"/>
              </a:rPr>
              <a:t>4</a:t>
            </a:r>
            <a:endParaRPr lang="en-US" altLang="en-US" sz="1800">
              <a:latin typeface="Times New Roman" panose="02020603050405020304" pitchFamily="18" charset="0"/>
            </a:endParaRPr>
          </a:p>
        </p:txBody>
      </p:sp>
      <p:sp>
        <p:nvSpPr>
          <p:cNvPr id="18488" name="Text Box 74">
            <a:extLst>
              <a:ext uri="{FF2B5EF4-FFF2-40B4-BE49-F238E27FC236}">
                <a16:creationId xmlns:a16="http://schemas.microsoft.com/office/drawing/2014/main" id="{4580C8AF-0142-4FD4-9ADD-9136D302555E}"/>
              </a:ext>
            </a:extLst>
          </p:cNvPr>
          <p:cNvSpPr txBox="1">
            <a:spLocks noChangeArrowheads="1"/>
          </p:cNvSpPr>
          <p:nvPr/>
        </p:nvSpPr>
        <p:spPr bwMode="auto">
          <a:xfrm>
            <a:off x="1752600" y="1676400"/>
            <a:ext cx="990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a:cs typeface="Arial" panose="020B0604020202020204" pitchFamily="34" charset="0"/>
                <a:sym typeface="Symbol" panose="05050102010706020507" pitchFamily="18" charset="2"/>
              </a:rPr>
              <a:t></a:t>
            </a:r>
            <a:r>
              <a:rPr lang="en-US" altLang="en-US" sz="1800" baseline="30000">
                <a:cs typeface="Arial" panose="020B0604020202020204" pitchFamily="34" charset="0"/>
              </a:rPr>
              <a:t>4</a:t>
            </a:r>
            <a:r>
              <a:rPr lang="en-US" altLang="en-US" sz="1800">
                <a:cs typeface="Arial" panose="020B0604020202020204" pitchFamily="34" charset="0"/>
              </a:rPr>
              <a:t>= e</a:t>
            </a:r>
            <a:r>
              <a:rPr lang="en-US" altLang="en-US" sz="1800" baseline="30000">
                <a:cs typeface="Arial" panose="020B0604020202020204" pitchFamily="34" charset="0"/>
              </a:rPr>
              <a:t>i</a:t>
            </a:r>
            <a:r>
              <a:rPr lang="en-US" altLang="en-US" sz="1800" baseline="30000">
                <a:cs typeface="Arial" panose="020B0604020202020204" pitchFamily="34" charset="0"/>
                <a:sym typeface="Symbol" panose="05050102010706020507" pitchFamily="18" charset="2"/>
              </a:rPr>
              <a:t>k</a:t>
            </a:r>
            <a:endParaRPr lang="en-US" altLang="en-US" sz="1800">
              <a:cs typeface="Arial" panose="020B0604020202020204" pitchFamily="34" charset="0"/>
              <a:sym typeface="Symbol" panose="05050102010706020507" pitchFamily="18" charset="2"/>
            </a:endParaRPr>
          </a:p>
        </p:txBody>
      </p:sp>
      <p:sp>
        <p:nvSpPr>
          <p:cNvPr id="18489" name="Line 75">
            <a:extLst>
              <a:ext uri="{FF2B5EF4-FFF2-40B4-BE49-F238E27FC236}">
                <a16:creationId xmlns:a16="http://schemas.microsoft.com/office/drawing/2014/main" id="{81E396A5-FC89-40CA-AF7C-69A81B8A41C6}"/>
              </a:ext>
            </a:extLst>
          </p:cNvPr>
          <p:cNvSpPr>
            <a:spLocks noChangeShapeType="1"/>
          </p:cNvSpPr>
          <p:nvPr/>
        </p:nvSpPr>
        <p:spPr bwMode="auto">
          <a:xfrm>
            <a:off x="3352800" y="2057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0" name="Line 77">
            <a:extLst>
              <a:ext uri="{FF2B5EF4-FFF2-40B4-BE49-F238E27FC236}">
                <a16:creationId xmlns:a16="http://schemas.microsoft.com/office/drawing/2014/main" id="{F0DEBE9C-83B2-4735-ABE6-DA6A21B45756}"/>
              </a:ext>
            </a:extLst>
          </p:cNvPr>
          <p:cNvSpPr>
            <a:spLocks noChangeShapeType="1"/>
          </p:cNvSpPr>
          <p:nvPr/>
        </p:nvSpPr>
        <p:spPr bwMode="auto">
          <a:xfrm>
            <a:off x="3657600" y="2057400"/>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1" name="Line 78">
            <a:extLst>
              <a:ext uri="{FF2B5EF4-FFF2-40B4-BE49-F238E27FC236}">
                <a16:creationId xmlns:a16="http://schemas.microsoft.com/office/drawing/2014/main" id="{A2CBAB9E-60EA-4E83-9393-DC31D52494FB}"/>
              </a:ext>
            </a:extLst>
          </p:cNvPr>
          <p:cNvSpPr>
            <a:spLocks noChangeShapeType="1"/>
          </p:cNvSpPr>
          <p:nvPr/>
        </p:nvSpPr>
        <p:spPr bwMode="auto">
          <a:xfrm>
            <a:off x="3276600" y="3124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2" name="Text Box 79">
            <a:extLst>
              <a:ext uri="{FF2B5EF4-FFF2-40B4-BE49-F238E27FC236}">
                <a16:creationId xmlns:a16="http://schemas.microsoft.com/office/drawing/2014/main" id="{9BAB85E2-A464-4CCF-A3C3-AFE196FFC0A4}"/>
              </a:ext>
            </a:extLst>
          </p:cNvPr>
          <p:cNvSpPr txBox="1">
            <a:spLocks noChangeArrowheads="1"/>
          </p:cNvSpPr>
          <p:nvPr/>
        </p:nvSpPr>
        <p:spPr bwMode="auto">
          <a:xfrm>
            <a:off x="3200400" y="1676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a:cs typeface="Arial" panose="020B0604020202020204" pitchFamily="34" charset="0"/>
                <a:sym typeface="Symbol" panose="05050102010706020507" pitchFamily="18" charset="2"/>
              </a:rPr>
              <a:t></a:t>
            </a:r>
            <a:r>
              <a:rPr lang="en-US" altLang="en-US" sz="1800" baseline="30000">
                <a:cs typeface="Arial" panose="020B0604020202020204" pitchFamily="34" charset="0"/>
              </a:rPr>
              <a:t>2</a:t>
            </a:r>
            <a:r>
              <a:rPr lang="en-US" altLang="en-US" sz="1800">
                <a:cs typeface="Arial" panose="020B0604020202020204" pitchFamily="34" charset="0"/>
              </a:rPr>
              <a:t>= e</a:t>
            </a:r>
            <a:r>
              <a:rPr lang="en-US" altLang="en-US" sz="1800" baseline="30000">
                <a:cs typeface="Arial" panose="020B0604020202020204" pitchFamily="34" charset="0"/>
              </a:rPr>
              <a:t>i</a:t>
            </a:r>
            <a:r>
              <a:rPr lang="en-US" altLang="en-US" sz="1800" baseline="30000">
                <a:cs typeface="Arial" panose="020B0604020202020204" pitchFamily="34" charset="0"/>
                <a:sym typeface="Symbol" panose="05050102010706020507" pitchFamily="18" charset="2"/>
              </a:rPr>
              <a:t>k/2</a:t>
            </a:r>
            <a:endParaRPr lang="en-US" altLang="en-US" sz="1800">
              <a:cs typeface="Arial" panose="020B0604020202020204" pitchFamily="34" charset="0"/>
              <a:sym typeface="Symbol" panose="05050102010706020507" pitchFamily="18" charset="2"/>
            </a:endParaRPr>
          </a:p>
        </p:txBody>
      </p:sp>
      <p:sp>
        <p:nvSpPr>
          <p:cNvPr id="18493" name="Text Box 80">
            <a:extLst>
              <a:ext uri="{FF2B5EF4-FFF2-40B4-BE49-F238E27FC236}">
                <a16:creationId xmlns:a16="http://schemas.microsoft.com/office/drawing/2014/main" id="{0815E5D4-3874-4CCF-A602-9051788B4A16}"/>
              </a:ext>
            </a:extLst>
          </p:cNvPr>
          <p:cNvSpPr txBox="1">
            <a:spLocks noChangeArrowheads="1"/>
          </p:cNvSpPr>
          <p:nvPr/>
        </p:nvSpPr>
        <p:spPr bwMode="auto">
          <a:xfrm>
            <a:off x="2971800" y="6019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Spacing =2</a:t>
            </a:r>
            <a:endParaRPr lang="en-US" altLang="en-US" sz="1600">
              <a:cs typeface="Arial" panose="020B0604020202020204" pitchFamily="34" charset="0"/>
              <a:sym typeface="Symbol" panose="05050102010706020507" pitchFamily="18" charset="2"/>
            </a:endParaRPr>
          </a:p>
        </p:txBody>
      </p:sp>
      <p:sp>
        <p:nvSpPr>
          <p:cNvPr id="18494" name="Rectangle 81">
            <a:extLst>
              <a:ext uri="{FF2B5EF4-FFF2-40B4-BE49-F238E27FC236}">
                <a16:creationId xmlns:a16="http://schemas.microsoft.com/office/drawing/2014/main" id="{5D6039FD-50D5-42DC-B394-3DD3A261B0EB}"/>
              </a:ext>
            </a:extLst>
          </p:cNvPr>
          <p:cNvSpPr>
            <a:spLocks noChangeArrowheads="1"/>
          </p:cNvSpPr>
          <p:nvPr/>
        </p:nvSpPr>
        <p:spPr bwMode="auto">
          <a:xfrm>
            <a:off x="4244975" y="1905000"/>
            <a:ext cx="1004888"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95" name="Text Box 82">
            <a:extLst>
              <a:ext uri="{FF2B5EF4-FFF2-40B4-BE49-F238E27FC236}">
                <a16:creationId xmlns:a16="http://schemas.microsoft.com/office/drawing/2014/main" id="{78781419-95CF-4595-8257-AAF8D1F25F9A}"/>
              </a:ext>
            </a:extLst>
          </p:cNvPr>
          <p:cNvSpPr txBox="1">
            <a:spLocks noChangeArrowheads="1"/>
          </p:cNvSpPr>
          <p:nvPr/>
        </p:nvSpPr>
        <p:spPr bwMode="auto">
          <a:xfrm>
            <a:off x="4191000" y="19050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endParaRPr lang="en-US" altLang="en-US" sz="1400">
              <a:latin typeface="Times New Roman" panose="02020603050405020304" pitchFamily="18" charset="0"/>
            </a:endParaRPr>
          </a:p>
        </p:txBody>
      </p:sp>
      <p:sp>
        <p:nvSpPr>
          <p:cNvPr id="18496" name="Rectangle 83">
            <a:extLst>
              <a:ext uri="{FF2B5EF4-FFF2-40B4-BE49-F238E27FC236}">
                <a16:creationId xmlns:a16="http://schemas.microsoft.com/office/drawing/2014/main" id="{F1C9E540-5B1A-40E5-B270-3F0FFCDBAF1E}"/>
              </a:ext>
            </a:extLst>
          </p:cNvPr>
          <p:cNvSpPr>
            <a:spLocks noChangeArrowheads="1"/>
          </p:cNvSpPr>
          <p:nvPr/>
        </p:nvSpPr>
        <p:spPr bwMode="auto">
          <a:xfrm>
            <a:off x="4244975" y="2438400"/>
            <a:ext cx="1004888"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97" name="Text Box 84">
            <a:extLst>
              <a:ext uri="{FF2B5EF4-FFF2-40B4-BE49-F238E27FC236}">
                <a16:creationId xmlns:a16="http://schemas.microsoft.com/office/drawing/2014/main" id="{394F7942-1FC6-4E02-8028-8224B398D5BB}"/>
              </a:ext>
            </a:extLst>
          </p:cNvPr>
          <p:cNvSpPr txBox="1">
            <a:spLocks noChangeArrowheads="1"/>
          </p:cNvSpPr>
          <p:nvPr/>
        </p:nvSpPr>
        <p:spPr bwMode="auto">
          <a:xfrm>
            <a:off x="4191000" y="2438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a:t>
            </a:r>
          </a:p>
        </p:txBody>
      </p:sp>
      <p:sp>
        <p:nvSpPr>
          <p:cNvPr id="18498" name="Rectangle 86">
            <a:extLst>
              <a:ext uri="{FF2B5EF4-FFF2-40B4-BE49-F238E27FC236}">
                <a16:creationId xmlns:a16="http://schemas.microsoft.com/office/drawing/2014/main" id="{318F0CB0-EFAD-49EC-A4F7-BA0172D4575F}"/>
              </a:ext>
            </a:extLst>
          </p:cNvPr>
          <p:cNvSpPr>
            <a:spLocks noChangeArrowheads="1"/>
          </p:cNvSpPr>
          <p:nvPr/>
        </p:nvSpPr>
        <p:spPr bwMode="auto">
          <a:xfrm>
            <a:off x="4244975" y="2971800"/>
            <a:ext cx="1004888"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499" name="Text Box 87">
            <a:extLst>
              <a:ext uri="{FF2B5EF4-FFF2-40B4-BE49-F238E27FC236}">
                <a16:creationId xmlns:a16="http://schemas.microsoft.com/office/drawing/2014/main" id="{B262C610-ECD1-4C24-8B6A-F808FAA32FAC}"/>
              </a:ext>
            </a:extLst>
          </p:cNvPr>
          <p:cNvSpPr txBox="1">
            <a:spLocks noChangeArrowheads="1"/>
          </p:cNvSpPr>
          <p:nvPr/>
        </p:nvSpPr>
        <p:spPr bwMode="auto">
          <a:xfrm>
            <a:off x="4191000" y="29718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a:t>
            </a:r>
          </a:p>
        </p:txBody>
      </p:sp>
      <p:sp>
        <p:nvSpPr>
          <p:cNvPr id="18500" name="Rectangle 88">
            <a:extLst>
              <a:ext uri="{FF2B5EF4-FFF2-40B4-BE49-F238E27FC236}">
                <a16:creationId xmlns:a16="http://schemas.microsoft.com/office/drawing/2014/main" id="{4E21DE3B-0707-4672-90D0-331387333003}"/>
              </a:ext>
            </a:extLst>
          </p:cNvPr>
          <p:cNvSpPr>
            <a:spLocks noChangeArrowheads="1"/>
          </p:cNvSpPr>
          <p:nvPr/>
        </p:nvSpPr>
        <p:spPr bwMode="auto">
          <a:xfrm>
            <a:off x="4244975" y="3505200"/>
            <a:ext cx="1004888"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01" name="Text Box 89">
            <a:extLst>
              <a:ext uri="{FF2B5EF4-FFF2-40B4-BE49-F238E27FC236}">
                <a16:creationId xmlns:a16="http://schemas.microsoft.com/office/drawing/2014/main" id="{C8610274-FA40-4236-B930-02A88455F281}"/>
              </a:ext>
            </a:extLst>
          </p:cNvPr>
          <p:cNvSpPr txBox="1">
            <a:spLocks noChangeArrowheads="1"/>
          </p:cNvSpPr>
          <p:nvPr/>
        </p:nvSpPr>
        <p:spPr bwMode="auto">
          <a:xfrm>
            <a:off x="4191000" y="35052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a:t>
            </a:r>
          </a:p>
        </p:txBody>
      </p:sp>
      <p:sp>
        <p:nvSpPr>
          <p:cNvPr id="18502" name="Rectangle 90">
            <a:extLst>
              <a:ext uri="{FF2B5EF4-FFF2-40B4-BE49-F238E27FC236}">
                <a16:creationId xmlns:a16="http://schemas.microsoft.com/office/drawing/2014/main" id="{1D801163-BC47-4EB4-A935-E15253376BF0}"/>
              </a:ext>
            </a:extLst>
          </p:cNvPr>
          <p:cNvSpPr>
            <a:spLocks noChangeArrowheads="1"/>
          </p:cNvSpPr>
          <p:nvPr/>
        </p:nvSpPr>
        <p:spPr bwMode="auto">
          <a:xfrm>
            <a:off x="4244975" y="4038600"/>
            <a:ext cx="1004888"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03" name="Text Box 91">
            <a:extLst>
              <a:ext uri="{FF2B5EF4-FFF2-40B4-BE49-F238E27FC236}">
                <a16:creationId xmlns:a16="http://schemas.microsoft.com/office/drawing/2014/main" id="{56C80A07-1096-479E-BAC4-B00F4A341772}"/>
              </a:ext>
            </a:extLst>
          </p:cNvPr>
          <p:cNvSpPr txBox="1">
            <a:spLocks noChangeArrowheads="1"/>
          </p:cNvSpPr>
          <p:nvPr/>
        </p:nvSpPr>
        <p:spPr bwMode="auto">
          <a:xfrm>
            <a:off x="4191000" y="4038600"/>
            <a:ext cx="106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endParaRPr lang="en-US" altLang="en-US" sz="1400">
              <a:latin typeface="Times New Roman" panose="02020603050405020304" pitchFamily="18" charset="0"/>
            </a:endParaRPr>
          </a:p>
        </p:txBody>
      </p:sp>
      <p:sp>
        <p:nvSpPr>
          <p:cNvPr id="18504" name="Rectangle 92">
            <a:extLst>
              <a:ext uri="{FF2B5EF4-FFF2-40B4-BE49-F238E27FC236}">
                <a16:creationId xmlns:a16="http://schemas.microsoft.com/office/drawing/2014/main" id="{2CACFDA2-3819-432B-ADB4-1518467C3691}"/>
              </a:ext>
            </a:extLst>
          </p:cNvPr>
          <p:cNvSpPr>
            <a:spLocks noChangeArrowheads="1"/>
          </p:cNvSpPr>
          <p:nvPr/>
        </p:nvSpPr>
        <p:spPr bwMode="auto">
          <a:xfrm>
            <a:off x="4244975" y="4572000"/>
            <a:ext cx="1004888"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05" name="Text Box 93">
            <a:extLst>
              <a:ext uri="{FF2B5EF4-FFF2-40B4-BE49-F238E27FC236}">
                <a16:creationId xmlns:a16="http://schemas.microsoft.com/office/drawing/2014/main" id="{1F51F931-305B-4FF7-95E8-A1C75172E2FC}"/>
              </a:ext>
            </a:extLst>
          </p:cNvPr>
          <p:cNvSpPr txBox="1">
            <a:spLocks noChangeArrowheads="1"/>
          </p:cNvSpPr>
          <p:nvPr/>
        </p:nvSpPr>
        <p:spPr bwMode="auto">
          <a:xfrm>
            <a:off x="4191000" y="45720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p>
        </p:txBody>
      </p:sp>
      <p:sp>
        <p:nvSpPr>
          <p:cNvPr id="18506" name="Rectangle 94">
            <a:extLst>
              <a:ext uri="{FF2B5EF4-FFF2-40B4-BE49-F238E27FC236}">
                <a16:creationId xmlns:a16="http://schemas.microsoft.com/office/drawing/2014/main" id="{FC3A8981-7995-43E3-9761-20AAF2BFF98F}"/>
              </a:ext>
            </a:extLst>
          </p:cNvPr>
          <p:cNvSpPr>
            <a:spLocks noChangeArrowheads="1"/>
          </p:cNvSpPr>
          <p:nvPr/>
        </p:nvSpPr>
        <p:spPr bwMode="auto">
          <a:xfrm>
            <a:off x="4244975" y="5105400"/>
            <a:ext cx="1004888"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07" name="Text Box 95">
            <a:extLst>
              <a:ext uri="{FF2B5EF4-FFF2-40B4-BE49-F238E27FC236}">
                <a16:creationId xmlns:a16="http://schemas.microsoft.com/office/drawing/2014/main" id="{64B60CA4-9891-4719-B97C-CE7710336792}"/>
              </a:ext>
            </a:extLst>
          </p:cNvPr>
          <p:cNvSpPr txBox="1">
            <a:spLocks noChangeArrowheads="1"/>
          </p:cNvSpPr>
          <p:nvPr/>
        </p:nvSpPr>
        <p:spPr bwMode="auto">
          <a:xfrm>
            <a:off x="4191000" y="51054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p>
        </p:txBody>
      </p:sp>
      <p:sp>
        <p:nvSpPr>
          <p:cNvPr id="18508" name="Rectangle 96">
            <a:extLst>
              <a:ext uri="{FF2B5EF4-FFF2-40B4-BE49-F238E27FC236}">
                <a16:creationId xmlns:a16="http://schemas.microsoft.com/office/drawing/2014/main" id="{41F0B3A4-639C-4721-A92B-51C11DB6B151}"/>
              </a:ext>
            </a:extLst>
          </p:cNvPr>
          <p:cNvSpPr>
            <a:spLocks noChangeArrowheads="1"/>
          </p:cNvSpPr>
          <p:nvPr/>
        </p:nvSpPr>
        <p:spPr bwMode="auto">
          <a:xfrm>
            <a:off x="4244975" y="5638800"/>
            <a:ext cx="1004888"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09" name="Text Box 97">
            <a:extLst>
              <a:ext uri="{FF2B5EF4-FFF2-40B4-BE49-F238E27FC236}">
                <a16:creationId xmlns:a16="http://schemas.microsoft.com/office/drawing/2014/main" id="{5C4D9550-61E3-4734-9CC2-E02D1DD22A95}"/>
              </a:ext>
            </a:extLst>
          </p:cNvPr>
          <p:cNvSpPr txBox="1">
            <a:spLocks noChangeArrowheads="1"/>
          </p:cNvSpPr>
          <p:nvPr/>
        </p:nvSpPr>
        <p:spPr bwMode="auto">
          <a:xfrm>
            <a:off x="4191000" y="5638800"/>
            <a:ext cx="1295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p>
        </p:txBody>
      </p:sp>
      <p:sp>
        <p:nvSpPr>
          <p:cNvPr id="18510" name="Line 99">
            <a:extLst>
              <a:ext uri="{FF2B5EF4-FFF2-40B4-BE49-F238E27FC236}">
                <a16:creationId xmlns:a16="http://schemas.microsoft.com/office/drawing/2014/main" id="{E386BB2E-62F9-477C-B525-41F5024666A5}"/>
              </a:ext>
            </a:extLst>
          </p:cNvPr>
          <p:cNvSpPr>
            <a:spLocks noChangeShapeType="1"/>
          </p:cNvSpPr>
          <p:nvPr/>
        </p:nvSpPr>
        <p:spPr bwMode="auto">
          <a:xfrm>
            <a:off x="3352800" y="2590800"/>
            <a:ext cx="7620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1" name="Line 100">
            <a:extLst>
              <a:ext uri="{FF2B5EF4-FFF2-40B4-BE49-F238E27FC236}">
                <a16:creationId xmlns:a16="http://schemas.microsoft.com/office/drawing/2014/main" id="{860A809F-F73A-4AE4-B06D-C025C7BDA0FF}"/>
              </a:ext>
            </a:extLst>
          </p:cNvPr>
          <p:cNvSpPr>
            <a:spLocks noChangeShapeType="1"/>
          </p:cNvSpPr>
          <p:nvPr/>
        </p:nvSpPr>
        <p:spPr bwMode="auto">
          <a:xfrm>
            <a:off x="3276600" y="3657600"/>
            <a:ext cx="5334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2" name="Line 101">
            <a:extLst>
              <a:ext uri="{FF2B5EF4-FFF2-40B4-BE49-F238E27FC236}">
                <a16:creationId xmlns:a16="http://schemas.microsoft.com/office/drawing/2014/main" id="{05BEAFBA-45AB-4C94-A69B-E5402180BAA3}"/>
              </a:ext>
            </a:extLst>
          </p:cNvPr>
          <p:cNvSpPr>
            <a:spLocks noChangeShapeType="1"/>
          </p:cNvSpPr>
          <p:nvPr/>
        </p:nvSpPr>
        <p:spPr bwMode="auto">
          <a:xfrm flipV="1">
            <a:off x="3810000" y="2590800"/>
            <a:ext cx="0" cy="1066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3" name="Line 102">
            <a:extLst>
              <a:ext uri="{FF2B5EF4-FFF2-40B4-BE49-F238E27FC236}">
                <a16:creationId xmlns:a16="http://schemas.microsoft.com/office/drawing/2014/main" id="{2E85B086-F881-4045-AC53-4F826088EC94}"/>
              </a:ext>
            </a:extLst>
          </p:cNvPr>
          <p:cNvSpPr>
            <a:spLocks noChangeShapeType="1"/>
          </p:cNvSpPr>
          <p:nvPr/>
        </p:nvSpPr>
        <p:spPr bwMode="auto">
          <a:xfrm>
            <a:off x="5410200" y="20574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4" name="Text Box 103">
            <a:extLst>
              <a:ext uri="{FF2B5EF4-FFF2-40B4-BE49-F238E27FC236}">
                <a16:creationId xmlns:a16="http://schemas.microsoft.com/office/drawing/2014/main" id="{3DB22DD6-A2B0-4810-A501-43EA8D80DEE2}"/>
              </a:ext>
            </a:extLst>
          </p:cNvPr>
          <p:cNvSpPr txBox="1">
            <a:spLocks noChangeArrowheads="1"/>
          </p:cNvSpPr>
          <p:nvPr/>
        </p:nvSpPr>
        <p:spPr bwMode="auto">
          <a:xfrm>
            <a:off x="5334000" y="1690688"/>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l-GR" altLang="en-US" sz="1800">
                <a:cs typeface="Arial" panose="020B0604020202020204" pitchFamily="34" charset="0"/>
                <a:sym typeface="Symbol" panose="05050102010706020507" pitchFamily="18" charset="2"/>
              </a:rPr>
              <a:t></a:t>
            </a:r>
            <a:r>
              <a:rPr lang="en-US" altLang="en-US" sz="1800">
                <a:cs typeface="Arial" panose="020B0604020202020204" pitchFamily="34" charset="0"/>
              </a:rPr>
              <a:t>= e</a:t>
            </a:r>
            <a:r>
              <a:rPr lang="en-US" altLang="en-US" sz="1800" baseline="30000">
                <a:cs typeface="Arial" panose="020B0604020202020204" pitchFamily="34" charset="0"/>
              </a:rPr>
              <a:t>i</a:t>
            </a:r>
            <a:r>
              <a:rPr lang="en-US" altLang="en-US" sz="1800" baseline="30000">
                <a:cs typeface="Arial" panose="020B0604020202020204" pitchFamily="34" charset="0"/>
                <a:sym typeface="Symbol" panose="05050102010706020507" pitchFamily="18" charset="2"/>
              </a:rPr>
              <a:t>k/4</a:t>
            </a:r>
            <a:endParaRPr lang="en-US" altLang="en-US" sz="1800">
              <a:cs typeface="Arial" panose="020B0604020202020204" pitchFamily="34" charset="0"/>
              <a:sym typeface="Symbol" panose="05050102010706020507" pitchFamily="18" charset="2"/>
            </a:endParaRPr>
          </a:p>
        </p:txBody>
      </p:sp>
      <p:sp>
        <p:nvSpPr>
          <p:cNvPr id="18515" name="Text Box 104">
            <a:extLst>
              <a:ext uri="{FF2B5EF4-FFF2-40B4-BE49-F238E27FC236}">
                <a16:creationId xmlns:a16="http://schemas.microsoft.com/office/drawing/2014/main" id="{6BF02442-BC35-4098-92B0-079F60643159}"/>
              </a:ext>
            </a:extLst>
          </p:cNvPr>
          <p:cNvSpPr txBox="1">
            <a:spLocks noChangeArrowheads="1"/>
          </p:cNvSpPr>
          <p:nvPr/>
        </p:nvSpPr>
        <p:spPr bwMode="auto">
          <a:xfrm>
            <a:off x="5105400" y="60198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t>Spacing =4</a:t>
            </a:r>
            <a:endParaRPr lang="en-US" altLang="en-US" sz="1600">
              <a:cs typeface="Arial" panose="020B0604020202020204" pitchFamily="34" charset="0"/>
              <a:sym typeface="Symbol" panose="05050102010706020507" pitchFamily="18" charset="2"/>
            </a:endParaRPr>
          </a:p>
        </p:txBody>
      </p:sp>
      <p:sp>
        <p:nvSpPr>
          <p:cNvPr id="18516" name="Line 106">
            <a:extLst>
              <a:ext uri="{FF2B5EF4-FFF2-40B4-BE49-F238E27FC236}">
                <a16:creationId xmlns:a16="http://schemas.microsoft.com/office/drawing/2014/main" id="{386F0D1C-ECC6-4538-ABA0-CD8A307D980B}"/>
              </a:ext>
            </a:extLst>
          </p:cNvPr>
          <p:cNvSpPr>
            <a:spLocks noChangeShapeType="1"/>
          </p:cNvSpPr>
          <p:nvPr/>
        </p:nvSpPr>
        <p:spPr bwMode="auto">
          <a:xfrm>
            <a:off x="2133600" y="2590800"/>
            <a:ext cx="457200"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7" name="Line 107">
            <a:extLst>
              <a:ext uri="{FF2B5EF4-FFF2-40B4-BE49-F238E27FC236}">
                <a16:creationId xmlns:a16="http://schemas.microsoft.com/office/drawing/2014/main" id="{E7627294-3395-454F-8F70-3F5A14E398AB}"/>
              </a:ext>
            </a:extLst>
          </p:cNvPr>
          <p:cNvSpPr>
            <a:spLocks noChangeShapeType="1"/>
          </p:cNvSpPr>
          <p:nvPr/>
        </p:nvSpPr>
        <p:spPr bwMode="auto">
          <a:xfrm>
            <a:off x="3657600" y="3124200"/>
            <a:ext cx="533400"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8" name="Line 108">
            <a:extLst>
              <a:ext uri="{FF2B5EF4-FFF2-40B4-BE49-F238E27FC236}">
                <a16:creationId xmlns:a16="http://schemas.microsoft.com/office/drawing/2014/main" id="{3883BCDD-9947-42EF-BCCB-17C31A2C6CF5}"/>
              </a:ext>
            </a:extLst>
          </p:cNvPr>
          <p:cNvSpPr>
            <a:spLocks noChangeShapeType="1"/>
          </p:cNvSpPr>
          <p:nvPr/>
        </p:nvSpPr>
        <p:spPr bwMode="auto">
          <a:xfrm>
            <a:off x="3810000" y="3657600"/>
            <a:ext cx="381000" cy="0"/>
          </a:xfrm>
          <a:prstGeom prst="line">
            <a:avLst/>
          </a:prstGeom>
          <a:noFill/>
          <a:ln w="9525"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19" name="Line 109">
            <a:extLst>
              <a:ext uri="{FF2B5EF4-FFF2-40B4-BE49-F238E27FC236}">
                <a16:creationId xmlns:a16="http://schemas.microsoft.com/office/drawing/2014/main" id="{674B3C2D-351B-42F9-ADC2-81F1E8AF82FF}"/>
              </a:ext>
            </a:extLst>
          </p:cNvPr>
          <p:cNvSpPr>
            <a:spLocks noChangeShapeType="1"/>
          </p:cNvSpPr>
          <p:nvPr/>
        </p:nvSpPr>
        <p:spPr bwMode="auto">
          <a:xfrm>
            <a:off x="5791200" y="2057400"/>
            <a:ext cx="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0" name="Line 110">
            <a:extLst>
              <a:ext uri="{FF2B5EF4-FFF2-40B4-BE49-F238E27FC236}">
                <a16:creationId xmlns:a16="http://schemas.microsoft.com/office/drawing/2014/main" id="{2B5343AE-75A6-4543-AD1D-8F0D3BEE4A91}"/>
              </a:ext>
            </a:extLst>
          </p:cNvPr>
          <p:cNvSpPr>
            <a:spLocks noChangeShapeType="1"/>
          </p:cNvSpPr>
          <p:nvPr/>
        </p:nvSpPr>
        <p:spPr bwMode="auto">
          <a:xfrm>
            <a:off x="5257800" y="41910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21" name="Rectangle 111">
            <a:extLst>
              <a:ext uri="{FF2B5EF4-FFF2-40B4-BE49-F238E27FC236}">
                <a16:creationId xmlns:a16="http://schemas.microsoft.com/office/drawing/2014/main" id="{CC424DED-D449-47CA-BF7F-18E7A5F7F2ED}"/>
              </a:ext>
            </a:extLst>
          </p:cNvPr>
          <p:cNvSpPr>
            <a:spLocks noChangeArrowheads="1"/>
          </p:cNvSpPr>
          <p:nvPr/>
        </p:nvSpPr>
        <p:spPr bwMode="auto">
          <a:xfrm>
            <a:off x="6324600" y="1905000"/>
            <a:ext cx="21018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22" name="Text Box 112">
            <a:extLst>
              <a:ext uri="{FF2B5EF4-FFF2-40B4-BE49-F238E27FC236}">
                <a16:creationId xmlns:a16="http://schemas.microsoft.com/office/drawing/2014/main" id="{FEA76398-C6D4-40B9-9D54-9B79FA4BE1DB}"/>
              </a:ext>
            </a:extLst>
          </p:cNvPr>
          <p:cNvSpPr txBox="1">
            <a:spLocks noChangeArrowheads="1"/>
          </p:cNvSpPr>
          <p:nvPr/>
        </p:nvSpPr>
        <p:spPr bwMode="auto">
          <a:xfrm>
            <a:off x="6346825" y="19050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p>
        </p:txBody>
      </p:sp>
      <p:sp>
        <p:nvSpPr>
          <p:cNvPr id="18523" name="Rectangle 113">
            <a:extLst>
              <a:ext uri="{FF2B5EF4-FFF2-40B4-BE49-F238E27FC236}">
                <a16:creationId xmlns:a16="http://schemas.microsoft.com/office/drawing/2014/main" id="{750BA19C-61C8-4B31-97C1-372E8229BB92}"/>
              </a:ext>
            </a:extLst>
          </p:cNvPr>
          <p:cNvSpPr>
            <a:spLocks noChangeArrowheads="1"/>
          </p:cNvSpPr>
          <p:nvPr/>
        </p:nvSpPr>
        <p:spPr bwMode="auto">
          <a:xfrm>
            <a:off x="6324600" y="2438400"/>
            <a:ext cx="21018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24" name="Text Box 114">
            <a:extLst>
              <a:ext uri="{FF2B5EF4-FFF2-40B4-BE49-F238E27FC236}">
                <a16:creationId xmlns:a16="http://schemas.microsoft.com/office/drawing/2014/main" id="{1406AD5D-4CED-44F0-83D8-84C26F1FF1CE}"/>
              </a:ext>
            </a:extLst>
          </p:cNvPr>
          <p:cNvSpPr txBox="1">
            <a:spLocks noChangeArrowheads="1"/>
          </p:cNvSpPr>
          <p:nvPr/>
        </p:nvSpPr>
        <p:spPr bwMode="auto">
          <a:xfrm>
            <a:off x="6248400" y="24384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)+e</a:t>
            </a:r>
            <a:r>
              <a:rPr lang="en-US" altLang="en-US" sz="1400" baseline="30000">
                <a:latin typeface="Times New Roman" panose="02020603050405020304" pitchFamily="18" charset="0"/>
              </a:rPr>
              <a:t>i</a:t>
            </a:r>
            <a:r>
              <a:rPr lang="en-US" altLang="en-US" sz="1400" baseline="30000">
                <a:latin typeface="Times New Roman" panose="02020603050405020304" pitchFamily="18" charset="0"/>
                <a:sym typeface="Symbol" panose="05050102010706020507" pitchFamily="18" charset="2"/>
              </a:rPr>
              <a:t>/4</a:t>
            </a:r>
            <a:r>
              <a:rPr lang="en-US" altLang="en-US" sz="1400">
                <a:latin typeface="Times New Roman" panose="02020603050405020304" pitchFamily="18" charset="0"/>
              </a:rPr>
              <a:t> (</a:t>
            </a: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endParaRPr lang="en-US" altLang="en-US" sz="1400" baseline="-25000">
              <a:latin typeface="Times New Roman" panose="02020603050405020304" pitchFamily="18" charset="0"/>
            </a:endParaRPr>
          </a:p>
        </p:txBody>
      </p:sp>
      <p:sp>
        <p:nvSpPr>
          <p:cNvPr id="18525" name="Rectangle 116">
            <a:extLst>
              <a:ext uri="{FF2B5EF4-FFF2-40B4-BE49-F238E27FC236}">
                <a16:creationId xmlns:a16="http://schemas.microsoft.com/office/drawing/2014/main" id="{45F2962D-CB81-40DE-A9A1-AF7E1D0E5574}"/>
              </a:ext>
            </a:extLst>
          </p:cNvPr>
          <p:cNvSpPr>
            <a:spLocks noChangeArrowheads="1"/>
          </p:cNvSpPr>
          <p:nvPr/>
        </p:nvSpPr>
        <p:spPr bwMode="auto">
          <a:xfrm>
            <a:off x="6324600" y="2971800"/>
            <a:ext cx="21018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26" name="Text Box 117">
            <a:extLst>
              <a:ext uri="{FF2B5EF4-FFF2-40B4-BE49-F238E27FC236}">
                <a16:creationId xmlns:a16="http://schemas.microsoft.com/office/drawing/2014/main" id="{FC5F4AD4-08B0-4A17-9B1E-E9D43A91F825}"/>
              </a:ext>
            </a:extLst>
          </p:cNvPr>
          <p:cNvSpPr txBox="1">
            <a:spLocks noChangeArrowheads="1"/>
          </p:cNvSpPr>
          <p:nvPr/>
        </p:nvSpPr>
        <p:spPr bwMode="auto">
          <a:xfrm>
            <a:off x="6346825" y="2971800"/>
            <a:ext cx="2416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endParaRPr lang="en-US" altLang="en-US" sz="1400" baseline="-25000">
              <a:latin typeface="Times New Roman" panose="02020603050405020304" pitchFamily="18" charset="0"/>
            </a:endParaRPr>
          </a:p>
        </p:txBody>
      </p:sp>
      <p:sp>
        <p:nvSpPr>
          <p:cNvPr id="18527" name="Rectangle 118">
            <a:extLst>
              <a:ext uri="{FF2B5EF4-FFF2-40B4-BE49-F238E27FC236}">
                <a16:creationId xmlns:a16="http://schemas.microsoft.com/office/drawing/2014/main" id="{DF172C55-3D50-429F-BD2A-3C56AB7C95A6}"/>
              </a:ext>
            </a:extLst>
          </p:cNvPr>
          <p:cNvSpPr>
            <a:spLocks noChangeArrowheads="1"/>
          </p:cNvSpPr>
          <p:nvPr/>
        </p:nvSpPr>
        <p:spPr bwMode="auto">
          <a:xfrm>
            <a:off x="6324600" y="3505200"/>
            <a:ext cx="21018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28" name="Text Box 119">
            <a:extLst>
              <a:ext uri="{FF2B5EF4-FFF2-40B4-BE49-F238E27FC236}">
                <a16:creationId xmlns:a16="http://schemas.microsoft.com/office/drawing/2014/main" id="{D645717D-5290-47F0-A7D9-65D15283475A}"/>
              </a:ext>
            </a:extLst>
          </p:cNvPr>
          <p:cNvSpPr txBox="1">
            <a:spLocks noChangeArrowheads="1"/>
          </p:cNvSpPr>
          <p:nvPr/>
        </p:nvSpPr>
        <p:spPr bwMode="auto">
          <a:xfrm>
            <a:off x="6248400" y="35052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 e</a:t>
            </a:r>
            <a:r>
              <a:rPr lang="en-US" altLang="en-US" sz="1400" baseline="30000">
                <a:latin typeface="Times New Roman" panose="02020603050405020304" pitchFamily="18" charset="0"/>
              </a:rPr>
              <a:t>i</a:t>
            </a:r>
            <a:r>
              <a:rPr lang="en-US" altLang="en-US" sz="1400" baseline="30000">
                <a:latin typeface="Times New Roman" panose="02020603050405020304" pitchFamily="18" charset="0"/>
                <a:sym typeface="Symbol" panose="05050102010706020507" pitchFamily="18" charset="2"/>
              </a:rPr>
              <a:t>3/4</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p>
        </p:txBody>
      </p:sp>
      <p:sp>
        <p:nvSpPr>
          <p:cNvPr id="18529" name="Rectangle 120">
            <a:extLst>
              <a:ext uri="{FF2B5EF4-FFF2-40B4-BE49-F238E27FC236}">
                <a16:creationId xmlns:a16="http://schemas.microsoft.com/office/drawing/2014/main" id="{44144335-60B1-4788-9208-507F68894B51}"/>
              </a:ext>
            </a:extLst>
          </p:cNvPr>
          <p:cNvSpPr>
            <a:spLocks noChangeArrowheads="1"/>
          </p:cNvSpPr>
          <p:nvPr/>
        </p:nvSpPr>
        <p:spPr bwMode="auto">
          <a:xfrm>
            <a:off x="6324600" y="4038600"/>
            <a:ext cx="21018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30" name="Text Box 121">
            <a:extLst>
              <a:ext uri="{FF2B5EF4-FFF2-40B4-BE49-F238E27FC236}">
                <a16:creationId xmlns:a16="http://schemas.microsoft.com/office/drawing/2014/main" id="{C3A588D2-C597-4492-8592-0CAEC75DECD6}"/>
              </a:ext>
            </a:extLst>
          </p:cNvPr>
          <p:cNvSpPr txBox="1">
            <a:spLocks noChangeArrowheads="1"/>
          </p:cNvSpPr>
          <p:nvPr/>
        </p:nvSpPr>
        <p:spPr bwMode="auto">
          <a:xfrm>
            <a:off x="6346825" y="40386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endParaRPr lang="en-US" altLang="en-US" sz="1400" baseline="-25000">
              <a:latin typeface="Times New Roman" panose="02020603050405020304" pitchFamily="18" charset="0"/>
            </a:endParaRPr>
          </a:p>
        </p:txBody>
      </p:sp>
      <p:sp>
        <p:nvSpPr>
          <p:cNvPr id="18531" name="Rectangle 122">
            <a:extLst>
              <a:ext uri="{FF2B5EF4-FFF2-40B4-BE49-F238E27FC236}">
                <a16:creationId xmlns:a16="http://schemas.microsoft.com/office/drawing/2014/main" id="{980D0C0A-7CD6-4DA9-851B-DE533555653B}"/>
              </a:ext>
            </a:extLst>
          </p:cNvPr>
          <p:cNvSpPr>
            <a:spLocks noChangeArrowheads="1"/>
          </p:cNvSpPr>
          <p:nvPr/>
        </p:nvSpPr>
        <p:spPr bwMode="auto">
          <a:xfrm>
            <a:off x="6324600" y="4572000"/>
            <a:ext cx="21018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32" name="Rectangle 124">
            <a:extLst>
              <a:ext uri="{FF2B5EF4-FFF2-40B4-BE49-F238E27FC236}">
                <a16:creationId xmlns:a16="http://schemas.microsoft.com/office/drawing/2014/main" id="{93BDB775-2657-4291-91CD-4D2D5F7219FD}"/>
              </a:ext>
            </a:extLst>
          </p:cNvPr>
          <p:cNvSpPr>
            <a:spLocks noChangeArrowheads="1"/>
          </p:cNvSpPr>
          <p:nvPr/>
        </p:nvSpPr>
        <p:spPr bwMode="auto">
          <a:xfrm>
            <a:off x="6324600" y="5105400"/>
            <a:ext cx="21018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33" name="Rectangle 126">
            <a:extLst>
              <a:ext uri="{FF2B5EF4-FFF2-40B4-BE49-F238E27FC236}">
                <a16:creationId xmlns:a16="http://schemas.microsoft.com/office/drawing/2014/main" id="{7A3D08B0-34FD-4799-A36E-06844190F663}"/>
              </a:ext>
            </a:extLst>
          </p:cNvPr>
          <p:cNvSpPr>
            <a:spLocks noChangeArrowheads="1"/>
          </p:cNvSpPr>
          <p:nvPr/>
        </p:nvSpPr>
        <p:spPr bwMode="auto">
          <a:xfrm>
            <a:off x="6324600" y="5638800"/>
            <a:ext cx="2101850" cy="3048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8534" name="Line 128">
            <a:extLst>
              <a:ext uri="{FF2B5EF4-FFF2-40B4-BE49-F238E27FC236}">
                <a16:creationId xmlns:a16="http://schemas.microsoft.com/office/drawing/2014/main" id="{58070975-E010-47F2-9570-03F693A3BF64}"/>
              </a:ext>
            </a:extLst>
          </p:cNvPr>
          <p:cNvSpPr>
            <a:spLocks noChangeShapeType="1"/>
          </p:cNvSpPr>
          <p:nvPr/>
        </p:nvSpPr>
        <p:spPr bwMode="auto">
          <a:xfrm>
            <a:off x="5791200" y="4191000"/>
            <a:ext cx="533400" cy="0"/>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5" name="Line 130">
            <a:extLst>
              <a:ext uri="{FF2B5EF4-FFF2-40B4-BE49-F238E27FC236}">
                <a16:creationId xmlns:a16="http://schemas.microsoft.com/office/drawing/2014/main" id="{10C549FF-3A9B-4C0F-A808-9EC117A3213F}"/>
              </a:ext>
            </a:extLst>
          </p:cNvPr>
          <p:cNvSpPr>
            <a:spLocks noChangeShapeType="1"/>
          </p:cNvSpPr>
          <p:nvPr/>
        </p:nvSpPr>
        <p:spPr bwMode="auto">
          <a:xfrm>
            <a:off x="5334000" y="2590800"/>
            <a:ext cx="8382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6" name="Line 131">
            <a:extLst>
              <a:ext uri="{FF2B5EF4-FFF2-40B4-BE49-F238E27FC236}">
                <a16:creationId xmlns:a16="http://schemas.microsoft.com/office/drawing/2014/main" id="{442E0B36-BD35-4181-87A9-5D68D8604C69}"/>
              </a:ext>
            </a:extLst>
          </p:cNvPr>
          <p:cNvSpPr>
            <a:spLocks noChangeShapeType="1"/>
          </p:cNvSpPr>
          <p:nvPr/>
        </p:nvSpPr>
        <p:spPr bwMode="auto">
          <a:xfrm>
            <a:off x="5562600" y="2590800"/>
            <a:ext cx="0" cy="21336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7" name="Line 132">
            <a:extLst>
              <a:ext uri="{FF2B5EF4-FFF2-40B4-BE49-F238E27FC236}">
                <a16:creationId xmlns:a16="http://schemas.microsoft.com/office/drawing/2014/main" id="{6300BF98-2E2C-4A73-93A6-245820620414}"/>
              </a:ext>
            </a:extLst>
          </p:cNvPr>
          <p:cNvSpPr>
            <a:spLocks noChangeShapeType="1"/>
          </p:cNvSpPr>
          <p:nvPr/>
        </p:nvSpPr>
        <p:spPr bwMode="auto">
          <a:xfrm>
            <a:off x="5257800" y="4724400"/>
            <a:ext cx="304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8" name="Line 133">
            <a:extLst>
              <a:ext uri="{FF2B5EF4-FFF2-40B4-BE49-F238E27FC236}">
                <a16:creationId xmlns:a16="http://schemas.microsoft.com/office/drawing/2014/main" id="{6B69BC49-7835-442B-8A36-26D305009810}"/>
              </a:ext>
            </a:extLst>
          </p:cNvPr>
          <p:cNvSpPr>
            <a:spLocks noChangeShapeType="1"/>
          </p:cNvSpPr>
          <p:nvPr/>
        </p:nvSpPr>
        <p:spPr bwMode="auto">
          <a:xfrm>
            <a:off x="5562600" y="4724400"/>
            <a:ext cx="762000" cy="0"/>
          </a:xfrm>
          <a:prstGeom prst="line">
            <a:avLst/>
          </a:prstGeom>
          <a:noFill/>
          <a:ln w="9525" cap="rnd">
            <a:solidFill>
              <a:srgbClr val="FF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9" name="Line 134">
            <a:extLst>
              <a:ext uri="{FF2B5EF4-FFF2-40B4-BE49-F238E27FC236}">
                <a16:creationId xmlns:a16="http://schemas.microsoft.com/office/drawing/2014/main" id="{56765CD9-CF8F-4717-AC36-096CAEF5D713}"/>
              </a:ext>
            </a:extLst>
          </p:cNvPr>
          <p:cNvSpPr>
            <a:spLocks noChangeShapeType="1"/>
          </p:cNvSpPr>
          <p:nvPr/>
        </p:nvSpPr>
        <p:spPr bwMode="auto">
          <a:xfrm>
            <a:off x="5257800" y="3124200"/>
            <a:ext cx="9906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0" name="Line 135">
            <a:extLst>
              <a:ext uri="{FF2B5EF4-FFF2-40B4-BE49-F238E27FC236}">
                <a16:creationId xmlns:a16="http://schemas.microsoft.com/office/drawing/2014/main" id="{88909CCB-BEDD-4CAF-8823-33380D816EEA}"/>
              </a:ext>
            </a:extLst>
          </p:cNvPr>
          <p:cNvSpPr>
            <a:spLocks noChangeShapeType="1"/>
          </p:cNvSpPr>
          <p:nvPr/>
        </p:nvSpPr>
        <p:spPr bwMode="auto">
          <a:xfrm>
            <a:off x="5943600" y="3124200"/>
            <a:ext cx="0" cy="220980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1" name="Line 136">
            <a:extLst>
              <a:ext uri="{FF2B5EF4-FFF2-40B4-BE49-F238E27FC236}">
                <a16:creationId xmlns:a16="http://schemas.microsoft.com/office/drawing/2014/main" id="{DBA1822E-1E6A-4613-8EE6-7642D2EFFE49}"/>
              </a:ext>
            </a:extLst>
          </p:cNvPr>
          <p:cNvSpPr>
            <a:spLocks noChangeShapeType="1"/>
          </p:cNvSpPr>
          <p:nvPr/>
        </p:nvSpPr>
        <p:spPr bwMode="auto">
          <a:xfrm>
            <a:off x="5257800" y="5334000"/>
            <a:ext cx="685800" cy="0"/>
          </a:xfrm>
          <a:prstGeom prst="line">
            <a:avLst/>
          </a:prstGeom>
          <a:noFill/>
          <a:ln w="9525">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2" name="Line 137">
            <a:extLst>
              <a:ext uri="{FF2B5EF4-FFF2-40B4-BE49-F238E27FC236}">
                <a16:creationId xmlns:a16="http://schemas.microsoft.com/office/drawing/2014/main" id="{C75AF8EE-CDB3-47D8-93C3-CE6B4F961259}"/>
              </a:ext>
            </a:extLst>
          </p:cNvPr>
          <p:cNvSpPr>
            <a:spLocks noChangeShapeType="1"/>
          </p:cNvSpPr>
          <p:nvPr/>
        </p:nvSpPr>
        <p:spPr bwMode="auto">
          <a:xfrm>
            <a:off x="5943600" y="5334000"/>
            <a:ext cx="304800" cy="0"/>
          </a:xfrm>
          <a:prstGeom prst="line">
            <a:avLst/>
          </a:prstGeom>
          <a:noFill/>
          <a:ln w="9525" cap="rnd">
            <a:solidFill>
              <a:srgbClr val="3366FF"/>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3" name="Line 138">
            <a:extLst>
              <a:ext uri="{FF2B5EF4-FFF2-40B4-BE49-F238E27FC236}">
                <a16:creationId xmlns:a16="http://schemas.microsoft.com/office/drawing/2014/main" id="{7CE70E8C-8244-4B15-B995-E6578A43DEF9}"/>
              </a:ext>
            </a:extLst>
          </p:cNvPr>
          <p:cNvSpPr>
            <a:spLocks noChangeShapeType="1"/>
          </p:cNvSpPr>
          <p:nvPr/>
        </p:nvSpPr>
        <p:spPr bwMode="auto">
          <a:xfrm>
            <a:off x="5257800" y="3657600"/>
            <a:ext cx="99060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4" name="Line 139">
            <a:extLst>
              <a:ext uri="{FF2B5EF4-FFF2-40B4-BE49-F238E27FC236}">
                <a16:creationId xmlns:a16="http://schemas.microsoft.com/office/drawing/2014/main" id="{F564BD84-8BE7-4A69-8B09-67F3B506C21E}"/>
              </a:ext>
            </a:extLst>
          </p:cNvPr>
          <p:cNvSpPr>
            <a:spLocks noChangeShapeType="1"/>
          </p:cNvSpPr>
          <p:nvPr/>
        </p:nvSpPr>
        <p:spPr bwMode="auto">
          <a:xfrm>
            <a:off x="6096000" y="3657600"/>
            <a:ext cx="0" cy="21336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5" name="Line 140">
            <a:extLst>
              <a:ext uri="{FF2B5EF4-FFF2-40B4-BE49-F238E27FC236}">
                <a16:creationId xmlns:a16="http://schemas.microsoft.com/office/drawing/2014/main" id="{F278E53A-ED29-4750-8532-4680843B29CA}"/>
              </a:ext>
            </a:extLst>
          </p:cNvPr>
          <p:cNvSpPr>
            <a:spLocks noChangeShapeType="1"/>
          </p:cNvSpPr>
          <p:nvPr/>
        </p:nvSpPr>
        <p:spPr bwMode="auto">
          <a:xfrm>
            <a:off x="5257800" y="5791200"/>
            <a:ext cx="8382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6" name="Line 142">
            <a:extLst>
              <a:ext uri="{FF2B5EF4-FFF2-40B4-BE49-F238E27FC236}">
                <a16:creationId xmlns:a16="http://schemas.microsoft.com/office/drawing/2014/main" id="{6FEF0A94-2C1E-462A-A2B8-9864C3B3B3BE}"/>
              </a:ext>
            </a:extLst>
          </p:cNvPr>
          <p:cNvSpPr>
            <a:spLocks noChangeShapeType="1"/>
          </p:cNvSpPr>
          <p:nvPr/>
        </p:nvSpPr>
        <p:spPr bwMode="auto">
          <a:xfrm>
            <a:off x="6096000" y="5791200"/>
            <a:ext cx="228600" cy="0"/>
          </a:xfrm>
          <a:prstGeom prst="line">
            <a:avLst/>
          </a:prstGeom>
          <a:noFill/>
          <a:ln w="9525" cap="rnd">
            <a:solidFill>
              <a:schemeClr val="hlink"/>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47" name="Text Box 143">
            <a:extLst>
              <a:ext uri="{FF2B5EF4-FFF2-40B4-BE49-F238E27FC236}">
                <a16:creationId xmlns:a16="http://schemas.microsoft.com/office/drawing/2014/main" id="{670C5C51-89EB-4AB3-8043-CA55DD3B6529}"/>
              </a:ext>
            </a:extLst>
          </p:cNvPr>
          <p:cNvSpPr txBox="1">
            <a:spLocks noChangeArrowheads="1"/>
          </p:cNvSpPr>
          <p:nvPr/>
        </p:nvSpPr>
        <p:spPr bwMode="auto">
          <a:xfrm>
            <a:off x="6248400" y="4572000"/>
            <a:ext cx="2590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)-e</a:t>
            </a:r>
            <a:r>
              <a:rPr lang="en-US" altLang="en-US" sz="1400" baseline="30000">
                <a:latin typeface="Times New Roman" panose="02020603050405020304" pitchFamily="18" charset="0"/>
              </a:rPr>
              <a:t>i</a:t>
            </a:r>
            <a:r>
              <a:rPr lang="en-US" altLang="en-US" sz="1400" baseline="30000">
                <a:latin typeface="Times New Roman" panose="02020603050405020304" pitchFamily="18" charset="0"/>
                <a:sym typeface="Symbol" panose="05050102010706020507" pitchFamily="18" charset="2"/>
              </a:rPr>
              <a:t>/4</a:t>
            </a:r>
            <a:r>
              <a:rPr lang="en-US" altLang="en-US" sz="1400">
                <a:latin typeface="Times New Roman" panose="02020603050405020304" pitchFamily="18" charset="0"/>
              </a:rPr>
              <a:t> (</a:t>
            </a: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endParaRPr lang="en-US" altLang="en-US" sz="1400" baseline="-25000">
              <a:latin typeface="Times New Roman" panose="02020603050405020304" pitchFamily="18" charset="0"/>
            </a:endParaRPr>
          </a:p>
        </p:txBody>
      </p:sp>
      <p:sp>
        <p:nvSpPr>
          <p:cNvPr id="18548" name="Text Box 144">
            <a:extLst>
              <a:ext uri="{FF2B5EF4-FFF2-40B4-BE49-F238E27FC236}">
                <a16:creationId xmlns:a16="http://schemas.microsoft.com/office/drawing/2014/main" id="{550C54F2-CB48-4BE1-908A-93F9BBCB209A}"/>
              </a:ext>
            </a:extLst>
          </p:cNvPr>
          <p:cNvSpPr txBox="1">
            <a:spLocks noChangeArrowheads="1"/>
          </p:cNvSpPr>
          <p:nvPr/>
        </p:nvSpPr>
        <p:spPr bwMode="auto">
          <a:xfrm>
            <a:off x="6346825" y="5105400"/>
            <a:ext cx="24161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endParaRPr lang="en-US" altLang="en-US" sz="1400" baseline="-25000">
              <a:latin typeface="Times New Roman" panose="02020603050405020304" pitchFamily="18" charset="0"/>
            </a:endParaRPr>
          </a:p>
        </p:txBody>
      </p:sp>
      <p:sp>
        <p:nvSpPr>
          <p:cNvPr id="18549" name="Text Box 146">
            <a:extLst>
              <a:ext uri="{FF2B5EF4-FFF2-40B4-BE49-F238E27FC236}">
                <a16:creationId xmlns:a16="http://schemas.microsoft.com/office/drawing/2014/main" id="{A751062C-4C6C-4689-9517-EB68075EF1C4}"/>
              </a:ext>
            </a:extLst>
          </p:cNvPr>
          <p:cNvSpPr txBox="1">
            <a:spLocks noChangeArrowheads="1"/>
          </p:cNvSpPr>
          <p:nvPr/>
        </p:nvSpPr>
        <p:spPr bwMode="auto">
          <a:xfrm>
            <a:off x="6248400" y="56388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i="1">
                <a:latin typeface="Times New Roman" panose="02020603050405020304" pitchFamily="18" charset="0"/>
              </a:rPr>
              <a:t>x</a:t>
            </a:r>
            <a:r>
              <a:rPr lang="en-US" altLang="en-US" sz="1400" baseline="-25000">
                <a:latin typeface="Times New Roman" panose="02020603050405020304" pitchFamily="18" charset="0"/>
              </a:rPr>
              <a:t>0</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4</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2</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6</a:t>
            </a:r>
            <a:r>
              <a:rPr lang="en-US" altLang="en-US" sz="1400">
                <a:latin typeface="Times New Roman" panose="02020603050405020304" pitchFamily="18" charset="0"/>
              </a:rPr>
              <a:t>)- e</a:t>
            </a:r>
            <a:r>
              <a:rPr lang="en-US" altLang="en-US" sz="1400" baseline="30000">
                <a:latin typeface="Times New Roman" panose="02020603050405020304" pitchFamily="18" charset="0"/>
              </a:rPr>
              <a:t>i</a:t>
            </a:r>
            <a:r>
              <a:rPr lang="en-US" altLang="en-US" sz="1400" baseline="30000">
                <a:latin typeface="Times New Roman" panose="02020603050405020304" pitchFamily="18" charset="0"/>
                <a:sym typeface="Symbol" panose="05050102010706020507" pitchFamily="18" charset="2"/>
              </a:rPr>
              <a:t>3/4</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1</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5</a:t>
            </a:r>
            <a:r>
              <a:rPr lang="en-US" altLang="en-US" sz="1400">
                <a:latin typeface="Times New Roman" panose="02020603050405020304" pitchFamily="18" charset="0"/>
              </a:rPr>
              <a:t>-</a:t>
            </a:r>
            <a:r>
              <a:rPr lang="en-US" altLang="en-US" sz="1400" i="1">
                <a:latin typeface="Times New Roman" panose="02020603050405020304" pitchFamily="18" charset="0"/>
              </a:rPr>
              <a:t>i</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3</a:t>
            </a:r>
            <a:r>
              <a:rPr lang="en-US" altLang="en-US" sz="1400">
                <a:latin typeface="Times New Roman" panose="02020603050405020304" pitchFamily="18" charset="0"/>
              </a:rPr>
              <a:t>-</a:t>
            </a:r>
            <a:r>
              <a:rPr lang="en-US" altLang="en-US" sz="1400" i="1">
                <a:latin typeface="Times New Roman" panose="02020603050405020304" pitchFamily="18" charset="0"/>
              </a:rPr>
              <a:t>x</a:t>
            </a:r>
            <a:r>
              <a:rPr lang="en-US" altLang="en-US" sz="1400" baseline="-25000">
                <a:latin typeface="Times New Roman" panose="02020603050405020304" pitchFamily="18" charset="0"/>
              </a:rPr>
              <a:t>7</a:t>
            </a:r>
            <a:r>
              <a:rPr lang="en-US" altLang="en-US" sz="1400">
                <a:latin typeface="Times New Roman" panose="02020603050405020304" pitchFamily="18" charset="0"/>
              </a:rPr>
              <a:t>))</a:t>
            </a:r>
          </a:p>
        </p:txBody>
      </p:sp>
      <p:sp>
        <p:nvSpPr>
          <p:cNvPr id="18550" name="Text Box 147">
            <a:extLst>
              <a:ext uri="{FF2B5EF4-FFF2-40B4-BE49-F238E27FC236}">
                <a16:creationId xmlns:a16="http://schemas.microsoft.com/office/drawing/2014/main" id="{5E473F85-C97E-467D-87F3-0DC5926187D3}"/>
              </a:ext>
            </a:extLst>
          </p:cNvPr>
          <p:cNvSpPr txBox="1">
            <a:spLocks noChangeArrowheads="1"/>
          </p:cNvSpPr>
          <p:nvPr/>
        </p:nvSpPr>
        <p:spPr bwMode="auto">
          <a:xfrm>
            <a:off x="6553200" y="1538288"/>
            <a:ext cx="1905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FT of </a:t>
            </a:r>
            <a:r>
              <a:rPr lang="en-US" altLang="en-US" sz="1800" i="1">
                <a:latin typeface="Times New Roman" panose="02020603050405020304" pitchFamily="18" charset="0"/>
              </a:rPr>
              <a:t>x</a:t>
            </a:r>
            <a:r>
              <a:rPr lang="en-US" altLang="en-US" sz="1800"/>
              <a:t> in place</a:t>
            </a:r>
          </a:p>
        </p:txBody>
      </p:sp>
      <p:sp>
        <p:nvSpPr>
          <p:cNvPr id="18551" name="Text Box 148">
            <a:extLst>
              <a:ext uri="{FF2B5EF4-FFF2-40B4-BE49-F238E27FC236}">
                <a16:creationId xmlns:a16="http://schemas.microsoft.com/office/drawing/2014/main" id="{22559E8D-F9A4-41A5-93E6-67FADA05C248}"/>
              </a:ext>
            </a:extLst>
          </p:cNvPr>
          <p:cNvSpPr txBox="1">
            <a:spLocks noChangeArrowheads="1"/>
          </p:cNvSpPr>
          <p:nvPr/>
        </p:nvSpPr>
        <p:spPr bwMode="auto">
          <a:xfrm>
            <a:off x="2133600" y="21336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F</a:t>
            </a:r>
            <a:r>
              <a:rPr lang="en-US" altLang="en-US" sz="1800" baseline="-25000"/>
              <a:t>2</a:t>
            </a:r>
            <a:endParaRPr lang="en-US" altLang="en-US" sz="1800"/>
          </a:p>
        </p:txBody>
      </p:sp>
      <p:sp>
        <p:nvSpPr>
          <p:cNvPr id="18552" name="Text Box 149">
            <a:extLst>
              <a:ext uri="{FF2B5EF4-FFF2-40B4-BE49-F238E27FC236}">
                <a16:creationId xmlns:a16="http://schemas.microsoft.com/office/drawing/2014/main" id="{D567B9F7-9DBD-485D-A5A3-C527A44269F3}"/>
              </a:ext>
            </a:extLst>
          </p:cNvPr>
          <p:cNvSpPr txBox="1">
            <a:spLocks noChangeArrowheads="1"/>
          </p:cNvSpPr>
          <p:nvPr/>
        </p:nvSpPr>
        <p:spPr bwMode="auto">
          <a:xfrm>
            <a:off x="3810000" y="2667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F</a:t>
            </a:r>
            <a:r>
              <a:rPr lang="en-US" altLang="en-US" sz="1800" baseline="-25000"/>
              <a:t>4</a:t>
            </a:r>
            <a:endParaRPr lang="en-US" altLang="en-US" sz="1800"/>
          </a:p>
        </p:txBody>
      </p:sp>
      <p:sp>
        <p:nvSpPr>
          <p:cNvPr id="18553" name="Text Box 150">
            <a:extLst>
              <a:ext uri="{FF2B5EF4-FFF2-40B4-BE49-F238E27FC236}">
                <a16:creationId xmlns:a16="http://schemas.microsoft.com/office/drawing/2014/main" id="{9EA1B1B1-1BE5-4E33-BFAA-12A6FB7ED4D4}"/>
              </a:ext>
            </a:extLst>
          </p:cNvPr>
          <p:cNvSpPr txBox="1">
            <a:spLocks noChangeArrowheads="1"/>
          </p:cNvSpPr>
          <p:nvPr/>
        </p:nvSpPr>
        <p:spPr bwMode="auto">
          <a:xfrm>
            <a:off x="5181600" y="3733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F</a:t>
            </a:r>
            <a:r>
              <a:rPr lang="en-US" altLang="en-US" sz="1800" baseline="-25000"/>
              <a:t>8</a:t>
            </a: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98B4EB90-298A-4530-8E70-49089099961C}"/>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312738"/>
            <a:ext cx="5791200" cy="4106862"/>
          </a:xfrm>
          <a:noFill/>
        </p:spPr>
      </p:pic>
      <p:pic>
        <p:nvPicPr>
          <p:cNvPr id="19459" name="Picture 6">
            <a:extLst>
              <a:ext uri="{FF2B5EF4-FFF2-40B4-BE49-F238E27FC236}">
                <a16:creationId xmlns:a16="http://schemas.microsoft.com/office/drawing/2014/main" id="{021584E3-84B7-4549-9998-3541A1286C35}"/>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4419600"/>
            <a:ext cx="6019800" cy="1119188"/>
          </a:xfrm>
          <a:noFill/>
        </p:spPr>
      </p:pic>
      <p:pic>
        <p:nvPicPr>
          <p:cNvPr id="19460" name="Picture 9">
            <a:extLst>
              <a:ext uri="{FF2B5EF4-FFF2-40B4-BE49-F238E27FC236}">
                <a16:creationId xmlns:a16="http://schemas.microsoft.com/office/drawing/2014/main" id="{E4CA5746-BF5D-44E5-AEA3-7BA64924CD93}"/>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638800" y="3733800"/>
            <a:ext cx="5867400" cy="2959100"/>
          </a:xfrm>
          <a:noFill/>
        </p:spPr>
      </p:pic>
      <p:sp>
        <p:nvSpPr>
          <p:cNvPr id="19461" name="Text Box 12">
            <a:extLst>
              <a:ext uri="{FF2B5EF4-FFF2-40B4-BE49-F238E27FC236}">
                <a16:creationId xmlns:a16="http://schemas.microsoft.com/office/drawing/2014/main" id="{2FC4B1CB-71CD-4959-9FFB-DF795628296C}"/>
              </a:ext>
            </a:extLst>
          </p:cNvPr>
          <p:cNvSpPr txBox="1">
            <a:spLocks noChangeArrowheads="1"/>
          </p:cNvSpPr>
          <p:nvPr/>
        </p:nvSpPr>
        <p:spPr bwMode="auto">
          <a:xfrm>
            <a:off x="6553200" y="455613"/>
            <a:ext cx="25908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Cooley-Tukey bit reversal FFT program</a:t>
            </a:r>
          </a:p>
          <a:p>
            <a:pPr eaLnBrk="1" hangingPunct="1">
              <a:spcBef>
                <a:spcPct val="50000"/>
              </a:spcBef>
              <a:buFontTx/>
              <a:buNone/>
            </a:pPr>
            <a:endParaRPr lang="en-US" altLang="en-US" sz="1800"/>
          </a:p>
          <a:p>
            <a:pPr eaLnBrk="1" hangingPunct="1">
              <a:spcBef>
                <a:spcPct val="50000"/>
              </a:spcBef>
              <a:buFontTx/>
              <a:buNone/>
            </a:pPr>
            <a:r>
              <a:rPr lang="en-US" altLang="en-US" sz="1800"/>
              <a:t>FFT runs in O(</a:t>
            </a:r>
            <a:r>
              <a:rPr lang="en-US" altLang="en-US" sz="1800" i="1"/>
              <a:t>N</a:t>
            </a:r>
            <a:r>
              <a:rPr lang="en-US" altLang="en-US" sz="1800"/>
              <a:t> log </a:t>
            </a:r>
            <a:r>
              <a:rPr lang="en-US" altLang="en-US" sz="1800" i="1"/>
              <a:t>N</a:t>
            </a:r>
            <a:r>
              <a:rPr lang="en-US" altLang="en-US" sz="18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CBD47020-A1AF-446F-A9C3-6FA330C22B1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600200" y="282575"/>
            <a:ext cx="6589713" cy="6575425"/>
          </a:xfrm>
          <a:noFill/>
        </p:spPr>
      </p:pic>
      <p:sp>
        <p:nvSpPr>
          <p:cNvPr id="20483" name="Text Box 6">
            <a:extLst>
              <a:ext uri="{FF2B5EF4-FFF2-40B4-BE49-F238E27FC236}">
                <a16:creationId xmlns:a16="http://schemas.microsoft.com/office/drawing/2014/main" id="{6CCAEE04-8866-4D08-850E-25217E3B516B}"/>
              </a:ext>
            </a:extLst>
          </p:cNvPr>
          <p:cNvSpPr txBox="1">
            <a:spLocks noChangeArrowheads="1"/>
          </p:cNvSpPr>
          <p:nvPr/>
        </p:nvSpPr>
        <p:spPr bwMode="auto">
          <a:xfrm>
            <a:off x="1066800" y="3048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Input</a:t>
            </a:r>
          </a:p>
        </p:txBody>
      </p:sp>
      <p:sp>
        <p:nvSpPr>
          <p:cNvPr id="20484" name="Text Box 7">
            <a:extLst>
              <a:ext uri="{FF2B5EF4-FFF2-40B4-BE49-F238E27FC236}">
                <a16:creationId xmlns:a16="http://schemas.microsoft.com/office/drawing/2014/main" id="{9598B811-D7CE-45A7-8B86-C616DC9A1871}"/>
              </a:ext>
            </a:extLst>
          </p:cNvPr>
          <p:cNvSpPr txBox="1">
            <a:spLocks noChangeArrowheads="1"/>
          </p:cNvSpPr>
          <p:nvPr/>
        </p:nvSpPr>
        <p:spPr bwMode="auto">
          <a:xfrm>
            <a:off x="7010400" y="304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Output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08383596-F517-4301-961B-84E5770FE8DD}"/>
              </a:ext>
            </a:extLst>
          </p:cNvPr>
          <p:cNvSpPr>
            <a:spLocks noGrp="1" noChangeArrowheads="1"/>
          </p:cNvSpPr>
          <p:nvPr>
            <p:ph type="title"/>
          </p:nvPr>
        </p:nvSpPr>
        <p:spPr/>
        <p:txBody>
          <a:bodyPr/>
          <a:lstStyle/>
          <a:p>
            <a:pPr eaLnBrk="1" hangingPunct="1"/>
            <a:r>
              <a:rPr lang="en-US" altLang="en-US"/>
              <a:t>Wavelets</a:t>
            </a:r>
          </a:p>
        </p:txBody>
      </p:sp>
      <p:sp>
        <p:nvSpPr>
          <p:cNvPr id="21507" name="Rectangle 3">
            <a:extLst>
              <a:ext uri="{FF2B5EF4-FFF2-40B4-BE49-F238E27FC236}">
                <a16:creationId xmlns:a16="http://schemas.microsoft.com/office/drawing/2014/main" id="{572220D9-F443-43AD-998C-4A28B6FD358A}"/>
              </a:ext>
            </a:extLst>
          </p:cNvPr>
          <p:cNvSpPr>
            <a:spLocks noGrp="1" noChangeArrowheads="1"/>
          </p:cNvSpPr>
          <p:nvPr>
            <p:ph type="body" idx="1"/>
          </p:nvPr>
        </p:nvSpPr>
        <p:spPr/>
        <p:txBody>
          <a:bodyPr/>
          <a:lstStyle/>
          <a:p>
            <a:pPr eaLnBrk="1" hangingPunct="1"/>
            <a:r>
              <a:rPr lang="en-US" altLang="en-US"/>
              <a:t>Fourier transform is local in frequency domain and nonlocal in time</a:t>
            </a:r>
          </a:p>
          <a:p>
            <a:pPr eaLnBrk="1" hangingPunct="1"/>
            <a:r>
              <a:rPr lang="en-US" altLang="en-US"/>
              <a:t>Wavelet transforms are generalization that is local in both</a:t>
            </a:r>
          </a:p>
          <a:p>
            <a:pPr eaLnBrk="1" hangingPunct="1"/>
            <a:r>
              <a:rPr lang="en-US" altLang="en-US"/>
              <a:t>Discrete wavelet transform is some kind of matrix transform </a:t>
            </a:r>
            <a:r>
              <a:rPr lang="en-US" altLang="en-US" i="1"/>
              <a:t>y</a:t>
            </a:r>
            <a:r>
              <a:rPr lang="en-US" altLang="en-US"/>
              <a:t> = F</a:t>
            </a:r>
            <a:r>
              <a:rPr lang="en-US" altLang="en-US" i="1"/>
              <a:t>x</a:t>
            </a:r>
            <a:r>
              <a:rPr lang="en-US" altLang="en-US"/>
              <a:t>, where F</a:t>
            </a:r>
            <a:r>
              <a:rPr lang="en-US" altLang="en-US" baseline="30000"/>
              <a:t>T</a:t>
            </a:r>
            <a:r>
              <a:rPr lang="en-US" altLang="en-US"/>
              <a:t>F=I</a:t>
            </a:r>
          </a:p>
          <a:p>
            <a:pPr eaLnBrk="1" hangingPunct="1"/>
            <a:r>
              <a:rPr lang="en-US" altLang="en-US"/>
              <a:t>Wavelets are used in data compression and efficient representation of functions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AF0B0F9-6C2C-4C20-9053-8FA852C06F73}"/>
              </a:ext>
            </a:extLst>
          </p:cNvPr>
          <p:cNvSpPr>
            <a:spLocks noGrp="1" noChangeArrowheads="1"/>
          </p:cNvSpPr>
          <p:nvPr>
            <p:ph type="title"/>
          </p:nvPr>
        </p:nvSpPr>
        <p:spPr/>
        <p:txBody>
          <a:bodyPr/>
          <a:lstStyle/>
          <a:p>
            <a:pPr eaLnBrk="1" hangingPunct="1"/>
            <a:r>
              <a:rPr lang="en-US" altLang="en-US"/>
              <a:t>Daubechies Wavelet Filter </a:t>
            </a:r>
          </a:p>
        </p:txBody>
      </p:sp>
      <p:pic>
        <p:nvPicPr>
          <p:cNvPr id="22531" name="Picture 4">
            <a:extLst>
              <a:ext uri="{FF2B5EF4-FFF2-40B4-BE49-F238E27FC236}">
                <a16:creationId xmlns:a16="http://schemas.microsoft.com/office/drawing/2014/main" id="{52B85FA4-4C7F-40DC-B66E-7A47B1C868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08063" y="1752600"/>
            <a:ext cx="8059737" cy="2981325"/>
          </a:xfrm>
          <a:noFill/>
        </p:spPr>
      </p:pic>
      <p:sp>
        <p:nvSpPr>
          <p:cNvPr id="22532" name="Text Box 6">
            <a:extLst>
              <a:ext uri="{FF2B5EF4-FFF2-40B4-BE49-F238E27FC236}">
                <a16:creationId xmlns:a16="http://schemas.microsoft.com/office/drawing/2014/main" id="{A3EF52C5-A6CF-482B-A8C3-7BC7235433D1}"/>
              </a:ext>
            </a:extLst>
          </p:cNvPr>
          <p:cNvSpPr txBox="1">
            <a:spLocks noChangeArrowheads="1"/>
          </p:cNvSpPr>
          <p:nvPr/>
        </p:nvSpPr>
        <p:spPr bwMode="auto">
          <a:xfrm>
            <a:off x="685800" y="5149850"/>
            <a:ext cx="624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The coefficients </a:t>
            </a:r>
            <a:r>
              <a:rPr lang="en-US" altLang="en-US" sz="1800" i="1">
                <a:latin typeface="Times New Roman" panose="02020603050405020304" pitchFamily="18" charset="0"/>
              </a:rPr>
              <a:t>c</a:t>
            </a:r>
            <a:r>
              <a:rPr lang="en-US" altLang="en-US" sz="1800" baseline="-25000"/>
              <a:t>i</a:t>
            </a:r>
            <a:r>
              <a:rPr lang="en-US" altLang="en-US" sz="1800"/>
              <a:t> are determined by requirements of orthogonality (F</a:t>
            </a:r>
            <a:r>
              <a:rPr lang="en-US" altLang="en-US" sz="1800" baseline="30000"/>
              <a:t>T</a:t>
            </a:r>
            <a:r>
              <a:rPr lang="en-US" altLang="en-US" sz="1800"/>
              <a:t>F=I), and certain “vanishing moments”.</a:t>
            </a:r>
          </a:p>
        </p:txBody>
      </p:sp>
      <p:sp>
        <p:nvSpPr>
          <p:cNvPr id="22533" name="Text Box 7">
            <a:extLst>
              <a:ext uri="{FF2B5EF4-FFF2-40B4-BE49-F238E27FC236}">
                <a16:creationId xmlns:a16="http://schemas.microsoft.com/office/drawing/2014/main" id="{E8BF3A59-9A28-4CD0-A493-7EAE55A599A7}"/>
              </a:ext>
            </a:extLst>
          </p:cNvPr>
          <p:cNvSpPr txBox="1">
            <a:spLocks noChangeArrowheads="1"/>
          </p:cNvSpPr>
          <p:nvPr/>
        </p:nvSpPr>
        <p:spPr bwMode="auto">
          <a:xfrm>
            <a:off x="533400" y="2986088"/>
            <a:ext cx="609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F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A36FC7-E589-4642-981C-00E3AA9A5F6D}"/>
              </a:ext>
            </a:extLst>
          </p:cNvPr>
          <p:cNvSpPr>
            <a:spLocks noGrp="1" noChangeArrowheads="1"/>
          </p:cNvSpPr>
          <p:nvPr>
            <p:ph type="title"/>
          </p:nvPr>
        </p:nvSpPr>
        <p:spPr/>
        <p:txBody>
          <a:bodyPr/>
          <a:lstStyle/>
          <a:p>
            <a:pPr eaLnBrk="1" hangingPunct="1"/>
            <a:r>
              <a:rPr lang="en-US" altLang="en-US"/>
              <a:t>Discrete Wavelet Transform</a:t>
            </a:r>
          </a:p>
        </p:txBody>
      </p:sp>
      <p:pic>
        <p:nvPicPr>
          <p:cNvPr id="23555" name="Picture 4">
            <a:extLst>
              <a:ext uri="{FF2B5EF4-FFF2-40B4-BE49-F238E27FC236}">
                <a16:creationId xmlns:a16="http://schemas.microsoft.com/office/drawing/2014/main" id="{E5896D58-1FE6-4D93-B98D-3B7A973D72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2035175"/>
            <a:ext cx="8229600" cy="3654425"/>
          </a:xfrm>
          <a:noFill/>
        </p:spPr>
      </p:pic>
      <p:sp>
        <p:nvSpPr>
          <p:cNvPr id="23556" name="Text Box 6">
            <a:extLst>
              <a:ext uri="{FF2B5EF4-FFF2-40B4-BE49-F238E27FC236}">
                <a16:creationId xmlns:a16="http://schemas.microsoft.com/office/drawing/2014/main" id="{6860FFF6-2D7A-4576-9A96-521DA0030AE8}"/>
              </a:ext>
            </a:extLst>
          </p:cNvPr>
          <p:cNvSpPr txBox="1">
            <a:spLocks noChangeArrowheads="1"/>
          </p:cNvSpPr>
          <p:nvPr/>
        </p:nvSpPr>
        <p:spPr bwMode="auto">
          <a:xfrm>
            <a:off x="1447800" y="40386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F</a:t>
            </a:r>
          </a:p>
        </p:txBody>
      </p:sp>
      <p:sp>
        <p:nvSpPr>
          <p:cNvPr id="23557" name="Line 7">
            <a:extLst>
              <a:ext uri="{FF2B5EF4-FFF2-40B4-BE49-F238E27FC236}">
                <a16:creationId xmlns:a16="http://schemas.microsoft.com/office/drawing/2014/main" id="{8D26CCFC-A63B-447A-BA00-5A91139EAF8D}"/>
              </a:ext>
            </a:extLst>
          </p:cNvPr>
          <p:cNvSpPr>
            <a:spLocks noChangeShapeType="1"/>
          </p:cNvSpPr>
          <p:nvPr/>
        </p:nvSpPr>
        <p:spPr bwMode="auto">
          <a:xfrm>
            <a:off x="1219200" y="2133600"/>
            <a:ext cx="0" cy="3429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8" name="Line 8">
            <a:extLst>
              <a:ext uri="{FF2B5EF4-FFF2-40B4-BE49-F238E27FC236}">
                <a16:creationId xmlns:a16="http://schemas.microsoft.com/office/drawing/2014/main" id="{31CC39E8-1D40-454F-80A2-B0364E8D09B1}"/>
              </a:ext>
            </a:extLst>
          </p:cNvPr>
          <p:cNvSpPr>
            <a:spLocks noChangeShapeType="1"/>
          </p:cNvSpPr>
          <p:nvPr/>
        </p:nvSpPr>
        <p:spPr bwMode="auto">
          <a:xfrm>
            <a:off x="4267200" y="2133600"/>
            <a:ext cx="0" cy="17526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9" name="Line 9">
            <a:extLst>
              <a:ext uri="{FF2B5EF4-FFF2-40B4-BE49-F238E27FC236}">
                <a16:creationId xmlns:a16="http://schemas.microsoft.com/office/drawing/2014/main" id="{03F99807-B80D-40B2-A3D5-0398139C3356}"/>
              </a:ext>
            </a:extLst>
          </p:cNvPr>
          <p:cNvSpPr>
            <a:spLocks noChangeShapeType="1"/>
          </p:cNvSpPr>
          <p:nvPr/>
        </p:nvSpPr>
        <p:spPr bwMode="auto">
          <a:xfrm>
            <a:off x="7391400" y="2133600"/>
            <a:ext cx="0" cy="762000"/>
          </a:xfrm>
          <a:prstGeom prst="line">
            <a:avLst/>
          </a:prstGeom>
          <a:noFill/>
          <a:ln w="952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60" name="Text Box 10">
            <a:extLst>
              <a:ext uri="{FF2B5EF4-FFF2-40B4-BE49-F238E27FC236}">
                <a16:creationId xmlns:a16="http://schemas.microsoft.com/office/drawing/2014/main" id="{E0255F42-E7F5-44CD-8BB9-15D6CB62CA25}"/>
              </a:ext>
            </a:extLst>
          </p:cNvPr>
          <p:cNvSpPr txBox="1">
            <a:spLocks noChangeArrowheads="1"/>
          </p:cNvSpPr>
          <p:nvPr/>
        </p:nvSpPr>
        <p:spPr bwMode="auto">
          <a:xfrm>
            <a:off x="4419600" y="3200400"/>
            <a:ext cx="30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F</a:t>
            </a:r>
          </a:p>
        </p:txBody>
      </p:sp>
      <p:sp>
        <p:nvSpPr>
          <p:cNvPr id="23561" name="Text Box 11">
            <a:extLst>
              <a:ext uri="{FF2B5EF4-FFF2-40B4-BE49-F238E27FC236}">
                <a16:creationId xmlns:a16="http://schemas.microsoft.com/office/drawing/2014/main" id="{4F5EE92E-DFFE-4631-A206-FA2CB88BEFA3}"/>
              </a:ext>
            </a:extLst>
          </p:cNvPr>
          <p:cNvSpPr txBox="1">
            <a:spLocks noChangeArrowheads="1"/>
          </p:cNvSpPr>
          <p:nvPr/>
        </p:nvSpPr>
        <p:spPr bwMode="auto">
          <a:xfrm>
            <a:off x="7467600" y="2667000"/>
            <a:ext cx="22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F</a:t>
            </a:r>
          </a:p>
        </p:txBody>
      </p:sp>
      <p:sp>
        <p:nvSpPr>
          <p:cNvPr id="23562" name="Text Box 12">
            <a:extLst>
              <a:ext uri="{FF2B5EF4-FFF2-40B4-BE49-F238E27FC236}">
                <a16:creationId xmlns:a16="http://schemas.microsoft.com/office/drawing/2014/main" id="{7C0157E9-DB88-4BD3-AACF-A198904156F8}"/>
              </a:ext>
            </a:extLst>
          </p:cNvPr>
          <p:cNvSpPr txBox="1">
            <a:spLocks noChangeArrowheads="1"/>
          </p:cNvSpPr>
          <p:nvPr/>
        </p:nvSpPr>
        <p:spPr bwMode="auto">
          <a:xfrm>
            <a:off x="3429000" y="58674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Apply F to the upper half of the vector only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077EDC8C-B0A6-4119-8BD0-96C63556B124}"/>
              </a:ext>
            </a:extLst>
          </p:cNvPr>
          <p:cNvSpPr>
            <a:spLocks noGrp="1" noChangeArrowheads="1"/>
          </p:cNvSpPr>
          <p:nvPr>
            <p:ph type="title"/>
          </p:nvPr>
        </p:nvSpPr>
        <p:spPr/>
        <p:txBody>
          <a:bodyPr/>
          <a:lstStyle/>
          <a:p>
            <a:pPr eaLnBrk="1" hangingPunct="1"/>
            <a:r>
              <a:rPr lang="en-US" altLang="en-US" sz="4000"/>
              <a:t>Suggested Reading and Software</a:t>
            </a:r>
          </a:p>
        </p:txBody>
      </p:sp>
      <p:sp>
        <p:nvSpPr>
          <p:cNvPr id="24579" name="Rectangle 3">
            <a:extLst>
              <a:ext uri="{FF2B5EF4-FFF2-40B4-BE49-F238E27FC236}">
                <a16:creationId xmlns:a16="http://schemas.microsoft.com/office/drawing/2014/main" id="{6E429E70-F40D-4A37-A6AB-EC1A1B2DED36}"/>
              </a:ext>
            </a:extLst>
          </p:cNvPr>
          <p:cNvSpPr>
            <a:spLocks noGrp="1" noChangeArrowheads="1"/>
          </p:cNvSpPr>
          <p:nvPr>
            <p:ph type="body" idx="1"/>
          </p:nvPr>
        </p:nvSpPr>
        <p:spPr/>
        <p:txBody>
          <a:bodyPr/>
          <a:lstStyle/>
          <a:p>
            <a:pPr eaLnBrk="1" hangingPunct="1"/>
            <a:r>
              <a:rPr lang="en-US" altLang="en-US" dirty="0"/>
              <a:t>For an in-depth discussion of FFT algorithms, see C van Loan, “Computational Frameworks for the Fast Fourier Transform”</a:t>
            </a:r>
          </a:p>
          <a:p>
            <a:pPr eaLnBrk="1" hangingPunct="1"/>
            <a:r>
              <a:rPr lang="en-US" altLang="en-US" dirty="0"/>
              <a:t>For state-of-the-art free software in C, use FFTW at </a:t>
            </a:r>
            <a:r>
              <a:rPr lang="en-US" altLang="en-US" dirty="0">
                <a:hlinkClick r:id="rId3"/>
              </a:rPr>
              <a:t>http://www.fftw.org/</a:t>
            </a:r>
            <a:r>
              <a:rPr lang="en-US" altLang="en-US" dirty="0"/>
              <a:t>  </a:t>
            </a:r>
          </a:p>
          <a:p>
            <a:pPr eaLnBrk="1" hangingPunct="1"/>
            <a:endParaRPr lang="en-US" altLang="en-US" dirty="0"/>
          </a:p>
          <a:p>
            <a:pPr eaLnBrk="1" hangingPunct="1"/>
            <a:r>
              <a:rPr lang="en-US" altLang="en-US" dirty="0"/>
              <a:t>FFT in python:</a:t>
            </a:r>
          </a:p>
          <a:p>
            <a:pPr eaLnBrk="1" hangingPunct="1"/>
            <a:r>
              <a:rPr lang="en-US" altLang="en-US" dirty="0"/>
              <a:t>from </a:t>
            </a:r>
            <a:r>
              <a:rPr lang="en-US" altLang="en-US" dirty="0" err="1"/>
              <a:t>numpy.fft</a:t>
            </a:r>
            <a:r>
              <a:rPr lang="en-US" altLang="en-US" dirty="0"/>
              <a:t> (or </a:t>
            </a:r>
            <a:r>
              <a:rPr lang="en-US" altLang="en-US" dirty="0" err="1"/>
              <a:t>scipy.fftpack</a:t>
            </a:r>
            <a:r>
              <a:rPr lang="en-US" altLang="en-US" dirty="0"/>
              <a:t>) import </a:t>
            </a:r>
            <a:r>
              <a:rPr lang="en-US" altLang="en-US" dirty="0" err="1"/>
              <a:t>fft</a:t>
            </a:r>
            <a:endParaRPr lang="en-US" altLang="en-US" dirty="0"/>
          </a:p>
          <a:p>
            <a:pPr eaLnBrk="1" hangingPunct="1"/>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a:extLst>
              <a:ext uri="{FF2B5EF4-FFF2-40B4-BE49-F238E27FC236}">
                <a16:creationId xmlns:a16="http://schemas.microsoft.com/office/drawing/2014/main" id="{2411AC81-D322-471A-84F9-B8B743B13F6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6542088" cy="6858000"/>
          </a:xfrm>
          <a:noFill/>
        </p:spPr>
      </p:pic>
      <p:sp>
        <p:nvSpPr>
          <p:cNvPr id="4099" name="Text Box 7">
            <a:extLst>
              <a:ext uri="{FF2B5EF4-FFF2-40B4-BE49-F238E27FC236}">
                <a16:creationId xmlns:a16="http://schemas.microsoft.com/office/drawing/2014/main" id="{4FA89903-3177-434D-BE30-D37A09FBADBB}"/>
              </a:ext>
            </a:extLst>
          </p:cNvPr>
          <p:cNvSpPr txBox="1">
            <a:spLocks noChangeArrowheads="1"/>
          </p:cNvSpPr>
          <p:nvPr/>
        </p:nvSpPr>
        <p:spPr bwMode="auto">
          <a:xfrm>
            <a:off x="6553200" y="190500"/>
            <a:ext cx="2514600" cy="643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altLang="en-US" sz="1700"/>
              <a:t>Metropolis algorithm for Monte Carlo</a:t>
            </a:r>
          </a:p>
          <a:p>
            <a:pPr eaLnBrk="1" hangingPunct="1">
              <a:spcBef>
                <a:spcPct val="50000"/>
              </a:spcBef>
              <a:buFontTx/>
              <a:buAutoNum type="arabicPeriod"/>
            </a:pPr>
            <a:r>
              <a:rPr lang="en-US" altLang="en-US" sz="1700"/>
              <a:t>Simplex method for linear programming</a:t>
            </a:r>
          </a:p>
          <a:p>
            <a:pPr eaLnBrk="1" hangingPunct="1">
              <a:spcBef>
                <a:spcPct val="50000"/>
              </a:spcBef>
              <a:buFontTx/>
              <a:buAutoNum type="arabicPeriod"/>
            </a:pPr>
            <a:r>
              <a:rPr lang="en-US" altLang="en-US" sz="1700"/>
              <a:t>Krylov subspace iteration (CG)</a:t>
            </a:r>
          </a:p>
          <a:p>
            <a:pPr eaLnBrk="1" hangingPunct="1">
              <a:spcBef>
                <a:spcPct val="50000"/>
              </a:spcBef>
              <a:buFontTx/>
              <a:buAutoNum type="arabicPeriod"/>
            </a:pPr>
            <a:r>
              <a:rPr lang="en-US" altLang="en-US" sz="1700"/>
              <a:t>Decomposition approach to matrix computation (LU, Singular value)</a:t>
            </a:r>
          </a:p>
          <a:p>
            <a:pPr eaLnBrk="1" hangingPunct="1">
              <a:spcBef>
                <a:spcPct val="50000"/>
              </a:spcBef>
              <a:buFontTx/>
              <a:buAutoNum type="arabicPeriod"/>
            </a:pPr>
            <a:r>
              <a:rPr lang="en-US" altLang="en-US" sz="1700"/>
              <a:t>The Fortran compiler</a:t>
            </a:r>
          </a:p>
          <a:p>
            <a:pPr eaLnBrk="1" hangingPunct="1">
              <a:spcBef>
                <a:spcPct val="50000"/>
              </a:spcBef>
              <a:buFontTx/>
              <a:buAutoNum type="arabicPeriod"/>
            </a:pPr>
            <a:r>
              <a:rPr lang="en-US" altLang="en-US" sz="1700"/>
              <a:t>QR algorithm for eigenvalues</a:t>
            </a:r>
          </a:p>
          <a:p>
            <a:pPr eaLnBrk="1" hangingPunct="1">
              <a:spcBef>
                <a:spcPct val="50000"/>
              </a:spcBef>
              <a:buFontTx/>
              <a:buAutoNum type="arabicPeriod"/>
            </a:pPr>
            <a:r>
              <a:rPr lang="en-US" altLang="en-US" sz="1700"/>
              <a:t>Quick sort</a:t>
            </a:r>
          </a:p>
          <a:p>
            <a:pPr eaLnBrk="1" hangingPunct="1">
              <a:spcBef>
                <a:spcPct val="50000"/>
              </a:spcBef>
              <a:buFontTx/>
              <a:buAutoNum type="arabicPeriod"/>
            </a:pPr>
            <a:r>
              <a:rPr lang="en-US" altLang="en-US" sz="1700"/>
              <a:t>Fast Fourier transform</a:t>
            </a:r>
          </a:p>
          <a:p>
            <a:pPr eaLnBrk="1" hangingPunct="1">
              <a:spcBef>
                <a:spcPct val="50000"/>
              </a:spcBef>
              <a:buFontTx/>
              <a:buAutoNum type="arabicPeriod"/>
            </a:pPr>
            <a:r>
              <a:rPr lang="en-US" altLang="en-US" sz="1700"/>
              <a:t>Integer relation detection</a:t>
            </a:r>
          </a:p>
          <a:p>
            <a:pPr eaLnBrk="1" hangingPunct="1">
              <a:spcBef>
                <a:spcPct val="50000"/>
              </a:spcBef>
              <a:buFontTx/>
              <a:buAutoNum type="arabicPeriod"/>
            </a:pPr>
            <a:r>
              <a:rPr lang="en-US" altLang="en-US" sz="1700"/>
              <a:t>Fast multipole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CBD8E47-E195-4FD7-AFAB-904BFEA31526}"/>
              </a:ext>
            </a:extLst>
          </p:cNvPr>
          <p:cNvSpPr>
            <a:spLocks noGrp="1" noChangeArrowheads="1"/>
          </p:cNvSpPr>
          <p:nvPr>
            <p:ph type="title"/>
          </p:nvPr>
        </p:nvSpPr>
        <p:spPr/>
        <p:txBody>
          <a:bodyPr/>
          <a:lstStyle/>
          <a:p>
            <a:pPr eaLnBrk="1" hangingPunct="1"/>
            <a:r>
              <a:rPr lang="en-US" altLang="en-US"/>
              <a:t>Problem set 8</a:t>
            </a:r>
          </a:p>
        </p:txBody>
      </p:sp>
      <p:sp>
        <p:nvSpPr>
          <p:cNvPr id="25603" name="Rectangle 3">
            <a:extLst>
              <a:ext uri="{FF2B5EF4-FFF2-40B4-BE49-F238E27FC236}">
                <a16:creationId xmlns:a16="http://schemas.microsoft.com/office/drawing/2014/main" id="{EFE1229F-7403-4743-A07F-734D1FA5F30E}"/>
              </a:ext>
            </a:extLst>
          </p:cNvPr>
          <p:cNvSpPr>
            <a:spLocks noGrp="1" noChangeArrowheads="1"/>
          </p:cNvSpPr>
          <p:nvPr>
            <p:ph type="body" idx="1"/>
          </p:nvPr>
        </p:nvSpPr>
        <p:spPr/>
        <p:txBody>
          <a:bodyPr/>
          <a:lstStyle/>
          <a:p>
            <a:pPr eaLnBrk="1" hangingPunct="1">
              <a:lnSpc>
                <a:spcPct val="80000"/>
              </a:lnSpc>
            </a:pPr>
            <a:r>
              <a:rPr lang="en-US" altLang="en-US" sz="2000"/>
              <a:t>In the mode-coupling theory of heat transport through materials, one need to solve a set of coupled nonlinear integral-differential equations numerically as follows: </a:t>
            </a:r>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endParaRPr lang="en-US" altLang="en-US" sz="2000"/>
          </a:p>
          <a:p>
            <a:pPr eaLnBrk="1" hangingPunct="1">
              <a:lnSpc>
                <a:spcPct val="80000"/>
              </a:lnSpc>
            </a:pPr>
            <a:r>
              <a:rPr lang="en-US" altLang="en-US" sz="2000"/>
              <a:t>(a) Transform the first equation into frequency domain and solve (algebraically) </a:t>
            </a:r>
            <a:r>
              <a:rPr lang="en-US" altLang="en-US" sz="2000" i="1">
                <a:latin typeface="Times New Roman" panose="02020603050405020304" pitchFamily="18" charset="0"/>
              </a:rPr>
              <a:t>g</a:t>
            </a:r>
            <a:r>
              <a:rPr lang="en-US" altLang="en-US" sz="2000"/>
              <a:t> in terms of </a:t>
            </a:r>
            <a:r>
              <a:rPr lang="en-US" altLang="en-US" sz="2000">
                <a:sym typeface="Symbol" panose="05050102010706020507" pitchFamily="18" charset="2"/>
              </a:rPr>
              <a:t>.  (b) Describe a procedure to solve the system iteratively using FFT.</a:t>
            </a:r>
          </a:p>
        </p:txBody>
      </p:sp>
      <p:graphicFrame>
        <p:nvGraphicFramePr>
          <p:cNvPr id="25604" name="Object 4">
            <a:extLst>
              <a:ext uri="{FF2B5EF4-FFF2-40B4-BE49-F238E27FC236}">
                <a16:creationId xmlns:a16="http://schemas.microsoft.com/office/drawing/2014/main" id="{38462345-7DFE-451B-A998-90F82B963F27}"/>
              </a:ext>
            </a:extLst>
          </p:cNvPr>
          <p:cNvGraphicFramePr>
            <a:graphicFrameLocks noChangeAspect="1"/>
          </p:cNvGraphicFramePr>
          <p:nvPr/>
        </p:nvGraphicFramePr>
        <p:xfrm>
          <a:off x="868363" y="2351088"/>
          <a:ext cx="6827837" cy="2554287"/>
        </p:xfrm>
        <a:graphic>
          <a:graphicData uri="http://schemas.openxmlformats.org/presentationml/2006/ole">
            <mc:AlternateContent xmlns:mc="http://schemas.openxmlformats.org/markup-compatibility/2006">
              <mc:Choice xmlns:v="urn:schemas-microsoft-com:vml" Requires="v">
                <p:oleObj spid="_x0000_s25615" name="Equation" r:id="rId3" imgW="3733800" imgH="1397000" progId="Equation.DSMT4">
                  <p:embed/>
                </p:oleObj>
              </mc:Choice>
              <mc:Fallback>
                <p:oleObj name="Equation" r:id="rId3" imgW="3733800" imgH="1397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363" y="2351088"/>
                        <a:ext cx="6827837" cy="2554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605" name="Text Box 5">
            <a:extLst>
              <a:ext uri="{FF2B5EF4-FFF2-40B4-BE49-F238E27FC236}">
                <a16:creationId xmlns:a16="http://schemas.microsoft.com/office/drawing/2014/main" id="{88411AC0-5250-4804-ADC8-9ABA6ADEFDD6}"/>
              </a:ext>
            </a:extLst>
          </p:cNvPr>
          <p:cNvSpPr txBox="1">
            <a:spLocks noChangeArrowheads="1"/>
          </p:cNvSpPr>
          <p:nvPr/>
        </p:nvSpPr>
        <p:spPr bwMode="auto">
          <a:xfrm>
            <a:off x="5181600" y="3200400"/>
            <a:ext cx="31242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Where </a:t>
            </a:r>
            <a:r>
              <a:rPr lang="en-US" altLang="en-US" sz="1800">
                <a:sym typeface="Symbol" panose="05050102010706020507" pitchFamily="18" charset="2"/>
              </a:rPr>
              <a:t></a:t>
            </a:r>
            <a:r>
              <a:rPr lang="en-US" altLang="en-US" sz="1800" baseline="-25000">
                <a:sym typeface="Symbol" panose="05050102010706020507" pitchFamily="18" charset="2"/>
              </a:rPr>
              <a:t>k</a:t>
            </a:r>
            <a:r>
              <a:rPr lang="en-US" altLang="en-US" sz="1800" baseline="30000">
                <a:sym typeface="Symbol" panose="05050102010706020507" pitchFamily="18" charset="2"/>
              </a:rPr>
              <a:t>2</a:t>
            </a:r>
            <a:r>
              <a:rPr lang="en-US" altLang="en-US" sz="1800">
                <a:sym typeface="Symbol" panose="05050102010706020507" pitchFamily="18" charset="2"/>
              </a:rPr>
              <a:t> are given, and </a:t>
            </a:r>
            <a:r>
              <a:rPr lang="en-US" altLang="en-US" sz="1800" i="1">
                <a:latin typeface="Times New Roman" panose="02020603050405020304" pitchFamily="18" charset="0"/>
                <a:sym typeface="Symbol" panose="05050102010706020507" pitchFamily="18" charset="2"/>
              </a:rPr>
              <a:t>g</a:t>
            </a:r>
            <a:r>
              <a:rPr lang="en-US" altLang="en-US" sz="1800" baseline="-25000">
                <a:sym typeface="Symbol" panose="05050102010706020507" pitchFamily="18" charset="2"/>
              </a:rPr>
              <a:t>k</a:t>
            </a:r>
            <a:r>
              <a:rPr lang="en-US" altLang="en-US" sz="1800">
                <a:sym typeface="Symbol" panose="05050102010706020507" pitchFamily="18" charset="2"/>
              </a:rPr>
              <a:t>(</a:t>
            </a:r>
            <a:r>
              <a:rPr lang="en-US" altLang="en-US" sz="1800" i="1">
                <a:latin typeface="Times New Roman" panose="02020603050405020304" pitchFamily="18" charset="0"/>
                <a:sym typeface="Symbol" panose="05050102010706020507" pitchFamily="18" charset="2"/>
              </a:rPr>
              <a:t>t</a:t>
            </a:r>
            <a:r>
              <a:rPr lang="en-US" altLang="en-US" sz="1800">
                <a:sym typeface="Symbol" panose="05050102010706020507" pitchFamily="18" charset="2"/>
              </a:rPr>
              <a:t>) and </a:t>
            </a:r>
            <a:r>
              <a:rPr lang="en-US" altLang="en-US" sz="1800" baseline="-25000">
                <a:sym typeface="Symbol" panose="05050102010706020507" pitchFamily="18" charset="2"/>
              </a:rPr>
              <a:t>k</a:t>
            </a:r>
            <a:r>
              <a:rPr lang="en-US" altLang="en-US" sz="1800">
                <a:sym typeface="Symbol" panose="05050102010706020507" pitchFamily="18" charset="2"/>
              </a:rPr>
              <a:t>(</a:t>
            </a:r>
            <a:r>
              <a:rPr lang="en-US" altLang="en-US" sz="1800" i="1">
                <a:latin typeface="Times New Roman" panose="02020603050405020304" pitchFamily="18" charset="0"/>
                <a:sym typeface="Symbol" panose="05050102010706020507" pitchFamily="18" charset="2"/>
              </a:rPr>
              <a:t>t</a:t>
            </a:r>
            <a:r>
              <a:rPr lang="en-US" altLang="en-US" sz="1800">
                <a:sym typeface="Symbol" panose="05050102010706020507" pitchFamily="18" charset="2"/>
              </a:rPr>
              <a:t>) are unknown real functions. Dot means time derivative.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B54B209-9648-482A-A458-954DE5E08BDB}"/>
              </a:ext>
            </a:extLst>
          </p:cNvPr>
          <p:cNvSpPr>
            <a:spLocks noGrp="1" noChangeArrowheads="1"/>
          </p:cNvSpPr>
          <p:nvPr>
            <p:ph type="title"/>
          </p:nvPr>
        </p:nvSpPr>
        <p:spPr/>
        <p:txBody>
          <a:bodyPr/>
          <a:lstStyle/>
          <a:p>
            <a:pPr eaLnBrk="1" hangingPunct="1"/>
            <a:r>
              <a:rPr lang="en-US" altLang="en-US"/>
              <a:t>Definition of Fourier Transform</a:t>
            </a:r>
          </a:p>
        </p:txBody>
      </p:sp>
      <p:pic>
        <p:nvPicPr>
          <p:cNvPr id="6147" name="Picture 5">
            <a:extLst>
              <a:ext uri="{FF2B5EF4-FFF2-40B4-BE49-F238E27FC236}">
                <a16:creationId xmlns:a16="http://schemas.microsoft.com/office/drawing/2014/main" id="{D4C84CCF-7BB6-4F4E-8694-11DFAFBDF2B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09600" y="3657600"/>
            <a:ext cx="7772400" cy="2944813"/>
          </a:xfrm>
          <a:noFill/>
        </p:spPr>
      </p:pic>
      <p:graphicFrame>
        <p:nvGraphicFramePr>
          <p:cNvPr id="6148" name="Object 4">
            <a:extLst>
              <a:ext uri="{FF2B5EF4-FFF2-40B4-BE49-F238E27FC236}">
                <a16:creationId xmlns:a16="http://schemas.microsoft.com/office/drawing/2014/main" id="{63161D4A-F47C-4987-B43C-6CE031807EBC}"/>
              </a:ext>
            </a:extLst>
          </p:cNvPr>
          <p:cNvGraphicFramePr>
            <a:graphicFrameLocks noChangeAspect="1"/>
          </p:cNvGraphicFramePr>
          <p:nvPr/>
        </p:nvGraphicFramePr>
        <p:xfrm>
          <a:off x="528638" y="1524000"/>
          <a:ext cx="4478337" cy="2003425"/>
        </p:xfrm>
        <a:graphic>
          <a:graphicData uri="http://schemas.openxmlformats.org/presentationml/2006/ole">
            <mc:AlternateContent xmlns:mc="http://schemas.openxmlformats.org/markup-compatibility/2006">
              <mc:Choice xmlns:v="urn:schemas-microsoft-com:vml" Requires="v">
                <p:oleObj spid="_x0000_s6159" name="Equation" r:id="rId5" imgW="2159000" imgH="965200" progId="Equation.DSMT4">
                  <p:embed/>
                </p:oleObj>
              </mc:Choice>
              <mc:Fallback>
                <p:oleObj name="Equation" r:id="rId5" imgW="2159000" imgH="96520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8" y="1524000"/>
                        <a:ext cx="4478337" cy="2003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149" name="Picture 7">
            <a:extLst>
              <a:ext uri="{FF2B5EF4-FFF2-40B4-BE49-F238E27FC236}">
                <a16:creationId xmlns:a16="http://schemas.microsoft.com/office/drawing/2014/main" id="{1380A606-32A4-46DA-A1A7-6C8105E8BCCC}"/>
              </a:ext>
            </a:extLst>
          </p:cNvPr>
          <p:cNvPicPr>
            <a:picLocks noGrp="1" noChangeAspect="1" noChangeArrowheads="1"/>
          </p:cNvPicPr>
          <p:nvPr>
            <p:ph sz="half" idx="2"/>
          </p:nvPr>
        </p:nvPicPr>
        <p:blipFill>
          <a:blip r:embed="rId7">
            <a:extLst>
              <a:ext uri="{28A0092B-C50C-407E-A947-70E740481C1C}">
                <a14:useLocalDpi xmlns:a14="http://schemas.microsoft.com/office/drawing/2010/main" val="0"/>
              </a:ext>
            </a:extLst>
          </a:blip>
          <a:srcRect/>
          <a:stretch>
            <a:fillRect/>
          </a:stretch>
        </p:blipFill>
        <p:spPr>
          <a:xfrm>
            <a:off x="5029200" y="1447800"/>
            <a:ext cx="3429000" cy="2055813"/>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A7FEC90-1793-480B-90D7-6CF5BF8100A6}"/>
              </a:ext>
            </a:extLst>
          </p:cNvPr>
          <p:cNvSpPr>
            <a:spLocks noGrp="1" noChangeArrowheads="1"/>
          </p:cNvSpPr>
          <p:nvPr>
            <p:ph type="title"/>
          </p:nvPr>
        </p:nvSpPr>
        <p:spPr/>
        <p:txBody>
          <a:bodyPr/>
          <a:lstStyle/>
          <a:p>
            <a:pPr eaLnBrk="1" hangingPunct="1"/>
            <a:r>
              <a:rPr lang="en-US" altLang="en-US" sz="4000"/>
              <a:t>Convolution, Correlation, and Power</a:t>
            </a:r>
          </a:p>
        </p:txBody>
      </p:sp>
      <p:graphicFrame>
        <p:nvGraphicFramePr>
          <p:cNvPr id="8195" name="Object 4">
            <a:extLst>
              <a:ext uri="{FF2B5EF4-FFF2-40B4-BE49-F238E27FC236}">
                <a16:creationId xmlns:a16="http://schemas.microsoft.com/office/drawing/2014/main" id="{32CA0E8D-2888-4872-9B6C-6EFD20C08FB9}"/>
              </a:ext>
            </a:extLst>
          </p:cNvPr>
          <p:cNvGraphicFramePr>
            <a:graphicFrameLocks noChangeAspect="1"/>
          </p:cNvGraphicFramePr>
          <p:nvPr/>
        </p:nvGraphicFramePr>
        <p:xfrm>
          <a:off x="620713" y="3048000"/>
          <a:ext cx="7178675" cy="1006475"/>
        </p:xfrm>
        <a:graphic>
          <a:graphicData uri="http://schemas.openxmlformats.org/presentationml/2006/ole">
            <mc:AlternateContent xmlns:mc="http://schemas.openxmlformats.org/markup-compatibility/2006">
              <mc:Choice xmlns:v="urn:schemas-microsoft-com:vml" Requires="v">
                <p:oleObj spid="_x0000_s8227" name="Equation" r:id="rId3" imgW="3352800" imgH="469900" progId="Equation.DSMT4">
                  <p:embed/>
                </p:oleObj>
              </mc:Choice>
              <mc:Fallback>
                <p:oleObj name="Equation" r:id="rId3" imgW="3352800" imgH="4699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3048000"/>
                        <a:ext cx="7178675"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6" name="Object 5">
            <a:extLst>
              <a:ext uri="{FF2B5EF4-FFF2-40B4-BE49-F238E27FC236}">
                <a16:creationId xmlns:a16="http://schemas.microsoft.com/office/drawing/2014/main" id="{A7BB607F-5F22-4266-B87D-EB4C218DD1A4}"/>
              </a:ext>
            </a:extLst>
          </p:cNvPr>
          <p:cNvGraphicFramePr>
            <a:graphicFrameLocks noGrp="1" noChangeAspect="1"/>
          </p:cNvGraphicFramePr>
          <p:nvPr>
            <p:ph idx="1"/>
            <p:extLst>
              <p:ext uri="{D42A27DB-BD31-4B8C-83A1-F6EECF244321}">
                <p14:modId xmlns:p14="http://schemas.microsoft.com/office/powerpoint/2010/main" val="3171466738"/>
              </p:ext>
            </p:extLst>
          </p:nvPr>
        </p:nvGraphicFramePr>
        <p:xfrm>
          <a:off x="1300163" y="1981200"/>
          <a:ext cx="6396037" cy="1011238"/>
        </p:xfrm>
        <a:graphic>
          <a:graphicData uri="http://schemas.openxmlformats.org/presentationml/2006/ole">
            <mc:AlternateContent xmlns:mc="http://schemas.openxmlformats.org/markup-compatibility/2006">
              <mc:Choice xmlns:v="urn:schemas-microsoft-com:vml" Requires="v">
                <p:oleObj spid="_x0000_s8228" name="Equation" r:id="rId5" imgW="2971800" imgH="469800" progId="Equation.DSMT4">
                  <p:embed/>
                </p:oleObj>
              </mc:Choice>
              <mc:Fallback>
                <p:oleObj name="Equation" r:id="rId5" imgW="2971800" imgH="469800" progId="Equation.DSMT4">
                  <p:embed/>
                  <p:pic>
                    <p:nvPicPr>
                      <p:cNvPr id="0" name="Object 5"/>
                      <p:cNvPicPr>
                        <a:picLocks noChangeAspect="1" noChangeArrowheads="1"/>
                      </p:cNvPicPr>
                      <p:nvPr/>
                    </p:nvPicPr>
                    <p:blipFill>
                      <a:blip r:embed="rId6"/>
                      <a:srcRect/>
                      <a:stretch>
                        <a:fillRect/>
                      </a:stretch>
                    </p:blipFill>
                    <p:spPr bwMode="auto">
                      <a:xfrm>
                        <a:off x="1300163" y="1981200"/>
                        <a:ext cx="6396037" cy="1011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7" name="Text Box 7">
            <a:extLst>
              <a:ext uri="{FF2B5EF4-FFF2-40B4-BE49-F238E27FC236}">
                <a16:creationId xmlns:a16="http://schemas.microsoft.com/office/drawing/2014/main" id="{C9008FD3-E473-416B-9156-68D807FA89F6}"/>
              </a:ext>
            </a:extLst>
          </p:cNvPr>
          <p:cNvSpPr txBox="1">
            <a:spLocks noChangeArrowheads="1"/>
          </p:cNvSpPr>
          <p:nvPr/>
        </p:nvSpPr>
        <p:spPr bwMode="auto">
          <a:xfrm>
            <a:off x="5181600" y="4267200"/>
            <a:ext cx="3276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Autocorrelation if </a:t>
            </a:r>
            <a:r>
              <a:rPr lang="en-US" altLang="en-US" sz="1800" i="1"/>
              <a:t>g</a:t>
            </a:r>
            <a:r>
              <a:rPr lang="en-US" altLang="en-US" sz="1800"/>
              <a:t> = </a:t>
            </a:r>
            <a:r>
              <a:rPr lang="en-US" altLang="en-US" sz="1800" i="1"/>
              <a:t>h</a:t>
            </a:r>
            <a:r>
              <a:rPr lang="en-US" altLang="en-US" sz="1800"/>
              <a:t>.  Autocorrelation is equal to power spectrum |</a:t>
            </a:r>
            <a:r>
              <a:rPr lang="en-US" altLang="en-US" sz="1800" i="1"/>
              <a:t>G</a:t>
            </a:r>
            <a:r>
              <a:rPr lang="en-US" altLang="en-US" sz="1800"/>
              <a:t>(</a:t>
            </a:r>
            <a:r>
              <a:rPr lang="en-US" altLang="en-US" sz="1800" i="1"/>
              <a:t>f</a:t>
            </a:r>
            <a:r>
              <a:rPr lang="en-US" altLang="en-US" sz="1800"/>
              <a:t>)|</a:t>
            </a:r>
            <a:r>
              <a:rPr lang="en-US" altLang="en-US" sz="1800" baseline="30000"/>
              <a:t>2</a:t>
            </a:r>
            <a:r>
              <a:rPr lang="en-US" altLang="en-US" sz="1800"/>
              <a:t> in frequency space.</a:t>
            </a:r>
          </a:p>
        </p:txBody>
      </p:sp>
      <p:graphicFrame>
        <p:nvGraphicFramePr>
          <p:cNvPr id="8198" name="Object 8">
            <a:extLst>
              <a:ext uri="{FF2B5EF4-FFF2-40B4-BE49-F238E27FC236}">
                <a16:creationId xmlns:a16="http://schemas.microsoft.com/office/drawing/2014/main" id="{57767E22-96F0-4CC8-A89F-D3601A721AA0}"/>
              </a:ext>
            </a:extLst>
          </p:cNvPr>
          <p:cNvGraphicFramePr>
            <a:graphicFrameLocks noChangeAspect="1"/>
          </p:cNvGraphicFramePr>
          <p:nvPr/>
        </p:nvGraphicFramePr>
        <p:xfrm>
          <a:off x="914400" y="4724400"/>
          <a:ext cx="3505200" cy="968375"/>
        </p:xfrm>
        <a:graphic>
          <a:graphicData uri="http://schemas.openxmlformats.org/presentationml/2006/ole">
            <mc:AlternateContent xmlns:mc="http://schemas.openxmlformats.org/markup-compatibility/2006">
              <mc:Choice xmlns:v="urn:schemas-microsoft-com:vml" Requires="v">
                <p:oleObj spid="_x0000_s8229" name="Equation" r:id="rId7" imgW="1701800" imgH="469900" progId="Equation.DSMT4">
                  <p:embed/>
                </p:oleObj>
              </mc:Choice>
              <mc:Fallback>
                <p:oleObj name="Equation" r:id="rId7" imgW="1701800" imgH="4699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4724400"/>
                        <a:ext cx="3505200"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Text Box 9">
            <a:extLst>
              <a:ext uri="{FF2B5EF4-FFF2-40B4-BE49-F238E27FC236}">
                <a16:creationId xmlns:a16="http://schemas.microsoft.com/office/drawing/2014/main" id="{9C761F65-C6A2-4A23-8602-40CE8D41CACA}"/>
              </a:ext>
            </a:extLst>
          </p:cNvPr>
          <p:cNvSpPr txBox="1">
            <a:spLocks noChangeArrowheads="1"/>
          </p:cNvSpPr>
          <p:nvPr/>
        </p:nvSpPr>
        <p:spPr bwMode="auto">
          <a:xfrm>
            <a:off x="914400" y="43576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Total power: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BD7ACC6-2352-4D73-AE42-2B55A909E9DE}"/>
              </a:ext>
            </a:extLst>
          </p:cNvPr>
          <p:cNvSpPr>
            <a:spLocks noGrp="1" noChangeArrowheads="1"/>
          </p:cNvSpPr>
          <p:nvPr>
            <p:ph type="title"/>
          </p:nvPr>
        </p:nvSpPr>
        <p:spPr/>
        <p:txBody>
          <a:bodyPr/>
          <a:lstStyle/>
          <a:p>
            <a:pPr eaLnBrk="1" hangingPunct="1"/>
            <a:r>
              <a:rPr lang="en-US" altLang="en-US"/>
              <a:t>Sampling Theorem</a:t>
            </a:r>
          </a:p>
        </p:txBody>
      </p:sp>
      <p:sp>
        <p:nvSpPr>
          <p:cNvPr id="9219" name="Rectangle 3">
            <a:extLst>
              <a:ext uri="{FF2B5EF4-FFF2-40B4-BE49-F238E27FC236}">
                <a16:creationId xmlns:a16="http://schemas.microsoft.com/office/drawing/2014/main" id="{0E81822F-3E84-40B9-9BFE-DEC95380C20C}"/>
              </a:ext>
            </a:extLst>
          </p:cNvPr>
          <p:cNvSpPr>
            <a:spLocks noGrp="1" noChangeArrowheads="1"/>
          </p:cNvSpPr>
          <p:nvPr>
            <p:ph type="body" idx="1"/>
          </p:nvPr>
        </p:nvSpPr>
        <p:spPr>
          <a:xfrm>
            <a:off x="457200" y="1371600"/>
            <a:ext cx="8229600" cy="4525963"/>
          </a:xfrm>
        </p:spPr>
        <p:txBody>
          <a:bodyPr/>
          <a:lstStyle/>
          <a:p>
            <a:pPr eaLnBrk="1" hangingPunct="1"/>
            <a:r>
              <a:rPr lang="en-US" altLang="en-US"/>
              <a:t>Let </a:t>
            </a:r>
            <a:r>
              <a:rPr lang="el-GR" altLang="en-US">
                <a:latin typeface="Times New Roman" panose="02020603050405020304" pitchFamily="18" charset="0"/>
                <a:cs typeface="Arial" panose="020B0604020202020204" pitchFamily="34" charset="0"/>
              </a:rPr>
              <a:t>Δ</a:t>
            </a:r>
            <a:r>
              <a:rPr lang="en-US" altLang="en-US">
                <a:cs typeface="Arial" panose="020B0604020202020204" pitchFamily="34" charset="0"/>
              </a:rPr>
              <a:t> be the spacing in time domain, with </a:t>
            </a:r>
            <a:r>
              <a:rPr lang="en-US" altLang="en-US" i="1">
                <a:cs typeface="Arial" panose="020B0604020202020204" pitchFamily="34" charset="0"/>
              </a:rPr>
              <a:t>h</a:t>
            </a:r>
            <a:r>
              <a:rPr lang="en-US" altLang="en-US" baseline="-25000">
                <a:cs typeface="Arial" panose="020B0604020202020204" pitchFamily="34" charset="0"/>
              </a:rPr>
              <a:t>n</a:t>
            </a:r>
            <a:r>
              <a:rPr lang="en-US" altLang="en-US">
                <a:cs typeface="Arial" panose="020B0604020202020204" pitchFamily="34" charset="0"/>
              </a:rPr>
              <a:t>=</a:t>
            </a:r>
            <a:r>
              <a:rPr lang="en-US" altLang="en-US" i="1">
                <a:latin typeface="Times New Roman" panose="02020603050405020304" pitchFamily="18" charset="0"/>
                <a:cs typeface="Arial" panose="020B0604020202020204" pitchFamily="34" charset="0"/>
              </a:rPr>
              <a:t>h</a:t>
            </a:r>
            <a:r>
              <a:rPr lang="en-US" altLang="en-US">
                <a:cs typeface="Arial" panose="020B0604020202020204" pitchFamily="34" charset="0"/>
              </a:rPr>
              <a:t>(</a:t>
            </a:r>
            <a:r>
              <a:rPr lang="en-US" altLang="en-US" i="1">
                <a:cs typeface="Arial" panose="020B0604020202020204" pitchFamily="34" charset="0"/>
              </a:rPr>
              <a:t>n</a:t>
            </a:r>
            <a:r>
              <a:rPr lang="el-GR" altLang="en-US">
                <a:cs typeface="Arial" panose="020B0604020202020204" pitchFamily="34" charset="0"/>
              </a:rPr>
              <a:t>Δ</a:t>
            </a:r>
            <a:r>
              <a:rPr lang="en-US" altLang="en-US">
                <a:cs typeface="Arial" panose="020B0604020202020204" pitchFamily="34" charset="0"/>
              </a:rPr>
              <a:t>), </a:t>
            </a:r>
            <a:r>
              <a:rPr lang="en-US" altLang="en-US" i="1">
                <a:cs typeface="Arial" panose="020B0604020202020204" pitchFamily="34" charset="0"/>
              </a:rPr>
              <a:t>n</a:t>
            </a:r>
            <a:r>
              <a:rPr lang="en-US" altLang="en-US">
                <a:cs typeface="Arial" panose="020B0604020202020204" pitchFamily="34" charset="0"/>
              </a:rPr>
              <a:t> = …,-2,-1,0,1,2,…,  the sampled value of continuous function </a:t>
            </a:r>
            <a:r>
              <a:rPr lang="en-US" altLang="en-US" i="1">
                <a:latin typeface="Times New Roman" panose="02020603050405020304" pitchFamily="18" charset="0"/>
                <a:cs typeface="Arial" panose="020B0604020202020204" pitchFamily="34" charset="0"/>
              </a:rPr>
              <a:t>h</a:t>
            </a:r>
            <a:r>
              <a:rPr lang="en-US" altLang="en-US">
                <a:cs typeface="Arial" panose="020B0604020202020204" pitchFamily="34" charset="0"/>
              </a:rPr>
              <a:t>(</a:t>
            </a:r>
            <a:r>
              <a:rPr lang="en-US" altLang="en-US" i="1">
                <a:latin typeface="Times New Roman" panose="02020603050405020304" pitchFamily="18" charset="0"/>
                <a:cs typeface="Arial" panose="020B0604020202020204" pitchFamily="34" charset="0"/>
              </a:rPr>
              <a:t>t</a:t>
            </a:r>
            <a:r>
              <a:rPr lang="en-US" altLang="en-US">
                <a:cs typeface="Arial" panose="020B0604020202020204" pitchFamily="34" charset="0"/>
              </a:rPr>
              <a:t>).  Let </a:t>
            </a:r>
          </a:p>
          <a:p>
            <a:pPr eaLnBrk="1" hangingPunct="1">
              <a:buFontTx/>
              <a:buNone/>
            </a:pPr>
            <a:r>
              <a:rPr lang="en-US" altLang="en-US" i="1">
                <a:cs typeface="Arial" panose="020B0604020202020204" pitchFamily="34" charset="0"/>
              </a:rPr>
              <a:t>		</a:t>
            </a:r>
            <a:r>
              <a:rPr lang="en-US" altLang="en-US" i="1">
                <a:latin typeface="Times New Roman" panose="02020603050405020304" pitchFamily="18" charset="0"/>
                <a:cs typeface="Arial" panose="020B0604020202020204" pitchFamily="34" charset="0"/>
              </a:rPr>
              <a:t>f</a:t>
            </a:r>
            <a:r>
              <a:rPr lang="en-US" altLang="en-US" baseline="-25000">
                <a:latin typeface="Times New Roman" panose="02020603050405020304" pitchFamily="18" charset="0"/>
                <a:cs typeface="Arial" panose="020B0604020202020204" pitchFamily="34" charset="0"/>
              </a:rPr>
              <a:t>c</a:t>
            </a:r>
            <a:r>
              <a:rPr lang="en-US" altLang="en-US">
                <a:cs typeface="Arial" panose="020B0604020202020204" pitchFamily="34" charset="0"/>
              </a:rPr>
              <a:t>=1/(2</a:t>
            </a:r>
            <a:r>
              <a:rPr lang="el-GR" altLang="en-US">
                <a:cs typeface="Arial" panose="020B0604020202020204" pitchFamily="34" charset="0"/>
              </a:rPr>
              <a:t>Δ</a:t>
            </a:r>
            <a:r>
              <a:rPr lang="en-US" altLang="en-US">
                <a:cs typeface="Arial" panose="020B0604020202020204" pitchFamily="34" charset="0"/>
              </a:rPr>
              <a:t>)    [Nyquist critical frequency].  If </a:t>
            </a:r>
            <a:r>
              <a:rPr lang="en-US" altLang="en-US" i="1">
                <a:cs typeface="Arial" panose="020B0604020202020204" pitchFamily="34" charset="0"/>
              </a:rPr>
              <a:t>H</a:t>
            </a:r>
            <a:r>
              <a:rPr lang="en-US" altLang="en-US">
                <a:cs typeface="Arial" panose="020B0604020202020204" pitchFamily="34" charset="0"/>
              </a:rPr>
              <a:t>( </a:t>
            </a:r>
            <a:r>
              <a:rPr lang="en-US" altLang="en-US" i="1">
                <a:latin typeface="Times New Roman" panose="02020603050405020304" pitchFamily="18" charset="0"/>
                <a:cs typeface="Arial" panose="020B0604020202020204" pitchFamily="34" charset="0"/>
              </a:rPr>
              <a:t>f </a:t>
            </a:r>
            <a:r>
              <a:rPr lang="en-US" altLang="en-US">
                <a:cs typeface="Arial" panose="020B0604020202020204" pitchFamily="34" charset="0"/>
              </a:rPr>
              <a:t>) = 0 for all | </a:t>
            </a:r>
            <a:r>
              <a:rPr lang="en-US" altLang="en-US" i="1">
                <a:latin typeface="Times New Roman" panose="02020603050405020304" pitchFamily="18" charset="0"/>
                <a:cs typeface="Arial" panose="020B0604020202020204" pitchFamily="34" charset="0"/>
              </a:rPr>
              <a:t>f </a:t>
            </a:r>
            <a:r>
              <a:rPr lang="en-US" altLang="en-US">
                <a:cs typeface="Arial" panose="020B0604020202020204" pitchFamily="34" charset="0"/>
              </a:rPr>
              <a:t>| ≥ </a:t>
            </a:r>
            <a:r>
              <a:rPr lang="en-US" altLang="en-US" i="1">
                <a:latin typeface="Times New Roman" panose="02020603050405020304" pitchFamily="18" charset="0"/>
                <a:cs typeface="Arial" panose="020B0604020202020204" pitchFamily="34" charset="0"/>
              </a:rPr>
              <a:t>f</a:t>
            </a:r>
            <a:r>
              <a:rPr lang="en-US" altLang="en-US" baseline="-25000">
                <a:latin typeface="Times New Roman" panose="02020603050405020304" pitchFamily="18" charset="0"/>
                <a:cs typeface="Arial" panose="020B0604020202020204" pitchFamily="34" charset="0"/>
              </a:rPr>
              <a:t>c</a:t>
            </a:r>
            <a:r>
              <a:rPr lang="en-US" altLang="en-US">
                <a:cs typeface="Arial" panose="020B0604020202020204" pitchFamily="34" charset="0"/>
              </a:rPr>
              <a:t>, then the function </a:t>
            </a:r>
            <a:r>
              <a:rPr lang="en-US" altLang="en-US" i="1">
                <a:latin typeface="Times New Roman" panose="02020603050405020304" pitchFamily="18" charset="0"/>
                <a:cs typeface="Arial" panose="020B0604020202020204" pitchFamily="34" charset="0"/>
              </a:rPr>
              <a:t>h</a:t>
            </a:r>
            <a:r>
              <a:rPr lang="en-US" altLang="en-US">
                <a:cs typeface="Arial" panose="020B0604020202020204" pitchFamily="34" charset="0"/>
              </a:rPr>
              <a:t>(</a:t>
            </a:r>
            <a:r>
              <a:rPr lang="en-US" altLang="en-US" i="1">
                <a:latin typeface="Times New Roman" panose="02020603050405020304" pitchFamily="18" charset="0"/>
                <a:cs typeface="Arial" panose="020B0604020202020204" pitchFamily="34" charset="0"/>
              </a:rPr>
              <a:t>t</a:t>
            </a:r>
            <a:r>
              <a:rPr lang="en-US" altLang="en-US">
                <a:cs typeface="Arial" panose="020B0604020202020204" pitchFamily="34" charset="0"/>
              </a:rPr>
              <a:t>) is completely determined by </a:t>
            </a:r>
            <a:r>
              <a:rPr lang="en-US" altLang="en-US" i="1">
                <a:cs typeface="Arial" panose="020B0604020202020204" pitchFamily="34" charset="0"/>
              </a:rPr>
              <a:t>h</a:t>
            </a:r>
            <a:r>
              <a:rPr lang="en-US" altLang="en-US" baseline="-25000">
                <a:cs typeface="Arial" panose="020B0604020202020204" pitchFamily="34" charset="0"/>
              </a:rPr>
              <a:t>n.</a:t>
            </a:r>
          </a:p>
          <a:p>
            <a:pPr eaLnBrk="1" hangingPunct="1"/>
            <a:endParaRPr lang="en-US" altLang="en-US">
              <a:cs typeface="Arial" panose="020B0604020202020204" pitchFamily="34" charset="0"/>
            </a:endParaRPr>
          </a:p>
        </p:txBody>
      </p:sp>
      <p:graphicFrame>
        <p:nvGraphicFramePr>
          <p:cNvPr id="9220" name="Object 4">
            <a:extLst>
              <a:ext uri="{FF2B5EF4-FFF2-40B4-BE49-F238E27FC236}">
                <a16:creationId xmlns:a16="http://schemas.microsoft.com/office/drawing/2014/main" id="{A6652777-17A8-481A-8958-EB01C2F98695}"/>
              </a:ext>
            </a:extLst>
          </p:cNvPr>
          <p:cNvGraphicFramePr>
            <a:graphicFrameLocks noChangeAspect="1"/>
          </p:cNvGraphicFramePr>
          <p:nvPr/>
        </p:nvGraphicFramePr>
        <p:xfrm>
          <a:off x="1503363" y="5165725"/>
          <a:ext cx="4992687" cy="1190625"/>
        </p:xfrm>
        <a:graphic>
          <a:graphicData uri="http://schemas.openxmlformats.org/presentationml/2006/ole">
            <mc:AlternateContent xmlns:mc="http://schemas.openxmlformats.org/markup-compatibility/2006">
              <mc:Choice xmlns:v="urn:schemas-microsoft-com:vml" Requires="v">
                <p:oleObj spid="_x0000_s9230" name="Equation" r:id="rId4" imgW="1917360" imgH="457200" progId="Equation.DSMT4">
                  <p:embed/>
                </p:oleObj>
              </mc:Choice>
              <mc:Fallback>
                <p:oleObj name="Equation" r:id="rId4" imgW="1917360" imgH="457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3363" y="5165725"/>
                        <a:ext cx="4992687" cy="119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4CB7786-DA5A-4384-B74E-62DF056AA50D}"/>
              </a:ext>
            </a:extLst>
          </p:cNvPr>
          <p:cNvSpPr>
            <a:spLocks noGrp="1" noChangeArrowheads="1"/>
          </p:cNvSpPr>
          <p:nvPr>
            <p:ph type="title"/>
          </p:nvPr>
        </p:nvSpPr>
        <p:spPr>
          <a:xfrm>
            <a:off x="457200" y="-152400"/>
            <a:ext cx="8229600" cy="1143000"/>
          </a:xfrm>
        </p:spPr>
        <p:txBody>
          <a:bodyPr/>
          <a:lstStyle/>
          <a:p>
            <a:pPr eaLnBrk="1" hangingPunct="1"/>
            <a:r>
              <a:rPr lang="en-US" altLang="en-US"/>
              <a:t>Aliasing</a:t>
            </a:r>
          </a:p>
        </p:txBody>
      </p:sp>
      <p:pic>
        <p:nvPicPr>
          <p:cNvPr id="10243" name="Picture 8">
            <a:extLst>
              <a:ext uri="{FF2B5EF4-FFF2-40B4-BE49-F238E27FC236}">
                <a16:creationId xmlns:a16="http://schemas.microsoft.com/office/drawing/2014/main" id="{52258004-A934-4602-8199-DD13268102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838200"/>
            <a:ext cx="5754688" cy="5943600"/>
          </a:xfrm>
          <a:noFill/>
        </p:spPr>
      </p:pic>
      <p:sp>
        <p:nvSpPr>
          <p:cNvPr id="10244" name="Text Box 10">
            <a:extLst>
              <a:ext uri="{FF2B5EF4-FFF2-40B4-BE49-F238E27FC236}">
                <a16:creationId xmlns:a16="http://schemas.microsoft.com/office/drawing/2014/main" id="{7D02E80B-50F5-45B9-9D43-9070B55056E0}"/>
              </a:ext>
            </a:extLst>
          </p:cNvPr>
          <p:cNvSpPr txBox="1">
            <a:spLocks noChangeArrowheads="1"/>
          </p:cNvSpPr>
          <p:nvPr/>
        </p:nvSpPr>
        <p:spPr bwMode="auto">
          <a:xfrm>
            <a:off x="6019800" y="1066800"/>
            <a:ext cx="2819400"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a:latin typeface="Times New Roman" panose="02020603050405020304" pitchFamily="18" charset="0"/>
              </a:rPr>
              <a:t>Figure 12.1.1.  The continuous function shown in (a) is nonzero only for a finite interval of time </a:t>
            </a:r>
            <a:r>
              <a:rPr lang="en-US" altLang="en-US" sz="1600" i="1">
                <a:latin typeface="Times New Roman" panose="02020603050405020304" pitchFamily="18" charset="0"/>
              </a:rPr>
              <a:t>T</a:t>
            </a:r>
            <a:r>
              <a:rPr lang="en-US" altLang="en-US" sz="1600">
                <a:latin typeface="Times New Roman" panose="02020603050405020304" pitchFamily="18" charset="0"/>
              </a:rPr>
              <a:t>.  It follows that its Fourier transform, whose modulus is shown schematically in (b), is not bandwidth limited but has finite amplitude for all frequencies.  If the original function is sampled with a sampling interval </a:t>
            </a:r>
            <a:r>
              <a:rPr lang="el-GR" altLang="en-US" sz="1600">
                <a:latin typeface="Times New Roman" panose="02020603050405020304" pitchFamily="18" charset="0"/>
                <a:cs typeface="Times New Roman" panose="02020603050405020304" pitchFamily="18" charset="0"/>
              </a:rPr>
              <a:t>Δ</a:t>
            </a:r>
            <a:r>
              <a:rPr lang="en-US" altLang="en-US" sz="1600">
                <a:latin typeface="Times New Roman" panose="02020603050405020304" pitchFamily="18" charset="0"/>
                <a:cs typeface="Times New Roman" panose="02020603050405020304" pitchFamily="18" charset="0"/>
              </a:rPr>
              <a:t>, as in (a), then the Fourier transform (c) is defined only between plus and minus the Nyquist critical frequency.  Power outside that range is folded over or “aliased” into the range.  The effect can be eliminated only by low-pass filtering the original function </a:t>
            </a:r>
            <a:r>
              <a:rPr lang="en-US" altLang="en-US" sz="1600" i="1">
                <a:latin typeface="Times New Roman" panose="02020603050405020304" pitchFamily="18" charset="0"/>
                <a:cs typeface="Times New Roman" panose="02020603050405020304" pitchFamily="18" charset="0"/>
              </a:rPr>
              <a:t>before sampling.</a:t>
            </a:r>
            <a:endParaRPr lang="el-GR" altLang="en-US" sz="1600" i="1">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F3ABFBA-2BC8-45FF-B08A-D15B8AD15ACE}"/>
              </a:ext>
            </a:extLst>
          </p:cNvPr>
          <p:cNvSpPr>
            <a:spLocks noGrp="1" noChangeArrowheads="1"/>
          </p:cNvSpPr>
          <p:nvPr>
            <p:ph type="title"/>
          </p:nvPr>
        </p:nvSpPr>
        <p:spPr/>
        <p:txBody>
          <a:bodyPr/>
          <a:lstStyle/>
          <a:p>
            <a:pPr eaLnBrk="1" hangingPunct="1"/>
            <a:r>
              <a:rPr lang="en-US" altLang="en-US"/>
              <a:t>From Continuous to Discrete</a:t>
            </a:r>
          </a:p>
        </p:txBody>
      </p:sp>
      <p:sp>
        <p:nvSpPr>
          <p:cNvPr id="11267" name="Rectangle 3">
            <a:extLst>
              <a:ext uri="{FF2B5EF4-FFF2-40B4-BE49-F238E27FC236}">
                <a16:creationId xmlns:a16="http://schemas.microsoft.com/office/drawing/2014/main" id="{C3368CC1-59F9-4C1E-A444-2632503FEF7D}"/>
              </a:ext>
            </a:extLst>
          </p:cNvPr>
          <p:cNvSpPr>
            <a:spLocks noGrp="1" noChangeArrowheads="1"/>
          </p:cNvSpPr>
          <p:nvPr>
            <p:ph type="body" idx="1"/>
          </p:nvPr>
        </p:nvSpPr>
        <p:spPr/>
        <p:txBody>
          <a:bodyPr/>
          <a:lstStyle/>
          <a:p>
            <a:pPr eaLnBrk="1" hangingPunct="1"/>
            <a:r>
              <a:rPr lang="en-US" altLang="en-US"/>
              <a:t>Sample time at interval </a:t>
            </a:r>
            <a:r>
              <a:rPr lang="el-GR" altLang="en-US">
                <a:cs typeface="Arial" panose="020B0604020202020204" pitchFamily="34" charset="0"/>
              </a:rPr>
              <a:t>Δ</a:t>
            </a:r>
            <a:r>
              <a:rPr lang="en-US" altLang="en-US">
                <a:cs typeface="Arial" panose="020B0604020202020204" pitchFamily="34" charset="0"/>
              </a:rPr>
              <a:t> for </a:t>
            </a:r>
            <a:r>
              <a:rPr lang="en-US" altLang="en-US" i="1">
                <a:cs typeface="Arial" panose="020B0604020202020204" pitchFamily="34" charset="0"/>
              </a:rPr>
              <a:t>N</a:t>
            </a:r>
            <a:r>
              <a:rPr lang="en-US" altLang="en-US">
                <a:cs typeface="Arial" panose="020B0604020202020204" pitchFamily="34" charset="0"/>
              </a:rPr>
              <a:t> points (</a:t>
            </a:r>
            <a:r>
              <a:rPr lang="en-US" altLang="en-US" i="1">
                <a:cs typeface="Arial" panose="020B0604020202020204" pitchFamily="34" charset="0"/>
              </a:rPr>
              <a:t>N</a:t>
            </a:r>
            <a:r>
              <a:rPr lang="en-US" altLang="en-US">
                <a:cs typeface="Arial" panose="020B0604020202020204" pitchFamily="34" charset="0"/>
              </a:rPr>
              <a:t> even), </a:t>
            </a:r>
            <a:r>
              <a:rPr lang="en-US" altLang="en-US" i="1">
                <a:cs typeface="Arial" panose="020B0604020202020204" pitchFamily="34" charset="0"/>
              </a:rPr>
              <a:t>t</a:t>
            </a:r>
            <a:r>
              <a:rPr lang="en-US" altLang="en-US" baseline="-25000">
                <a:cs typeface="Arial" panose="020B0604020202020204" pitchFamily="34" charset="0"/>
              </a:rPr>
              <a:t>k</a:t>
            </a:r>
            <a:r>
              <a:rPr lang="en-US" altLang="en-US">
                <a:cs typeface="Arial" panose="020B0604020202020204" pitchFamily="34" charset="0"/>
              </a:rPr>
              <a:t>=</a:t>
            </a:r>
            <a:r>
              <a:rPr lang="en-US" altLang="en-US" i="1">
                <a:cs typeface="Arial" panose="020B0604020202020204" pitchFamily="34" charset="0"/>
              </a:rPr>
              <a:t>k</a:t>
            </a:r>
            <a:r>
              <a:rPr lang="el-GR" altLang="en-US">
                <a:cs typeface="Arial" panose="020B0604020202020204" pitchFamily="34" charset="0"/>
              </a:rPr>
              <a:t>Δ</a:t>
            </a:r>
            <a:r>
              <a:rPr lang="en-US" altLang="en-US">
                <a:cs typeface="Arial" panose="020B0604020202020204" pitchFamily="34" charset="0"/>
              </a:rPr>
              <a:t>, </a:t>
            </a:r>
            <a:r>
              <a:rPr lang="en-US" altLang="en-US" i="1">
                <a:cs typeface="Arial" panose="020B0604020202020204" pitchFamily="34" charset="0"/>
              </a:rPr>
              <a:t>k</a:t>
            </a:r>
            <a:r>
              <a:rPr lang="en-US" altLang="en-US">
                <a:cs typeface="Arial" panose="020B0604020202020204" pitchFamily="34" charset="0"/>
              </a:rPr>
              <a:t> = 0, 1, 2, …, </a:t>
            </a:r>
            <a:r>
              <a:rPr lang="en-US" altLang="en-US" i="1">
                <a:cs typeface="Arial" panose="020B0604020202020204" pitchFamily="34" charset="0"/>
              </a:rPr>
              <a:t>N</a:t>
            </a:r>
            <a:r>
              <a:rPr lang="en-US" altLang="en-US">
                <a:cs typeface="Arial" panose="020B0604020202020204" pitchFamily="34" charset="0"/>
              </a:rPr>
              <a:t>-1. </a:t>
            </a:r>
          </a:p>
          <a:p>
            <a:pPr eaLnBrk="1" hangingPunct="1"/>
            <a:r>
              <a:rPr lang="en-US" altLang="en-US">
                <a:cs typeface="Arial" panose="020B0604020202020204" pitchFamily="34" charset="0"/>
              </a:rPr>
              <a:t>Frequency takes values at </a:t>
            </a:r>
            <a:r>
              <a:rPr lang="en-US" altLang="en-US" i="1">
                <a:cs typeface="Arial" panose="020B0604020202020204" pitchFamily="34" charset="0"/>
              </a:rPr>
              <a:t>f</a:t>
            </a:r>
            <a:r>
              <a:rPr lang="en-US" altLang="en-US" baseline="-25000">
                <a:cs typeface="Arial" panose="020B0604020202020204" pitchFamily="34" charset="0"/>
              </a:rPr>
              <a:t>n</a:t>
            </a:r>
            <a:r>
              <a:rPr lang="en-US" altLang="en-US">
                <a:cs typeface="Arial" panose="020B0604020202020204" pitchFamily="34" charset="0"/>
              </a:rPr>
              <a:t>=</a:t>
            </a:r>
            <a:r>
              <a:rPr lang="en-US" altLang="en-US" i="1">
                <a:cs typeface="Arial" panose="020B0604020202020204" pitchFamily="34" charset="0"/>
              </a:rPr>
              <a:t>n</a:t>
            </a:r>
            <a:r>
              <a:rPr lang="en-US" altLang="en-US">
                <a:cs typeface="Arial" panose="020B0604020202020204" pitchFamily="34" charset="0"/>
              </a:rPr>
              <a:t>/(</a:t>
            </a:r>
            <a:r>
              <a:rPr lang="en-US" altLang="en-US" i="1">
                <a:cs typeface="Arial" panose="020B0604020202020204" pitchFamily="34" charset="0"/>
              </a:rPr>
              <a:t>N</a:t>
            </a:r>
            <a:r>
              <a:rPr lang="el-GR" altLang="en-US">
                <a:cs typeface="Arial" panose="020B0604020202020204" pitchFamily="34" charset="0"/>
              </a:rPr>
              <a:t>Δ</a:t>
            </a:r>
            <a:r>
              <a:rPr lang="en-US" altLang="en-US">
                <a:cs typeface="Arial" panose="020B0604020202020204" pitchFamily="34" charset="0"/>
              </a:rPr>
              <a:t>),     </a:t>
            </a:r>
            <a:r>
              <a:rPr lang="en-US" altLang="en-US" i="1">
                <a:cs typeface="Arial" panose="020B0604020202020204" pitchFamily="34" charset="0"/>
              </a:rPr>
              <a:t>n</a:t>
            </a:r>
            <a:r>
              <a:rPr lang="en-US" altLang="en-US">
                <a:cs typeface="Arial" panose="020B0604020202020204" pitchFamily="34" charset="0"/>
              </a:rPr>
              <a:t>=-</a:t>
            </a:r>
            <a:r>
              <a:rPr lang="en-US" altLang="en-US" i="1">
                <a:cs typeface="Arial" panose="020B0604020202020204" pitchFamily="34" charset="0"/>
              </a:rPr>
              <a:t>N</a:t>
            </a:r>
            <a:r>
              <a:rPr lang="en-US" altLang="en-US">
                <a:cs typeface="Arial" panose="020B0604020202020204" pitchFamily="34" charset="0"/>
              </a:rPr>
              <a:t>/2,-</a:t>
            </a:r>
            <a:r>
              <a:rPr lang="en-US" altLang="en-US" i="1">
                <a:cs typeface="Arial" panose="020B0604020202020204" pitchFamily="34" charset="0"/>
              </a:rPr>
              <a:t>N</a:t>
            </a:r>
            <a:r>
              <a:rPr lang="en-US" altLang="en-US">
                <a:cs typeface="Arial" panose="020B0604020202020204" pitchFamily="34" charset="0"/>
              </a:rPr>
              <a:t>/2+1, …, 0, 1, 2,…,</a:t>
            </a:r>
            <a:r>
              <a:rPr lang="en-US" altLang="en-US" i="1">
                <a:cs typeface="Arial" panose="020B0604020202020204" pitchFamily="34" charset="0"/>
              </a:rPr>
              <a:t>N</a:t>
            </a:r>
            <a:r>
              <a:rPr lang="en-US" altLang="en-US">
                <a:cs typeface="Arial" panose="020B0604020202020204" pitchFamily="34" charset="0"/>
              </a:rPr>
              <a:t>/2-1.  </a:t>
            </a:r>
          </a:p>
          <a:p>
            <a:pPr eaLnBrk="1" hangingPunct="1"/>
            <a:r>
              <a:rPr lang="en-US" altLang="en-US">
                <a:cs typeface="Arial" panose="020B0604020202020204" pitchFamily="34" charset="0"/>
              </a:rPr>
              <a:t>Then </a:t>
            </a:r>
          </a:p>
          <a:p>
            <a:pPr eaLnBrk="1" hangingPunct="1"/>
            <a:endParaRPr lang="el-GR" altLang="en-US">
              <a:cs typeface="Arial" panose="020B0604020202020204" pitchFamily="34" charset="0"/>
            </a:endParaRPr>
          </a:p>
        </p:txBody>
      </p:sp>
      <p:graphicFrame>
        <p:nvGraphicFramePr>
          <p:cNvPr id="11268" name="Object 4">
            <a:extLst>
              <a:ext uri="{FF2B5EF4-FFF2-40B4-BE49-F238E27FC236}">
                <a16:creationId xmlns:a16="http://schemas.microsoft.com/office/drawing/2014/main" id="{D8BCA341-4351-4FD5-B81E-217B6AE53789}"/>
              </a:ext>
            </a:extLst>
          </p:cNvPr>
          <p:cNvGraphicFramePr>
            <a:graphicFrameLocks noChangeAspect="1"/>
          </p:cNvGraphicFramePr>
          <p:nvPr/>
        </p:nvGraphicFramePr>
        <p:xfrm>
          <a:off x="1524000" y="4086225"/>
          <a:ext cx="5943600" cy="2390775"/>
        </p:xfrm>
        <a:graphic>
          <a:graphicData uri="http://schemas.openxmlformats.org/presentationml/2006/ole">
            <mc:AlternateContent xmlns:mc="http://schemas.openxmlformats.org/markup-compatibility/2006">
              <mc:Choice xmlns:v="urn:schemas-microsoft-com:vml" Requires="v">
                <p:oleObj spid="_x0000_s11278" name="Equation" r:id="rId3" imgW="2336800" imgH="939800" progId="Equation.DSMT4">
                  <p:embed/>
                </p:oleObj>
              </mc:Choice>
              <mc:Fallback>
                <p:oleObj name="Equation" r:id="rId3" imgW="2336800" imgH="939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086225"/>
                        <a:ext cx="5943600" cy="239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538A89B-D7C8-4CCD-8C67-5A8D5073A5BA}"/>
              </a:ext>
            </a:extLst>
          </p:cNvPr>
          <p:cNvSpPr>
            <a:spLocks noGrp="1" noChangeArrowheads="1"/>
          </p:cNvSpPr>
          <p:nvPr>
            <p:ph type="title"/>
          </p:nvPr>
        </p:nvSpPr>
        <p:spPr/>
        <p:txBody>
          <a:bodyPr/>
          <a:lstStyle/>
          <a:p>
            <a:pPr eaLnBrk="1" hangingPunct="1"/>
            <a:r>
              <a:rPr lang="en-US" altLang="en-US"/>
              <a:t>Discrete Fourier Transform</a:t>
            </a:r>
          </a:p>
        </p:txBody>
      </p:sp>
      <p:sp>
        <p:nvSpPr>
          <p:cNvPr id="12291" name="Rectangle 3">
            <a:extLst>
              <a:ext uri="{FF2B5EF4-FFF2-40B4-BE49-F238E27FC236}">
                <a16:creationId xmlns:a16="http://schemas.microsoft.com/office/drawing/2014/main" id="{2C483BDC-1303-4A51-B7F7-74A7665DD2BA}"/>
              </a:ext>
            </a:extLst>
          </p:cNvPr>
          <p:cNvSpPr>
            <a:spLocks noGrp="1" noChangeArrowheads="1"/>
          </p:cNvSpPr>
          <p:nvPr>
            <p:ph type="body" sz="half" idx="1"/>
          </p:nvPr>
        </p:nvSpPr>
        <p:spPr>
          <a:xfrm>
            <a:off x="457200" y="1600200"/>
            <a:ext cx="8153400" cy="4800600"/>
          </a:xfrm>
        </p:spPr>
        <p:txBody>
          <a:bodyPr/>
          <a:lstStyle/>
          <a:p>
            <a:pPr eaLnBrk="1" hangingPunct="1"/>
            <a:r>
              <a:rPr lang="en-US" altLang="en-US" sz="2800"/>
              <a:t>Definition</a:t>
            </a:r>
          </a:p>
          <a:p>
            <a:pPr eaLnBrk="1" hangingPunct="1"/>
            <a:endParaRPr lang="en-US" altLang="en-US" sz="2800"/>
          </a:p>
          <a:p>
            <a:pPr eaLnBrk="1" hangingPunct="1"/>
            <a:endParaRPr lang="en-US" altLang="en-US" sz="2800"/>
          </a:p>
          <a:p>
            <a:pPr eaLnBrk="1" hangingPunct="1"/>
            <a:endParaRPr lang="en-US" altLang="en-US" sz="2800"/>
          </a:p>
          <a:p>
            <a:pPr eaLnBrk="1" hangingPunct="1"/>
            <a:endParaRPr lang="en-US" altLang="en-US" sz="2800"/>
          </a:p>
          <a:p>
            <a:pPr eaLnBrk="1" hangingPunct="1"/>
            <a:r>
              <a:rPr lang="en-US" altLang="en-US" sz="2800"/>
              <a:t>Some properties</a:t>
            </a:r>
          </a:p>
          <a:p>
            <a:pPr lvl="1" eaLnBrk="1" hangingPunct="1">
              <a:buFontTx/>
              <a:buNone/>
            </a:pPr>
            <a:r>
              <a:rPr lang="en-US" altLang="en-US" sz="2400" i="1"/>
              <a:t>F</a:t>
            </a:r>
            <a:r>
              <a:rPr lang="en-US" altLang="en-US" sz="2400"/>
              <a:t> is symmetric, </a:t>
            </a:r>
            <a:r>
              <a:rPr lang="en-US" altLang="en-US" sz="2400" i="1"/>
              <a:t>F</a:t>
            </a:r>
            <a:r>
              <a:rPr lang="en-US" altLang="en-US" sz="2400" baseline="30000"/>
              <a:t>T</a:t>
            </a:r>
            <a:r>
              <a:rPr lang="en-US" altLang="en-US" sz="2400"/>
              <a:t>=</a:t>
            </a:r>
            <a:r>
              <a:rPr lang="en-US" altLang="en-US" sz="2400" i="1"/>
              <a:t>F</a:t>
            </a:r>
          </a:p>
          <a:p>
            <a:pPr lvl="1" eaLnBrk="1" hangingPunct="1">
              <a:buFontTx/>
              <a:buNone/>
            </a:pPr>
            <a:r>
              <a:rPr lang="en-US" altLang="en-US" sz="2400"/>
              <a:t>(</a:t>
            </a:r>
            <a:r>
              <a:rPr lang="en-US" altLang="en-US" sz="2400" i="1"/>
              <a:t>F</a:t>
            </a:r>
            <a:r>
              <a:rPr lang="en-US" altLang="en-US" sz="2400" baseline="30000"/>
              <a:t>T</a:t>
            </a:r>
            <a:r>
              <a:rPr lang="en-US" altLang="en-US" sz="2400"/>
              <a:t>)* </a:t>
            </a:r>
            <a:r>
              <a:rPr lang="en-US" altLang="en-US" sz="2400" i="1"/>
              <a:t>F</a:t>
            </a:r>
            <a:r>
              <a:rPr lang="en-US" altLang="en-US" sz="2400"/>
              <a:t> = </a:t>
            </a:r>
            <a:r>
              <a:rPr lang="en-US" altLang="en-US" sz="2400" i="1"/>
              <a:t>N</a:t>
            </a:r>
            <a:r>
              <a:rPr lang="en-US" altLang="en-US" sz="2400"/>
              <a:t> I</a:t>
            </a:r>
          </a:p>
          <a:p>
            <a:pPr lvl="1" eaLnBrk="1" hangingPunct="1">
              <a:buFontTx/>
              <a:buNone/>
            </a:pPr>
            <a:r>
              <a:rPr lang="en-US" altLang="en-US" sz="2400" i="1"/>
              <a:t>F</a:t>
            </a:r>
            <a:r>
              <a:rPr lang="en-US" altLang="en-US" sz="2400" baseline="30000"/>
              <a:t>-1</a:t>
            </a:r>
            <a:r>
              <a:rPr lang="en-US" altLang="en-US" sz="2400"/>
              <a:t>=</a:t>
            </a:r>
            <a:r>
              <a:rPr lang="en-US" altLang="en-US" sz="2400" i="1"/>
              <a:t>F</a:t>
            </a:r>
            <a:r>
              <a:rPr lang="en-US" altLang="en-US" sz="3200" baseline="30000"/>
              <a:t>*</a:t>
            </a:r>
            <a:r>
              <a:rPr lang="en-US" altLang="en-US" sz="2400"/>
              <a:t>/</a:t>
            </a:r>
            <a:r>
              <a:rPr lang="en-US" altLang="en-US" sz="2400" i="1"/>
              <a:t>N</a:t>
            </a:r>
            <a:r>
              <a:rPr lang="en-US" altLang="en-US" sz="2400"/>
              <a:t>  (inverse transform is obtained by replacing </a:t>
            </a:r>
            <a:r>
              <a:rPr lang="en-US" altLang="en-US" sz="2400" i="1">
                <a:latin typeface="Times New Roman" panose="02020603050405020304" pitchFamily="18" charset="0"/>
              </a:rPr>
              <a:t>i </a:t>
            </a:r>
            <a:r>
              <a:rPr lang="en-US" altLang="en-US" sz="2400">
                <a:latin typeface="Times New Roman" panose="02020603050405020304" pitchFamily="18" charset="0"/>
              </a:rPr>
              <a:t>with</a:t>
            </a:r>
            <a:r>
              <a:rPr lang="en-US" altLang="en-US" sz="2400"/>
              <a:t> –</a:t>
            </a:r>
            <a:r>
              <a:rPr lang="en-US" altLang="en-US" sz="2400" i="1">
                <a:latin typeface="Times New Roman" panose="02020603050405020304" pitchFamily="18" charset="0"/>
              </a:rPr>
              <a:t>i</a:t>
            </a:r>
            <a:r>
              <a:rPr lang="en-US" altLang="en-US" sz="2400"/>
              <a:t>, and dividing by </a:t>
            </a:r>
            <a:r>
              <a:rPr lang="en-US" altLang="en-US" sz="2400" i="1"/>
              <a:t>N</a:t>
            </a:r>
            <a:r>
              <a:rPr lang="en-US" altLang="en-US" sz="2400"/>
              <a:t>)</a:t>
            </a:r>
          </a:p>
          <a:p>
            <a:pPr lvl="1" eaLnBrk="1" hangingPunct="1"/>
            <a:endParaRPr lang="en-US" altLang="en-US" sz="2400"/>
          </a:p>
          <a:p>
            <a:pPr eaLnBrk="1" hangingPunct="1"/>
            <a:endParaRPr lang="en-US" altLang="en-US" sz="2800"/>
          </a:p>
        </p:txBody>
      </p:sp>
      <p:graphicFrame>
        <p:nvGraphicFramePr>
          <p:cNvPr id="12292" name="Object 4">
            <a:extLst>
              <a:ext uri="{FF2B5EF4-FFF2-40B4-BE49-F238E27FC236}">
                <a16:creationId xmlns:a16="http://schemas.microsoft.com/office/drawing/2014/main" id="{ED87C8C5-6524-4A5F-B9CB-9BFE0619B951}"/>
              </a:ext>
            </a:extLst>
          </p:cNvPr>
          <p:cNvGraphicFramePr>
            <a:graphicFrameLocks noGrp="1" noChangeAspect="1"/>
          </p:cNvGraphicFramePr>
          <p:nvPr>
            <p:ph sz="half" idx="2"/>
          </p:nvPr>
        </p:nvGraphicFramePr>
        <p:xfrm>
          <a:off x="2590800" y="1454150"/>
          <a:ext cx="5943600" cy="2701925"/>
        </p:xfrm>
        <a:graphic>
          <a:graphicData uri="http://schemas.openxmlformats.org/presentationml/2006/ole">
            <mc:AlternateContent xmlns:mc="http://schemas.openxmlformats.org/markup-compatibility/2006">
              <mc:Choice xmlns:v="urn:schemas-microsoft-com:vml" Requires="v">
                <p:oleObj spid="_x0000_s12302" name="Equation" r:id="rId4" imgW="3073400" imgH="1397000" progId="Equation.DSMT4">
                  <p:embed/>
                </p:oleObj>
              </mc:Choice>
              <mc:Fallback>
                <p:oleObj name="Equation" r:id="rId4" imgW="3073400" imgH="1397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454150"/>
                        <a:ext cx="5943600" cy="270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F8C57E4F-1193-42F9-8A48-7683C9427ADE}"/>
              </a:ext>
            </a:extLst>
          </p:cNvPr>
          <p:cNvSpPr>
            <a:spLocks noGrp="1"/>
          </p:cNvSpPr>
          <p:nvPr>
            <p:ph type="title"/>
          </p:nvPr>
        </p:nvSpPr>
        <p:spPr/>
        <p:txBody>
          <a:bodyPr/>
          <a:lstStyle/>
          <a:p>
            <a:r>
              <a:rPr lang="en-US" altLang="en-US"/>
              <a:t>Discrete Fourier Transform – computational complexity</a:t>
            </a:r>
          </a:p>
        </p:txBody>
      </p:sp>
      <p:sp>
        <p:nvSpPr>
          <p:cNvPr id="14339" name="Content Placeholder 5">
            <a:extLst>
              <a:ext uri="{FF2B5EF4-FFF2-40B4-BE49-F238E27FC236}">
                <a16:creationId xmlns:a16="http://schemas.microsoft.com/office/drawing/2014/main" id="{640D4701-8787-439C-8B53-C1A1748D3DA9}"/>
              </a:ext>
            </a:extLst>
          </p:cNvPr>
          <p:cNvSpPr>
            <a:spLocks noGrp="1"/>
          </p:cNvSpPr>
          <p:nvPr>
            <p:ph idx="1"/>
          </p:nvPr>
        </p:nvSpPr>
        <p:spPr>
          <a:xfrm>
            <a:off x="457200" y="2057400"/>
            <a:ext cx="8229600" cy="4525963"/>
          </a:xfrm>
        </p:spPr>
        <p:txBody>
          <a:bodyPr/>
          <a:lstStyle/>
          <a:p>
            <a:r>
              <a:rPr lang="en-US" altLang="en-US"/>
              <a:t>Slow way -  O(</a:t>
            </a:r>
            <a:r>
              <a:rPr lang="en-US" altLang="en-US" i="1"/>
              <a:t>N</a:t>
            </a:r>
            <a:r>
              <a:rPr lang="en-US" altLang="en-US" i="1" baseline="30000"/>
              <a:t>2</a:t>
            </a:r>
            <a:r>
              <a:rPr lang="en-US" altLang="en-US"/>
              <a:t>)</a:t>
            </a:r>
          </a:p>
          <a:p>
            <a:endParaRPr lang="en-US" altLang="en-US" i="1"/>
          </a:p>
          <a:p>
            <a:r>
              <a:rPr lang="en-US" altLang="en-US"/>
              <a:t>Fast way, FFT - O(</a:t>
            </a:r>
            <a:r>
              <a:rPr lang="en-US" altLang="en-US" i="1"/>
              <a:t>N</a:t>
            </a:r>
            <a:r>
              <a:rPr lang="en-US" altLang="en-US"/>
              <a:t> log </a:t>
            </a:r>
            <a:r>
              <a:rPr lang="en-US" altLang="en-US" i="1"/>
              <a:t>N</a:t>
            </a:r>
            <a:r>
              <a:rPr lang="en-US" altLang="en-US"/>
              <a:t>)</a:t>
            </a:r>
          </a:p>
          <a:p>
            <a:endParaRPr lang="en-US" altLang="en-US"/>
          </a:p>
          <a:p>
            <a:r>
              <a:rPr lang="en-US" altLang="en-US"/>
              <a:t>What is the computational complexity of a matrix multiplying a vector, </a:t>
            </a:r>
            <a:r>
              <a:rPr lang="en-US" altLang="en-US" i="1"/>
              <a:t>Ax</a:t>
            </a:r>
            <a:r>
              <a:rPr lang="en-US" altLang="en-US"/>
              <a:t>?   What if </a:t>
            </a:r>
            <a:r>
              <a:rPr lang="en-US" altLang="en-US" i="1"/>
              <a:t>A</a:t>
            </a:r>
            <a:r>
              <a:rPr lang="en-US" altLang="en-US" i="1" baseline="-25000"/>
              <a:t>ij</a:t>
            </a:r>
            <a:r>
              <a:rPr lang="en-US" altLang="en-US"/>
              <a:t>=</a:t>
            </a:r>
            <a:r>
              <a:rPr lang="en-US" altLang="en-US" i="1"/>
              <a:t>A</a:t>
            </a:r>
            <a:r>
              <a:rPr lang="en-US" altLang="en-US"/>
              <a:t>(</a:t>
            </a:r>
            <a:r>
              <a:rPr lang="en-US" altLang="en-US" i="1"/>
              <a:t>i-j</a:t>
            </a:r>
            <a:r>
              <a:rPr lang="en-US" altLang="en-US"/>
              <a:t>), i.e., a convolution?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2676</TotalTime>
  <Words>1236</Words>
  <Application>Microsoft Office PowerPoint</Application>
  <PresentationFormat>On-screen Show (4:3)</PresentationFormat>
  <Paragraphs>153</Paragraphs>
  <Slides>20</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Times New Roman</vt:lpstr>
      <vt:lpstr>Default Design</vt:lpstr>
      <vt:lpstr>Equation</vt:lpstr>
      <vt:lpstr>Chapter 12   Fast Fourier Transform</vt:lpstr>
      <vt:lpstr>PowerPoint Presentation</vt:lpstr>
      <vt:lpstr>Definition of Fourier Transform</vt:lpstr>
      <vt:lpstr>Convolution, Correlation, and Power</vt:lpstr>
      <vt:lpstr>Sampling Theorem</vt:lpstr>
      <vt:lpstr>Aliasing</vt:lpstr>
      <vt:lpstr>From Continuous to Discrete</vt:lpstr>
      <vt:lpstr>Discrete Fourier Transform</vt:lpstr>
      <vt:lpstr>Discrete Fourier Transform – computational complexity</vt:lpstr>
      <vt:lpstr>Basic Idea of FFT</vt:lpstr>
      <vt:lpstr>Example for N=8</vt:lpstr>
      <vt:lpstr>Bit Reversal</vt:lpstr>
      <vt:lpstr>Example of FFT</vt:lpstr>
      <vt:lpstr>PowerPoint Presentation</vt:lpstr>
      <vt:lpstr>PowerPoint Presentation</vt:lpstr>
      <vt:lpstr>Wavelets</vt:lpstr>
      <vt:lpstr>Daubechies Wavelet Filter </vt:lpstr>
      <vt:lpstr>Discrete Wavelet Transform</vt:lpstr>
      <vt:lpstr>Suggested Reading and Software</vt:lpstr>
      <vt:lpstr>Problem set 8</vt:lpstr>
    </vt:vector>
  </TitlesOfParts>
  <Company>NUS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 12, Fast Fourier Transform</dc:title>
  <dc:subject>Numerical Recipes</dc:subject>
  <dc:creator>Wang Jian-Sheng</dc:creator>
  <cp:lastModifiedBy>Wang Jian-Sheng</cp:lastModifiedBy>
  <cp:revision>105</cp:revision>
  <dcterms:created xsi:type="dcterms:W3CDTF">2004-07-22T06:03:45Z</dcterms:created>
  <dcterms:modified xsi:type="dcterms:W3CDTF">2020-10-12T03:17:07Z</dcterms:modified>
</cp:coreProperties>
</file>