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6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D993B9-B692-433F-866C-F34ABE3DD21A}" v="71" dt="2024-04-15T02:38:37.7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>
      <p:cViewPr varScale="1">
        <p:scale>
          <a:sx n="133" d="100"/>
          <a:sy n="133" d="100"/>
        </p:scale>
        <p:origin x="151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ng Jian-Sheng" userId="7d25d710-0931-49a3-acef-49192cec40f2" providerId="ADAL" clId="{AED993B9-B692-433F-866C-F34ABE3DD21A}"/>
    <pc:docChg chg="custSel modSld">
      <pc:chgData name="Wang Jian-Sheng" userId="7d25d710-0931-49a3-acef-49192cec40f2" providerId="ADAL" clId="{AED993B9-B692-433F-866C-F34ABE3DD21A}" dt="2024-04-15T02:38:37.793" v="74" actId="20577"/>
      <pc:docMkLst>
        <pc:docMk/>
      </pc:docMkLst>
      <pc:sldChg chg="modSp mod">
        <pc:chgData name="Wang Jian-Sheng" userId="7d25d710-0931-49a3-acef-49192cec40f2" providerId="ADAL" clId="{AED993B9-B692-433F-866C-F34ABE3DD21A}" dt="2024-04-08T02:12:42.542" v="0" actId="20577"/>
        <pc:sldMkLst>
          <pc:docMk/>
          <pc:sldMk cId="2153188837" sldId="258"/>
        </pc:sldMkLst>
        <pc:spChg chg="mod">
          <ac:chgData name="Wang Jian-Sheng" userId="7d25d710-0931-49a3-acef-49192cec40f2" providerId="ADAL" clId="{AED993B9-B692-433F-866C-F34ABE3DD21A}" dt="2024-04-08T02:12:42.542" v="0" actId="20577"/>
          <ac:spMkLst>
            <pc:docMk/>
            <pc:sldMk cId="2153188837" sldId="258"/>
            <ac:spMk id="4" creationId="{FE2F1026-AD94-4412-BD4F-59BB80E5138D}"/>
          </ac:spMkLst>
        </pc:spChg>
      </pc:sldChg>
      <pc:sldChg chg="modSp">
        <pc:chgData name="Wang Jian-Sheng" userId="7d25d710-0931-49a3-acef-49192cec40f2" providerId="ADAL" clId="{AED993B9-B692-433F-866C-F34ABE3DD21A}" dt="2024-04-08T02:13:06.704" v="19" actId="20577"/>
        <pc:sldMkLst>
          <pc:docMk/>
          <pc:sldMk cId="680644725" sldId="259"/>
        </pc:sldMkLst>
        <pc:spChg chg="mod">
          <ac:chgData name="Wang Jian-Sheng" userId="7d25d710-0931-49a3-acef-49192cec40f2" providerId="ADAL" clId="{AED993B9-B692-433F-866C-F34ABE3DD21A}" dt="2024-04-08T02:13:06.704" v="19" actId="20577"/>
          <ac:spMkLst>
            <pc:docMk/>
            <pc:sldMk cId="680644725" sldId="259"/>
            <ac:spMk id="6" creationId="{FC51183B-E966-499D-8FE3-FA550381D03A}"/>
          </ac:spMkLst>
        </pc:spChg>
      </pc:sldChg>
      <pc:sldChg chg="modSp mod">
        <pc:chgData name="Wang Jian-Sheng" userId="7d25d710-0931-49a3-acef-49192cec40f2" providerId="ADAL" clId="{AED993B9-B692-433F-866C-F34ABE3DD21A}" dt="2024-04-08T02:14:38.061" v="32" actId="27636"/>
        <pc:sldMkLst>
          <pc:docMk/>
          <pc:sldMk cId="3860480970" sldId="261"/>
        </pc:sldMkLst>
        <pc:spChg chg="mod">
          <ac:chgData name="Wang Jian-Sheng" userId="7d25d710-0931-49a3-acef-49192cec40f2" providerId="ADAL" clId="{AED993B9-B692-433F-866C-F34ABE3DD21A}" dt="2024-04-08T02:14:38.061" v="32" actId="27636"/>
          <ac:spMkLst>
            <pc:docMk/>
            <pc:sldMk cId="3860480970" sldId="261"/>
            <ac:spMk id="3" creationId="{4A50E08B-EA08-4067-B6A3-0AACEA23760E}"/>
          </ac:spMkLst>
        </pc:spChg>
      </pc:sldChg>
      <pc:sldChg chg="modSp">
        <pc:chgData name="Wang Jian-Sheng" userId="7d25d710-0931-49a3-acef-49192cec40f2" providerId="ADAL" clId="{AED993B9-B692-433F-866C-F34ABE3DD21A}" dt="2024-04-08T02:26:59.779" v="46" actId="20577"/>
        <pc:sldMkLst>
          <pc:docMk/>
          <pc:sldMk cId="2544806312" sldId="262"/>
        </pc:sldMkLst>
        <pc:spChg chg="mod">
          <ac:chgData name="Wang Jian-Sheng" userId="7d25d710-0931-49a3-acef-49192cec40f2" providerId="ADAL" clId="{AED993B9-B692-433F-866C-F34ABE3DD21A}" dt="2024-04-08T02:26:59.779" v="46" actId="20577"/>
          <ac:spMkLst>
            <pc:docMk/>
            <pc:sldMk cId="2544806312" sldId="262"/>
            <ac:spMk id="3" creationId="{1D51938D-EE6A-465C-B862-0E7C618B0605}"/>
          </ac:spMkLst>
        </pc:spChg>
      </pc:sldChg>
      <pc:sldChg chg="modSp mod">
        <pc:chgData name="Wang Jian-Sheng" userId="7d25d710-0931-49a3-acef-49192cec40f2" providerId="ADAL" clId="{AED993B9-B692-433F-866C-F34ABE3DD21A}" dt="2024-04-08T02:20:34.546" v="36" actId="14100"/>
        <pc:sldMkLst>
          <pc:docMk/>
          <pc:sldMk cId="873869935" sldId="263"/>
        </pc:sldMkLst>
        <pc:spChg chg="mod">
          <ac:chgData name="Wang Jian-Sheng" userId="7d25d710-0931-49a3-acef-49192cec40f2" providerId="ADAL" clId="{AED993B9-B692-433F-866C-F34ABE3DD21A}" dt="2024-04-08T02:20:34.546" v="36" actId="14100"/>
          <ac:spMkLst>
            <pc:docMk/>
            <pc:sldMk cId="873869935" sldId="263"/>
            <ac:spMk id="16" creationId="{CFB9817A-D6D1-4CAF-9240-D9A7657C08DE}"/>
          </ac:spMkLst>
        </pc:spChg>
      </pc:sldChg>
      <pc:sldChg chg="modSp">
        <pc:chgData name="Wang Jian-Sheng" userId="7d25d710-0931-49a3-acef-49192cec40f2" providerId="ADAL" clId="{AED993B9-B692-433F-866C-F34ABE3DD21A}" dt="2024-04-15T02:37:02.819" v="64" actId="114"/>
        <pc:sldMkLst>
          <pc:docMk/>
          <pc:sldMk cId="4195945484" sldId="267"/>
        </pc:sldMkLst>
        <pc:spChg chg="mod">
          <ac:chgData name="Wang Jian-Sheng" userId="7d25d710-0931-49a3-acef-49192cec40f2" providerId="ADAL" clId="{AED993B9-B692-433F-866C-F34ABE3DD21A}" dt="2024-04-15T02:37:02.819" v="64" actId="114"/>
          <ac:spMkLst>
            <pc:docMk/>
            <pc:sldMk cId="4195945484" sldId="267"/>
            <ac:spMk id="3" creationId="{10B2F230-259B-42F6-92CE-6B41543197F6}"/>
          </ac:spMkLst>
        </pc:spChg>
      </pc:sldChg>
      <pc:sldChg chg="modSp">
        <pc:chgData name="Wang Jian-Sheng" userId="7d25d710-0931-49a3-acef-49192cec40f2" providerId="ADAL" clId="{AED993B9-B692-433F-866C-F34ABE3DD21A}" dt="2024-04-15T02:38:37.793" v="74" actId="20577"/>
        <pc:sldMkLst>
          <pc:docMk/>
          <pc:sldMk cId="106382235" sldId="268"/>
        </pc:sldMkLst>
        <pc:spChg chg="mod">
          <ac:chgData name="Wang Jian-Sheng" userId="7d25d710-0931-49a3-acef-49192cec40f2" providerId="ADAL" clId="{AED993B9-B692-433F-866C-F34ABE3DD21A}" dt="2024-04-15T02:38:37.793" v="74" actId="20577"/>
          <ac:spMkLst>
            <pc:docMk/>
            <pc:sldMk cId="106382235" sldId="268"/>
            <ac:spMk id="7" creationId="{D61DE81E-8015-4C33-8FED-01B9CBFB887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D5311A-5F4A-4C27-A6DF-FFA8F282248C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4712E-843F-467F-BF38-250FC0910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69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F94C-8A6A-45FE-82A9-DD9AF81D1AD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D89F-A9E3-4A7C-9AD9-00E00F24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70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F94C-8A6A-45FE-82A9-DD9AF81D1AD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D89F-A9E3-4A7C-9AD9-00E00F24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28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F94C-8A6A-45FE-82A9-DD9AF81D1AD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D89F-A9E3-4A7C-9AD9-00E00F24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097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F94C-8A6A-45FE-82A9-DD9AF81D1AD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D89F-A9E3-4A7C-9AD9-00E00F24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8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F94C-8A6A-45FE-82A9-DD9AF81D1AD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D89F-A9E3-4A7C-9AD9-00E00F24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336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F94C-8A6A-45FE-82A9-DD9AF81D1AD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D89F-A9E3-4A7C-9AD9-00E00F24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5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F94C-8A6A-45FE-82A9-DD9AF81D1AD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D89F-A9E3-4A7C-9AD9-00E00F24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42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F94C-8A6A-45FE-82A9-DD9AF81D1AD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D89F-A9E3-4A7C-9AD9-00E00F24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182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F94C-8A6A-45FE-82A9-DD9AF81D1AD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D89F-A9E3-4A7C-9AD9-00E00F24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38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F94C-8A6A-45FE-82A9-DD9AF81D1AD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D89F-A9E3-4A7C-9AD9-00E00F24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97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F94C-8A6A-45FE-82A9-DD9AF81D1AD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D89F-A9E3-4A7C-9AD9-00E00F24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64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9F94C-8A6A-45FE-82A9-DD9AF81D1AD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4D89F-A9E3-4A7C-9AD9-00E00F24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8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0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E2F1026-AD94-4412-BD4F-59BB80E513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811463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Week 13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Blackbody radiation</a:t>
            </a:r>
          </a:p>
        </p:txBody>
      </p:sp>
    </p:spTree>
    <p:extLst>
      <p:ext uri="{BB962C8B-B14F-4D97-AF65-F5344CB8AC3E}">
        <p14:creationId xmlns:p14="http://schemas.microsoft.com/office/powerpoint/2010/main" val="2153188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39789-0D5A-4A7C-B992-57EB8DA77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Entropy of photon gas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CFAB6C9-DBDD-4108-BBF9-4544FC4856F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;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=8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/(15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nary>
                        <m:naryPr>
                          <m:limLoc m:val="undOvr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CFAB6C9-DBDD-4108-BBF9-4544FC4856F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196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E11DE-2953-4B97-98CC-DDA2AEC09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Photons escaping through a hole, Stefan’s law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78C520-D4D1-4091-8095-1C1DAC3D04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063" y="2022461"/>
            <a:ext cx="3822137" cy="309107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BBD8AC9-844E-4FBF-A8F0-EC5D969F2095}"/>
              </a:ext>
            </a:extLst>
          </p:cNvPr>
          <p:cNvSpPr txBox="1"/>
          <p:nvPr/>
        </p:nvSpPr>
        <p:spPr>
          <a:xfrm>
            <a:off x="204186" y="5406501"/>
            <a:ext cx="3923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photons that escape now were once somewhere within a hemispherical shell inside the box.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61DE81E-8015-4C33-8FED-01B9CBFB887B}"/>
                  </a:ext>
                </a:extLst>
              </p:cNvPr>
              <p:cNvSpPr txBox="1"/>
              <p:nvPr/>
            </p:nvSpPr>
            <p:spPr>
              <a:xfrm>
                <a:off x="4403324" y="2022461"/>
                <a:ext cx="4266613" cy="39774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volume of chunk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</m:d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𝑐𝑑𝑡</m:t>
                        </m:r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energy density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𝑘𝑇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h𝑐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probability of escape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Energy escaping from chunk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den>
                    </m:f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𝑐𝑑𝑡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dirty="0"/>
                  <a:t> </a:t>
                </a:r>
              </a:p>
              <a:p>
                <a:endParaRPr lang="en-US" dirty="0"/>
              </a:p>
              <a:p>
                <a:r>
                  <a:rPr lang="en-US" dirty="0"/>
                  <a:t>Integration over the hemisphere, total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𝑐𝑑𝑡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61DE81E-8015-4C33-8FED-01B9CBFB88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3324" y="2022461"/>
                <a:ext cx="4266613" cy="3977435"/>
              </a:xfrm>
              <a:prstGeom prst="rect">
                <a:avLst/>
              </a:prstGeom>
              <a:blipFill>
                <a:blip r:embed="rId3"/>
                <a:stretch>
                  <a:fillRect l="-1143" t="-920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382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0B23B-4D50-4770-BB57-5F7525174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Stefan-Boltzmann law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F8745A1-0CC7-41BB-A96D-E388B91F01D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Power per unit area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𝑘𝑇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𝜎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=5.67×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−8</m:t>
                          </m:r>
                        </m:sup>
                      </m:sSup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W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/(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</m:e>
                        <m:sup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K</m:t>
                          </m:r>
                        </m:e>
                        <m:sup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F8745A1-0CC7-41BB-A96D-E388B91F01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4034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9141618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9144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E34EA8-8062-403E-B6B6-88ED4FF87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554" y="489439"/>
            <a:ext cx="8354891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9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Why a hole is the same as a blackbody for radiation?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43300" y="1479733"/>
            <a:ext cx="20574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9141618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AA58BC07-BF96-4CB2-8868-E95D5AB665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738" y="2427541"/>
            <a:ext cx="8387198" cy="399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393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192CC-82A0-4D1F-A7A4-311531A9E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Tutorial problem 7.46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51CEDF-C211-4FD4-B6E4-7941BA2611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87706"/>
            <a:ext cx="9144000" cy="4506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982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7FA52E5-7739-446F-AAB0-DEC905A307BA}"/>
              </a:ext>
            </a:extLst>
          </p:cNvPr>
          <p:cNvSpPr/>
          <p:nvPr/>
        </p:nvSpPr>
        <p:spPr>
          <a:xfrm>
            <a:off x="395657" y="1886857"/>
            <a:ext cx="4761103" cy="3788229"/>
          </a:xfrm>
          <a:prstGeom prst="rect">
            <a:avLst/>
          </a:prstGeom>
          <a:pattFill prst="wdDnDiag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F99CDC-55CE-4E71-9239-0413BFB8C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Blackbody radiation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EBAD0BC-D364-4E85-8713-4F9881B4C5A6}"/>
              </a:ext>
            </a:extLst>
          </p:cNvPr>
          <p:cNvSpPr/>
          <p:nvPr/>
        </p:nvSpPr>
        <p:spPr>
          <a:xfrm>
            <a:off x="2123275" y="2294791"/>
            <a:ext cx="3033485" cy="3033485"/>
          </a:xfrm>
          <a:prstGeom prst="ellipse">
            <a:avLst/>
          </a:prstGeom>
          <a:solidFill>
            <a:schemeClr val="bg1"/>
          </a:solidFill>
          <a:ln w="825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9DF6AA-FB95-4E79-9E34-330D6192F958}"/>
              </a:ext>
            </a:extLst>
          </p:cNvPr>
          <p:cNvSpPr/>
          <p:nvPr/>
        </p:nvSpPr>
        <p:spPr>
          <a:xfrm>
            <a:off x="5081955" y="3560883"/>
            <a:ext cx="140676" cy="342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C51183B-E966-499D-8FE3-FA550381D03A}"/>
                  </a:ext>
                </a:extLst>
              </p:cNvPr>
              <p:cNvSpPr txBox="1"/>
              <p:nvPr/>
            </p:nvSpPr>
            <p:spPr>
              <a:xfrm>
                <a:off x="395657" y="3560883"/>
                <a:ext cx="166174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Temperature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     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C51183B-E966-499D-8FE3-FA550381D0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657" y="3560883"/>
                <a:ext cx="1661747" cy="646331"/>
              </a:xfrm>
              <a:prstGeom prst="rect">
                <a:avLst/>
              </a:prstGeom>
              <a:blipFill>
                <a:blip r:embed="rId2"/>
                <a:stretch>
                  <a:fillRect l="-3297" t="-4717" r="-6960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718CB42-CC97-441B-85DF-176731E93734}"/>
              </a:ext>
            </a:extLst>
          </p:cNvPr>
          <p:cNvCxnSpPr/>
          <p:nvPr/>
        </p:nvCxnSpPr>
        <p:spPr>
          <a:xfrm>
            <a:off x="2919046" y="2637692"/>
            <a:ext cx="1960685" cy="501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855A52C-1267-4250-B7B9-AE6AEFE24585}"/>
              </a:ext>
            </a:extLst>
          </p:cNvPr>
          <p:cNvCxnSpPr/>
          <p:nvPr/>
        </p:nvCxnSpPr>
        <p:spPr>
          <a:xfrm flipH="1">
            <a:off x="3112477" y="3200400"/>
            <a:ext cx="1723292" cy="19255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6DE66B3-6EDA-4EC5-B161-EE38B43B990E}"/>
              </a:ext>
            </a:extLst>
          </p:cNvPr>
          <p:cNvCxnSpPr/>
          <p:nvPr/>
        </p:nvCxnSpPr>
        <p:spPr>
          <a:xfrm flipV="1">
            <a:off x="2242037" y="3420208"/>
            <a:ext cx="5565530" cy="6682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5C720EE-41FF-4C31-90FF-A044EC04F597}"/>
              </a:ext>
            </a:extLst>
          </p:cNvPr>
          <p:cNvSpPr txBox="1"/>
          <p:nvPr/>
        </p:nvSpPr>
        <p:spPr>
          <a:xfrm>
            <a:off x="7525265" y="2565107"/>
            <a:ext cx="1118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light or photon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680644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5A469-07BC-447C-8B06-E3EB11D55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ultraviolet catastrophe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4427CA-2938-4895-8BAB-BF65688047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248" y="2125236"/>
            <a:ext cx="5795620" cy="260752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1E70C83-B428-472A-A9F0-E2DAF68E6C96}"/>
              </a:ext>
            </a:extLst>
          </p:cNvPr>
          <p:cNvSpPr txBox="1"/>
          <p:nvPr/>
        </p:nvSpPr>
        <p:spPr>
          <a:xfrm>
            <a:off x="5029199" y="2013438"/>
            <a:ext cx="3042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Classical physics – equipartition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C684AAA-9906-4E11-98D6-108BEC0288CD}"/>
                  </a:ext>
                </a:extLst>
              </p:cNvPr>
              <p:cNvSpPr txBox="1"/>
              <p:nvPr/>
            </p:nvSpPr>
            <p:spPr>
              <a:xfrm>
                <a:off x="842248" y="5064369"/>
                <a:ext cx="7747837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Electromagnetic field in a box as a superposition of standing-waves of various wavelengths.   Classically, each mode is a harmonic oscillator contributing an average energy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𝑘𝑇</m:t>
                    </m:r>
                  </m:oMath>
                </a14:m>
                <a:r>
                  <a:rPr lang="en-US" dirty="0"/>
                  <a:t>.  There are infinite number of modes,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=1, 2, 3, ⋯</m:t>
                    </m:r>
                  </m:oMath>
                </a14:m>
                <a:r>
                  <a:rPr lang="en-US" dirty="0"/>
                  <a:t>, with wavelength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C684AAA-9906-4E11-98D6-108BEC0288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248" y="5064369"/>
                <a:ext cx="7747837" cy="1477328"/>
              </a:xfrm>
              <a:prstGeom prst="rect">
                <a:avLst/>
              </a:prstGeom>
              <a:blipFill>
                <a:blip r:embed="rId3"/>
                <a:stretch>
                  <a:fillRect l="-629" t="-2479" b="-57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4142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A35BC-FA73-40D2-93A4-B01D2177B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Planck distribution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A50E08B-EA08-4067-B6A3-0AACEA23760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18195" y="1680485"/>
                <a:ext cx="5812999" cy="4901746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sz="2600" dirty="0"/>
                  <a:t>With quantum mechanics, each oscillator of frequency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sz="2600" dirty="0"/>
                  <a:t> has allowed energy level as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=0,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h𝑓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,2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h𝑓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,⋯</m:t>
                      </m:r>
                    </m:oMath>
                  </m:oMathPara>
                </a14:m>
                <a:endParaRPr lang="en-US" sz="2600" dirty="0"/>
              </a:p>
              <a:p>
                <a:r>
                  <a:rPr lang="en-US" sz="2600" dirty="0"/>
                  <a:t>Partition function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=1+</m:t>
                      </m:r>
                      <m:sSup>
                        <m:sSupPr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h𝑓</m:t>
                          </m:r>
                        </m:sup>
                      </m:sSup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h𝑓</m:t>
                          </m:r>
                        </m:sup>
                      </m:sSup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+⋯,  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𝑘𝑇</m:t>
                          </m:r>
                        </m:den>
                      </m:f>
                    </m:oMath>
                  </m:oMathPara>
                </a14:m>
                <a:endParaRPr lang="en-US" sz="26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h𝑓</m:t>
                              </m:r>
                            </m:sup>
                          </m:sSup>
                        </m:den>
                      </m:f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,  </m:t>
                      </m:r>
                      <m:acc>
                        <m:accPr>
                          <m:chr m:val="̅"/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den>
                      </m:f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𝜕𝛽</m:t>
                          </m:r>
                        </m:den>
                      </m:f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h𝑓</m:t>
                          </m:r>
                        </m:num>
                        <m:den>
                          <m:sSup>
                            <m:sSup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h𝑓</m:t>
                              </m:r>
                            </m:sup>
                          </m:sSup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2600" dirty="0"/>
              </a:p>
              <a:p>
                <a:pPr marL="0" indent="0">
                  <a:buNone/>
                </a:pPr>
                <a:endParaRPr lang="en-US" sz="26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6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acc>
                        </m:e>
                        <m:sub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h𝑓</m:t>
                              </m:r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/(</m:t>
                              </m:r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𝑘𝑇</m:t>
                              </m:r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p>
                          </m:sSup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26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A50E08B-EA08-4067-B6A3-0AACEA23760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8195" y="1680485"/>
                <a:ext cx="5812999" cy="4901746"/>
              </a:xfrm>
              <a:blipFill>
                <a:blip r:embed="rId2"/>
                <a:stretch>
                  <a:fillRect l="-1469" t="-1741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86987326-CD24-4059-A617-DCDF536F3B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9592" y="4449216"/>
            <a:ext cx="3202695" cy="196609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7276947-951B-41DF-AF62-63DDCCBED233}"/>
                  </a:ext>
                </a:extLst>
              </p:cNvPr>
              <p:cNvSpPr txBox="1"/>
              <p:nvPr/>
            </p:nvSpPr>
            <p:spPr>
              <a:xfrm>
                <a:off x="8648055" y="5941494"/>
                <a:ext cx="232229" cy="6668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𝑘𝑇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h𝑓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7276947-951B-41DF-AF62-63DDCCBED2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8055" y="5941494"/>
                <a:ext cx="232229" cy="666849"/>
              </a:xfrm>
              <a:prstGeom prst="rect">
                <a:avLst/>
              </a:prstGeom>
              <a:blipFill>
                <a:blip r:embed="rId4"/>
                <a:stretch>
                  <a:fillRect r="-5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03BC655-0580-4E5D-AABB-0A205DD951AB}"/>
                  </a:ext>
                </a:extLst>
              </p:cNvPr>
              <p:cNvSpPr txBox="1"/>
              <p:nvPr/>
            </p:nvSpPr>
            <p:spPr>
              <a:xfrm>
                <a:off x="5718040" y="4272467"/>
                <a:ext cx="232229" cy="721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h𝑓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03BC655-0580-4E5D-AABB-0A205DD951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8040" y="4272467"/>
                <a:ext cx="232229" cy="721993"/>
              </a:xfrm>
              <a:prstGeom prst="rect">
                <a:avLst/>
              </a:prstGeom>
              <a:blipFill>
                <a:blip r:embed="rId5"/>
                <a:stretch>
                  <a:fillRect r="-5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569CC6D5-4ED3-48E2-B259-B78D9C769704}"/>
              </a:ext>
            </a:extLst>
          </p:cNvPr>
          <p:cNvSpPr txBox="1"/>
          <p:nvPr/>
        </p:nvSpPr>
        <p:spPr>
          <a:xfrm>
            <a:off x="8082116" y="4232787"/>
            <a:ext cx="8922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classical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A74BA89-34FE-4579-BB22-F0A6136FC305}"/>
              </a:ext>
            </a:extLst>
          </p:cNvPr>
          <p:cNvSpPr txBox="1"/>
          <p:nvPr/>
        </p:nvSpPr>
        <p:spPr>
          <a:xfrm>
            <a:off x="8175524" y="5144730"/>
            <a:ext cx="8922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quantum</a:t>
            </a:r>
          </a:p>
        </p:txBody>
      </p:sp>
    </p:spTree>
    <p:extLst>
      <p:ext uri="{BB962C8B-B14F-4D97-AF65-F5344CB8AC3E}">
        <p14:creationId xmlns:p14="http://schemas.microsoft.com/office/powerpoint/2010/main" val="3860480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0A89C-65DC-486A-A649-E573A09FD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Photons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51938D-EE6A-465C-B862-0E7C618B060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“units” of energy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h𝑓</m:t>
                    </m:r>
                  </m:oMath>
                </a14:m>
                <a:r>
                  <a:rPr lang="en-US" dirty="0"/>
                  <a:t> in the electromagnetic field can be thought as particles called photons.  They are bosons with Bose-Einstein distribution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𝐵𝐸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𝜖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𝑘𝑇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Except, for photon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num>
                              <m:den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 (for photon at equilibrium)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51938D-EE6A-465C-B862-0E7C618B060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521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5E9983C-5A6D-4197-B70E-E723413FE27D}"/>
                  </a:ext>
                </a:extLst>
              </p:cNvPr>
              <p:cNvSpPr txBox="1"/>
              <p:nvPr/>
            </p:nvSpPr>
            <p:spPr>
              <a:xfrm>
                <a:off x="5715000" y="681037"/>
                <a:ext cx="2470355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ℏ=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;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5E9983C-5A6D-4197-B70E-E723413FE2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681037"/>
                <a:ext cx="2470355" cy="61831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4806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74A7E-0BF4-4F92-B73E-E41658F19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Photon dispersion relation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89A544-B606-4CF4-B96D-8B545B1EA70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87973" y="1878379"/>
                <a:ext cx="7886700" cy="4351338"/>
              </a:xfrm>
            </p:spPr>
            <p:txBody>
              <a:bodyPr/>
              <a:lstStyle/>
              <a:p>
                <a:r>
                  <a:rPr lang="en-US" dirty="0"/>
                  <a:t>In a (1D) box of length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;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;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=1, 2, 3, ⋯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Energy of photon: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𝑝𝑐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</m:acc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h𝑐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h𝑐𝑛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89A544-B606-4CF4-B96D-8B545B1EA70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7973" y="1878379"/>
                <a:ext cx="7886700" cy="4351338"/>
              </a:xfrm>
              <a:blipFill>
                <a:blip r:embed="rId2"/>
                <a:stretch>
                  <a:fillRect l="-1391" t="-2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556AB3A-5B01-422E-A757-4B031D53907C}"/>
              </a:ext>
            </a:extLst>
          </p:cNvPr>
          <p:cNvCxnSpPr/>
          <p:nvPr/>
        </p:nvCxnSpPr>
        <p:spPr>
          <a:xfrm>
            <a:off x="5829300" y="4096240"/>
            <a:ext cx="2910254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3F968EA-4C42-4900-ABB6-9E916E697BB8}"/>
              </a:ext>
            </a:extLst>
          </p:cNvPr>
          <p:cNvCxnSpPr/>
          <p:nvPr/>
        </p:nvCxnSpPr>
        <p:spPr>
          <a:xfrm flipV="1">
            <a:off x="7200900" y="1944691"/>
            <a:ext cx="0" cy="2363359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F339F89-9DEC-4934-9E79-0068AD799A4F}"/>
              </a:ext>
            </a:extLst>
          </p:cNvPr>
          <p:cNvCxnSpPr/>
          <p:nvPr/>
        </p:nvCxnSpPr>
        <p:spPr>
          <a:xfrm flipV="1">
            <a:off x="7200900" y="2452079"/>
            <a:ext cx="1173773" cy="1644161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2379EFB-ECD3-47F7-BC35-14A03F77EB93}"/>
              </a:ext>
            </a:extLst>
          </p:cNvPr>
          <p:cNvCxnSpPr/>
          <p:nvPr/>
        </p:nvCxnSpPr>
        <p:spPr>
          <a:xfrm flipH="1" flipV="1">
            <a:off x="6189785" y="2381740"/>
            <a:ext cx="1011115" cy="17145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8949801-C5F9-4F5A-A854-9338174F1C63}"/>
                  </a:ext>
                </a:extLst>
              </p:cNvPr>
              <p:cNvSpPr txBox="1"/>
              <p:nvPr/>
            </p:nvSpPr>
            <p:spPr>
              <a:xfrm>
                <a:off x="8515350" y="4245710"/>
                <a:ext cx="356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8949801-C5F9-4F5A-A854-9338174F1C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5350" y="4245710"/>
                <a:ext cx="356088" cy="369332"/>
              </a:xfrm>
              <a:prstGeom prst="rect">
                <a:avLst/>
              </a:prstGeom>
              <a:blipFill>
                <a:blip r:embed="rId3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FB9817A-D6D1-4CAF-9240-D9A7657C08DE}"/>
                  </a:ext>
                </a:extLst>
              </p:cNvPr>
              <p:cNvSpPr txBox="1"/>
              <p:nvPr/>
            </p:nvSpPr>
            <p:spPr>
              <a:xfrm>
                <a:off x="6961419" y="1480548"/>
                <a:ext cx="15539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FB9817A-D6D1-4CAF-9240-D9A7657C08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1419" y="1480548"/>
                <a:ext cx="1553931" cy="369332"/>
              </a:xfrm>
              <a:prstGeom prst="rect">
                <a:avLst/>
              </a:prstGeom>
              <a:blipFill>
                <a:blip r:embed="rId4"/>
                <a:stretch>
                  <a:fillRect r="-784" b="-16667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23AC57A6-2683-4B65-A122-9331921A08A7}"/>
              </a:ext>
            </a:extLst>
          </p:cNvPr>
          <p:cNvSpPr txBox="1"/>
          <p:nvPr/>
        </p:nvSpPr>
        <p:spPr>
          <a:xfrm>
            <a:off x="7042640" y="4299258"/>
            <a:ext cx="334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873869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3E1FF-EB30-4D6A-BB00-14915050C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Summing over modes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E5CA99B-1DB1-4E82-A535-739DF00414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79568" y="1690689"/>
            <a:ext cx="5429250" cy="1524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A26A753-977B-43D8-9060-550DFFCCD41D}"/>
                  </a:ext>
                </a:extLst>
              </p:cNvPr>
              <p:cNvSpPr txBox="1"/>
              <p:nvPr/>
            </p:nvSpPr>
            <p:spPr>
              <a:xfrm>
                <a:off x="957943" y="3670705"/>
                <a:ext cx="6839821" cy="8653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sub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acc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sub>
                          </m:sSub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sub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h𝑐𝑛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den>
                          </m:f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h𝑐𝑛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/(2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𝐿𝑘𝑇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;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A26A753-977B-43D8-9060-550DFFCCD4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943" y="3670705"/>
                <a:ext cx="6839821" cy="8653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8928AFE-7A3C-46E3-AD44-2339D38EE81A}"/>
                  </a:ext>
                </a:extLst>
              </p:cNvPr>
              <p:cNvSpPr txBox="1"/>
              <p:nvPr/>
            </p:nvSpPr>
            <p:spPr>
              <a:xfrm>
                <a:off x="861313" y="5373915"/>
                <a:ext cx="7223131" cy="8459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𝑑𝑛</m:t>
                          </m:r>
                        </m:e>
                      </m:nary>
                      <m:nary>
                        <m:naryPr>
                          <m:limLoc m:val="undOvr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/2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nary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nary>
                        <m:naryPr>
                          <m:limLoc m:val="undOvr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/2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h𝑐𝑛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den>
                          </m:f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h𝑐𝑛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/(2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𝐿𝑘𝑇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nary>
                        <m:naryPr>
                          <m:limLoc m:val="undOvr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𝜖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h𝑐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𝜖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/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𝑘𝑇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8928AFE-7A3C-46E3-AD44-2339D38EE8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313" y="5373915"/>
                <a:ext cx="7223131" cy="8459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78F763B-511D-4C7C-8085-1E637E130425}"/>
                  </a:ext>
                </a:extLst>
              </p:cNvPr>
              <p:cNvSpPr txBox="1"/>
              <p:nvPr/>
            </p:nvSpPr>
            <p:spPr>
              <a:xfrm>
                <a:off x="628650" y="1690689"/>
                <a:ext cx="1983921" cy="11704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h𝑐𝑛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78F763B-511D-4C7C-8085-1E637E1304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1690689"/>
                <a:ext cx="1983921" cy="117044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3675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14AA33B-BF02-4CC6-9EC9-0945348CD4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5738" y="2257139"/>
            <a:ext cx="5798262" cy="344232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4CB72FF-EB01-4A77-863D-45F81EF3D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Planck spectrum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0B2F230-259B-42F6-92CE-6B41543197F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87964" y="2194997"/>
                <a:ext cx="3709333" cy="393059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h𝑐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𝑘𝑇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</m:d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𝜖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𝑘𝑇</m:t>
                                  </m:r>
                                </m:den>
                              </m:f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0B2F230-259B-42F6-92CE-6B41543197F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7964" y="2194997"/>
                <a:ext cx="3709333" cy="3930596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1078EA2-91B1-4A97-A369-2E2323F79E78}"/>
                  </a:ext>
                </a:extLst>
              </p:cNvPr>
              <p:cNvSpPr txBox="1"/>
              <p:nvPr/>
            </p:nvSpPr>
            <p:spPr>
              <a:xfrm>
                <a:off x="263135" y="6045569"/>
                <a:ext cx="4203609" cy="7982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Density of states of photon gas: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h𝑐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1078EA2-91B1-4A97-A369-2E2323F79E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135" y="6045569"/>
                <a:ext cx="4203609" cy="798232"/>
              </a:xfrm>
              <a:prstGeom prst="rect">
                <a:avLst/>
              </a:prstGeom>
              <a:blipFill>
                <a:blip r:embed="rId4"/>
                <a:stretch>
                  <a:fillRect l="-1159" t="-4580" r="-13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0D599D0-5651-40BC-A020-1B2CAC4437B6}"/>
                  </a:ext>
                </a:extLst>
              </p:cNvPr>
              <p:cNvSpPr txBox="1"/>
              <p:nvPr/>
            </p:nvSpPr>
            <p:spPr>
              <a:xfrm>
                <a:off x="4099354" y="1873750"/>
                <a:ext cx="3150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SG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0D599D0-5651-40BC-A020-1B2CAC4437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9354" y="1873750"/>
                <a:ext cx="315097" cy="369332"/>
              </a:xfrm>
              <a:prstGeom prst="rect">
                <a:avLst/>
              </a:prstGeom>
              <a:blipFill>
                <a:blip r:embed="rId5"/>
                <a:stretch>
                  <a:fillRect r="-107692" b="-16393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3615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B72FF-EB01-4A77-863D-45F81EF3D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Planck spectrum, total energy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0B2F230-259B-42F6-92CE-6B41543197F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;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𝜔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h𝑐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𝑘𝑇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</m:d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𝜖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𝑘𝑇</m:t>
                                  </m:r>
                                </m:den>
                              </m:f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h𝑐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𝜖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𝜖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𝑘𝑇</m:t>
                                      </m:r>
                                    </m:den>
                                  </m:f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den>
                          </m:f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h𝑐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𝑘𝑇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nary>
                        <m:naryPr>
                          <m:limLoc m:val="undOvr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15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h𝑐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𝑘𝑇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0B2F230-259B-42F6-92CE-6B41543197F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5945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3029</TotalTime>
  <Words>497</Words>
  <Application>Microsoft Office PowerPoint</Application>
  <PresentationFormat>On-screen Show (4:3)</PresentationFormat>
  <Paragraphs>76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Cambria Math</vt:lpstr>
      <vt:lpstr>Verdana</vt:lpstr>
      <vt:lpstr>Office Theme</vt:lpstr>
      <vt:lpstr>Week 13   Blackbody radiation</vt:lpstr>
      <vt:lpstr>Blackbody radiation</vt:lpstr>
      <vt:lpstr>The ultraviolet catastrophe</vt:lpstr>
      <vt:lpstr>Planck distribution</vt:lpstr>
      <vt:lpstr>Photons</vt:lpstr>
      <vt:lpstr>Photon dispersion relation</vt:lpstr>
      <vt:lpstr>Summing over modes</vt:lpstr>
      <vt:lpstr>Planck spectrum</vt:lpstr>
      <vt:lpstr>Planck spectrum, total energy</vt:lpstr>
      <vt:lpstr>Entropy of photon gas</vt:lpstr>
      <vt:lpstr>Photons escaping through a hole, Stefan’s law</vt:lpstr>
      <vt:lpstr>Stefan-Boltzmann law</vt:lpstr>
      <vt:lpstr>Why a hole is the same as a blackbody for radiation?</vt:lpstr>
      <vt:lpstr>Tutorial problem 7.46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PC2230, Thermodynamics and Statistical Mechanics</dc:title>
  <dc:creator>Wang Jian-Sheng</dc:creator>
  <cp:lastModifiedBy>Wang Jian-Sheng</cp:lastModifiedBy>
  <cp:revision>127</cp:revision>
  <dcterms:created xsi:type="dcterms:W3CDTF">2021-10-08T06:30:06Z</dcterms:created>
  <dcterms:modified xsi:type="dcterms:W3CDTF">2024-04-15T02:38:40Z</dcterms:modified>
</cp:coreProperties>
</file>