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13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D8FA9-5256-42CC-8860-C13BDBB6216E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A9217-B672-4187-8272-62A1C7537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9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also this online notes: https://phyx.readthedocs.io/en/latest/index.html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A9217-B672-4187-8272-62A1C7537D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66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TKNN:  D. J. Thouless, M. </a:t>
            </a:r>
            <a:r>
              <a:rPr lang="en-US" dirty="0" err="1"/>
              <a:t>Kohmoto</a:t>
            </a:r>
            <a:r>
              <a:rPr lang="en-US" dirty="0"/>
              <a:t>, M. P/ Nightingale, and. M. den </a:t>
            </a:r>
            <a:r>
              <a:rPr lang="en-US" dirty="0" err="1"/>
              <a:t>Nijs</a:t>
            </a:r>
            <a:r>
              <a:rPr lang="en-US" dirty="0"/>
              <a:t>.    See this article for a derivation. https://www.damtp.cam.ac.uk/user/tong/qhe/two.pdf  and https://www.nobelprize.org/uploads/2018/06/haldane-lecture-slides.pdf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A9217-B672-4187-8272-62A1C7537D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62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figures are from D. Vanderbilt, “Berry phases in electronic structure theory”,  Chap 5, pages 203-206.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A9217-B672-4187-8272-62A1C7537DA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57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2D materials, the volume V should be interpreted as the area A instead.   n is band index.   Note that berry curvature formula makes sense only when we have a minimum of two bands.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A9217-B672-4187-8272-62A1C7537DA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11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web site covers a good deal of modern topology physics:  https://topocondmat.org/index.html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A9217-B672-4187-8272-62A1C7537DA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58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both the first quantization and second quantization Hamiltonians are gauge invariant.  What</a:t>
            </a:r>
            <a:r>
              <a:rPr lang="en-US" baseline="0" dirty="0"/>
              <a:t> does this really mean is that the corresponding time-dependent Schrodinger equation is gauge invariant, and the E and B fields are gauge invariant.</a:t>
            </a:r>
          </a:p>
          <a:p>
            <a:endParaRPr lang="en-US" baseline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A9217-B672-4187-8272-62A1C7537D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23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D Vanderbilt, “Berry phases in electronic structure theory,” Cambridge (2018).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A9217-B672-4187-8272-62A1C7537D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70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A9217-B672-4187-8272-62A1C7537D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18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does the interaction term –</a:t>
            </a:r>
            <a:r>
              <a:rPr lang="en-US" dirty="0" err="1"/>
              <a:t>j.A</a:t>
            </a:r>
            <a:r>
              <a:rPr lang="en-US" dirty="0"/>
              <a:t> comes from?   We can obtain it from expanding</a:t>
            </a:r>
            <a:r>
              <a:rPr lang="en-US" baseline="0" dirty="0"/>
              <a:t> the A term (assuming small) from the </a:t>
            </a:r>
            <a:r>
              <a:rPr lang="en-US" baseline="0" dirty="0" err="1"/>
              <a:t>Peierls</a:t>
            </a:r>
            <a:r>
              <a:rPr lang="en-US" baseline="0" dirty="0"/>
              <a:t> substitution Hamiltonian.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9217-B672-4187-8272-62A1C7537D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99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also G. D. Mahan, “Many-particle physics, 3</a:t>
            </a:r>
            <a:r>
              <a:rPr lang="en-US" baseline="30000" dirty="0"/>
              <a:t>rd</a:t>
            </a:r>
            <a:r>
              <a:rPr lang="en-US" dirty="0"/>
              <a:t> ed, Chapter 3.8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A9217-B672-4187-8272-62A1C7537D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74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trace means sum</a:t>
            </a:r>
            <a:r>
              <a:rPr lang="en-US" baseline="0" dirty="0"/>
              <a:t> over </a:t>
            </a:r>
            <a:r>
              <a:rPr lang="en-US" baseline="0" dirty="0" err="1"/>
              <a:t>sublattice</a:t>
            </a:r>
            <a:r>
              <a:rPr lang="en-US" baseline="0" dirty="0"/>
              <a:t> space, fixing 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9217-B672-4187-8272-62A1C7537D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63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DC: direct current (w-dependent, AC)    P  stands for Cauchy principle value.   It is meaningful only under an integral sign.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A9217-B672-4187-8272-62A1C7537D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63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that the two definitions (by partial derivative and by running over a small square) for \</a:t>
            </a:r>
            <a:r>
              <a:rPr lang="en-US" dirty="0" err="1"/>
              <a:t>Omega_z</a:t>
            </a:r>
            <a:r>
              <a:rPr lang="en-US" dirty="0"/>
              <a:t> are equivalent.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A9217-B672-4187-8272-62A1C7537D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31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0E23-35AA-4A55-A22F-16C5685059F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76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0E23-35AA-4A55-A22F-16C5685059F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10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0E23-35AA-4A55-A22F-16C5685059F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0E23-35AA-4A55-A22F-16C5685059F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09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0E23-35AA-4A55-A22F-16C5685059F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5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0E23-35AA-4A55-A22F-16C5685059F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1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0E23-35AA-4A55-A22F-16C5685059F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2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0E23-35AA-4A55-A22F-16C5685059F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52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0E23-35AA-4A55-A22F-16C5685059F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00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0E23-35AA-4A55-A22F-16C5685059F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8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0E23-35AA-4A55-A22F-16C5685059F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30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10E23-35AA-4A55-A22F-16C5685059F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C5081-FAA5-4254-AC75-597BB48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8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1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3.wmf"/><Relationship Id="rId10" Type="http://schemas.openxmlformats.org/officeDocument/2006/relationships/image" Target="../media/image5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3F6A8-5880-4338-8FDE-5B0CB490CF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Week 11,</a:t>
            </a:r>
            <a:br>
              <a:rPr lang="en-US" dirty="0"/>
            </a:br>
            <a:r>
              <a:rPr lang="en-US" dirty="0"/>
              <a:t>Magnetic field, Haldane Model, </a:t>
            </a:r>
            <a:r>
              <a:rPr lang="en-US" dirty="0" err="1"/>
              <a:t>Chern</a:t>
            </a:r>
            <a:r>
              <a:rPr lang="en-US" dirty="0"/>
              <a:t> number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57C423-D6D9-4AF7-9371-58FB4065B1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Gauge invariance, </a:t>
            </a:r>
            <a:r>
              <a:rPr lang="en-US" dirty="0" err="1"/>
              <a:t>Peierls</a:t>
            </a:r>
            <a:r>
              <a:rPr lang="en-US" dirty="0"/>
              <a:t> substitution, linear response, Kubo formula, integer quantum Hall effect, Berry curvature, </a:t>
            </a:r>
            <a:r>
              <a:rPr lang="en-US" dirty="0" err="1"/>
              <a:t>Chern</a:t>
            </a:r>
            <a:r>
              <a:rPr lang="en-US" dirty="0"/>
              <a:t> number, TKNN formula </a:t>
            </a:r>
          </a:p>
        </p:txBody>
      </p:sp>
    </p:spTree>
    <p:extLst>
      <p:ext uri="{BB962C8B-B14F-4D97-AF65-F5344CB8AC3E}">
        <p14:creationId xmlns:p14="http://schemas.microsoft.com/office/powerpoint/2010/main" val="4234472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1A41F-636A-4F21-943E-51D3A1E09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Berry phase/Berry curvature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6150903-C5F9-4233-8499-7EA8CA60B2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85794"/>
              </p:ext>
            </p:extLst>
          </p:nvPr>
        </p:nvGraphicFramePr>
        <p:xfrm>
          <a:off x="464449" y="2250930"/>
          <a:ext cx="8029575" cy="413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4" imgW="6578280" imgH="3390840" progId="Equation.DSMT4">
                  <p:embed/>
                </p:oleObj>
              </mc:Choice>
              <mc:Fallback>
                <p:oleObj name="Equation" r:id="rId4" imgW="6578280" imgH="339084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716047DA-CBB4-4350-9F6E-CCFB329D00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4449" y="2250930"/>
                        <a:ext cx="8029575" cy="4135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AA3159F-2B34-4599-9299-B3F01006E82B}"/>
              </a:ext>
            </a:extLst>
          </p:cNvPr>
          <p:cNvSpPr/>
          <p:nvPr/>
        </p:nvSpPr>
        <p:spPr>
          <a:xfrm>
            <a:off x="4038684" y="1913437"/>
            <a:ext cx="1357309" cy="911397"/>
          </a:xfrm>
          <a:custGeom>
            <a:avLst/>
            <a:gdLst>
              <a:gd name="connsiteX0" fmla="*/ 638639 w 1359277"/>
              <a:gd name="connsiteY0" fmla="*/ 10457 h 855365"/>
              <a:gd name="connsiteX1" fmla="*/ 1945 w 1359277"/>
              <a:gd name="connsiteY1" fmla="*/ 484591 h 855365"/>
              <a:gd name="connsiteX2" fmla="*/ 848612 w 1359277"/>
              <a:gd name="connsiteY2" fmla="*/ 850351 h 855365"/>
              <a:gd name="connsiteX3" fmla="*/ 1356612 w 1359277"/>
              <a:gd name="connsiteY3" fmla="*/ 213657 h 855365"/>
              <a:gd name="connsiteX4" fmla="*/ 638639 w 1359277"/>
              <a:gd name="connsiteY4" fmla="*/ 10457 h 855365"/>
              <a:gd name="connsiteX0" fmla="*/ 638639 w 1359277"/>
              <a:gd name="connsiteY0" fmla="*/ 0 h 844908"/>
              <a:gd name="connsiteX1" fmla="*/ 1945 w 1359277"/>
              <a:gd name="connsiteY1" fmla="*/ 474134 h 844908"/>
              <a:gd name="connsiteX2" fmla="*/ 848612 w 1359277"/>
              <a:gd name="connsiteY2" fmla="*/ 839894 h 844908"/>
              <a:gd name="connsiteX3" fmla="*/ 1356612 w 1359277"/>
              <a:gd name="connsiteY3" fmla="*/ 203200 h 844908"/>
              <a:gd name="connsiteX4" fmla="*/ 730079 w 1359277"/>
              <a:gd name="connsiteY4" fmla="*/ 93653 h 844908"/>
              <a:gd name="connsiteX0" fmla="*/ 638639 w 1358712"/>
              <a:gd name="connsiteY0" fmla="*/ 30252 h 875160"/>
              <a:gd name="connsiteX1" fmla="*/ 1945 w 1358712"/>
              <a:gd name="connsiteY1" fmla="*/ 504386 h 875160"/>
              <a:gd name="connsiteX2" fmla="*/ 848612 w 1358712"/>
              <a:gd name="connsiteY2" fmla="*/ 870146 h 875160"/>
              <a:gd name="connsiteX3" fmla="*/ 1356612 w 1358712"/>
              <a:gd name="connsiteY3" fmla="*/ 233452 h 875160"/>
              <a:gd name="connsiteX4" fmla="*/ 664242 w 1358712"/>
              <a:gd name="connsiteY4" fmla="*/ 48983 h 875160"/>
              <a:gd name="connsiteX0" fmla="*/ 638639 w 1358962"/>
              <a:gd name="connsiteY0" fmla="*/ 48513 h 893421"/>
              <a:gd name="connsiteX1" fmla="*/ 1945 w 1358962"/>
              <a:gd name="connsiteY1" fmla="*/ 522647 h 893421"/>
              <a:gd name="connsiteX2" fmla="*/ 848612 w 1358962"/>
              <a:gd name="connsiteY2" fmla="*/ 888407 h 893421"/>
              <a:gd name="connsiteX3" fmla="*/ 1356612 w 1358962"/>
              <a:gd name="connsiteY3" fmla="*/ 251713 h 893421"/>
              <a:gd name="connsiteX4" fmla="*/ 652594 w 1358962"/>
              <a:gd name="connsiteY4" fmla="*/ 46366 h 893421"/>
              <a:gd name="connsiteX0" fmla="*/ 638719 w 1359042"/>
              <a:gd name="connsiteY0" fmla="*/ 48513 h 893404"/>
              <a:gd name="connsiteX1" fmla="*/ 612962 w 1359042"/>
              <a:gd name="connsiteY1" fmla="*/ 55308 h 893404"/>
              <a:gd name="connsiteX2" fmla="*/ 2025 w 1359042"/>
              <a:gd name="connsiteY2" fmla="*/ 522647 h 893404"/>
              <a:gd name="connsiteX3" fmla="*/ 848692 w 1359042"/>
              <a:gd name="connsiteY3" fmla="*/ 888407 h 893404"/>
              <a:gd name="connsiteX4" fmla="*/ 1356692 w 1359042"/>
              <a:gd name="connsiteY4" fmla="*/ 251713 h 893404"/>
              <a:gd name="connsiteX5" fmla="*/ 652674 w 1359042"/>
              <a:gd name="connsiteY5" fmla="*/ 46366 h 893404"/>
              <a:gd name="connsiteX0" fmla="*/ 638719 w 1358328"/>
              <a:gd name="connsiteY0" fmla="*/ 88457 h 933348"/>
              <a:gd name="connsiteX1" fmla="*/ 612962 w 1358328"/>
              <a:gd name="connsiteY1" fmla="*/ 95252 h 933348"/>
              <a:gd name="connsiteX2" fmla="*/ 2025 w 1358328"/>
              <a:gd name="connsiteY2" fmla="*/ 562591 h 933348"/>
              <a:gd name="connsiteX3" fmla="*/ 848692 w 1358328"/>
              <a:gd name="connsiteY3" fmla="*/ 928351 h 933348"/>
              <a:gd name="connsiteX4" fmla="*/ 1356692 w 1358328"/>
              <a:gd name="connsiteY4" fmla="*/ 291657 h 933348"/>
              <a:gd name="connsiteX5" fmla="*/ 687620 w 1358328"/>
              <a:gd name="connsiteY5" fmla="*/ 41570 h 933348"/>
              <a:gd name="connsiteX0" fmla="*/ 638323 w 1357932"/>
              <a:gd name="connsiteY0" fmla="*/ 88457 h 933365"/>
              <a:gd name="connsiteX1" fmla="*/ 1629 w 1357932"/>
              <a:gd name="connsiteY1" fmla="*/ 562591 h 933365"/>
              <a:gd name="connsiteX2" fmla="*/ 848296 w 1357932"/>
              <a:gd name="connsiteY2" fmla="*/ 928351 h 933365"/>
              <a:gd name="connsiteX3" fmla="*/ 1356296 w 1357932"/>
              <a:gd name="connsiteY3" fmla="*/ 291657 h 933365"/>
              <a:gd name="connsiteX4" fmla="*/ 687224 w 1357932"/>
              <a:gd name="connsiteY4" fmla="*/ 41570 h 933365"/>
              <a:gd name="connsiteX0" fmla="*/ 678470 w 1357309"/>
              <a:gd name="connsiteY0" fmla="*/ 55649 h 933453"/>
              <a:gd name="connsiteX1" fmla="*/ 1006 w 1357309"/>
              <a:gd name="connsiteY1" fmla="*/ 562591 h 933453"/>
              <a:gd name="connsiteX2" fmla="*/ 847673 w 1357309"/>
              <a:gd name="connsiteY2" fmla="*/ 928351 h 933453"/>
              <a:gd name="connsiteX3" fmla="*/ 1355673 w 1357309"/>
              <a:gd name="connsiteY3" fmla="*/ 291657 h 933453"/>
              <a:gd name="connsiteX4" fmla="*/ 686601 w 1357309"/>
              <a:gd name="connsiteY4" fmla="*/ 41570 h 93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309" h="933453">
                <a:moveTo>
                  <a:pt x="678470" y="55649"/>
                </a:moveTo>
                <a:cubicBezTo>
                  <a:pt x="545825" y="154427"/>
                  <a:pt x="-27195" y="417141"/>
                  <a:pt x="1006" y="562591"/>
                </a:cubicBezTo>
                <a:cubicBezTo>
                  <a:pt x="29207" y="708041"/>
                  <a:pt x="621895" y="973507"/>
                  <a:pt x="847673" y="928351"/>
                </a:cubicBezTo>
                <a:cubicBezTo>
                  <a:pt x="1073451" y="883195"/>
                  <a:pt x="1382518" y="439454"/>
                  <a:pt x="1355673" y="291657"/>
                </a:cubicBezTo>
                <a:cubicBezTo>
                  <a:pt x="1328828" y="143860"/>
                  <a:pt x="820939" y="-97239"/>
                  <a:pt x="686601" y="41570"/>
                </a:cubicBezTo>
              </a:path>
            </a:pathLst>
          </a:custGeom>
          <a:solidFill>
            <a:schemeClr val="bg1"/>
          </a:solidFill>
          <a:ln>
            <a:headEnd type="none" w="sm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8D127F-5D2C-4D9C-B5A9-F2A0E742936A}"/>
              </a:ext>
            </a:extLst>
          </p:cNvPr>
          <p:cNvSpPr/>
          <p:nvPr/>
        </p:nvSpPr>
        <p:spPr>
          <a:xfrm>
            <a:off x="6531845" y="2070504"/>
            <a:ext cx="497969" cy="4979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04B8089-A0A6-4E38-965D-62A67EB909BB}"/>
              </a:ext>
            </a:extLst>
          </p:cNvPr>
          <p:cNvCxnSpPr/>
          <p:nvPr/>
        </p:nvCxnSpPr>
        <p:spPr>
          <a:xfrm>
            <a:off x="6531845" y="2737376"/>
            <a:ext cx="49796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071C7BC-4C77-4DD3-98CD-2E54E07E7818}"/>
                  </a:ext>
                </a:extLst>
              </p:cNvPr>
              <p:cNvSpPr txBox="1"/>
              <p:nvPr/>
            </p:nvSpPr>
            <p:spPr>
              <a:xfrm>
                <a:off x="6694922" y="2849492"/>
                <a:ext cx="1955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071C7BC-4C77-4DD3-98CD-2E54E07E7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922" y="2849492"/>
                <a:ext cx="195566" cy="276999"/>
              </a:xfrm>
              <a:prstGeom prst="rect">
                <a:avLst/>
              </a:prstGeom>
              <a:blipFill>
                <a:blip r:embed="rId6"/>
                <a:stretch>
                  <a:fillRect l="-25000" r="-3125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3A041D5-4048-48FB-B604-D4BA7EDFABE8}"/>
              </a:ext>
            </a:extLst>
          </p:cNvPr>
          <p:cNvSpPr txBox="1"/>
          <p:nvPr/>
        </p:nvSpPr>
        <p:spPr>
          <a:xfrm>
            <a:off x="6295964" y="1844799"/>
            <a:ext cx="1284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3"/>
            </a:pPr>
            <a:r>
              <a:rPr lang="en-US" dirty="0"/>
              <a:t>      2</a:t>
            </a:r>
          </a:p>
          <a:p>
            <a:pPr marL="342900" indent="-342900">
              <a:buAutoNum type="arabicPlain" startAt="3"/>
            </a:pPr>
            <a:endParaRPr lang="en-US" dirty="0"/>
          </a:p>
          <a:p>
            <a:r>
              <a:rPr lang="en-US" dirty="0"/>
              <a:t>0          1</a:t>
            </a:r>
          </a:p>
        </p:txBody>
      </p:sp>
    </p:spTree>
    <p:extLst>
      <p:ext uri="{BB962C8B-B14F-4D97-AF65-F5344CB8AC3E}">
        <p14:creationId xmlns:p14="http://schemas.microsoft.com/office/powerpoint/2010/main" val="3750464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731E8-B007-448F-8A7C-4BDC46D00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9376"/>
            <a:ext cx="7886700" cy="1325563"/>
          </a:xfrm>
        </p:spPr>
        <p:txBody>
          <a:bodyPr/>
          <a:lstStyle/>
          <a:p>
            <a:r>
              <a:rPr lang="en-US" dirty="0"/>
              <a:t>Computing Berry curvature from eigenstates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ABD3CD7-B8F3-4F26-8998-7FF3B31394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09754"/>
              </p:ext>
            </p:extLst>
          </p:nvPr>
        </p:nvGraphicFramePr>
        <p:xfrm>
          <a:off x="1598613" y="1743075"/>
          <a:ext cx="5678487" cy="470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Equation" r:id="rId3" imgW="4012920" imgH="3327120" progId="Equation.DSMT4">
                  <p:embed/>
                </p:oleObj>
              </mc:Choice>
              <mc:Fallback>
                <p:oleObj name="Equation" r:id="rId3" imgW="4012920" imgH="3327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8613" y="1743075"/>
                        <a:ext cx="5678487" cy="470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8479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0C186-BE77-42C4-8501-39046EB76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Chern</a:t>
            </a:r>
            <a:r>
              <a:rPr lang="en-US" dirty="0"/>
              <a:t> number, TKNN formula (1982)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EAA7A76-E74A-4464-A332-6534E0B503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094732"/>
              </p:ext>
            </p:extLst>
          </p:nvPr>
        </p:nvGraphicFramePr>
        <p:xfrm>
          <a:off x="1707726" y="2133600"/>
          <a:ext cx="5919788" cy="349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Equation" r:id="rId4" imgW="2323800" imgH="1371600" progId="Equation.DSMT4">
                  <p:embed/>
                </p:oleObj>
              </mc:Choice>
              <mc:Fallback>
                <p:oleObj name="Equation" r:id="rId4" imgW="232380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07726" y="2133600"/>
                        <a:ext cx="5919788" cy="349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6965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F67E5-96FB-49A0-872D-AE3289431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303" y="101781"/>
            <a:ext cx="7886700" cy="1325563"/>
          </a:xfrm>
        </p:spPr>
        <p:txBody>
          <a:bodyPr/>
          <a:lstStyle/>
          <a:p>
            <a:r>
              <a:rPr lang="en-US" dirty="0"/>
              <a:t>Haldane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E606B5-E160-46D7-806E-F7B24014B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84" y="1390766"/>
            <a:ext cx="3905688" cy="14900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1C71B2-0C35-4AA9-9B1F-89765B560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979" y="3136844"/>
            <a:ext cx="4901184" cy="35841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B16820-A961-4346-9546-FE1594E813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5696" y="906693"/>
            <a:ext cx="4573728" cy="1858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0E8511-0499-4272-ABCA-D94757010AF7}"/>
                  </a:ext>
                </a:extLst>
              </p:cNvPr>
              <p:cNvSpPr txBox="1"/>
              <p:nvPr/>
            </p:nvSpPr>
            <p:spPr>
              <a:xfrm>
                <a:off x="5508346" y="3136844"/>
                <a:ext cx="3343675" cy="3165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Top left: real space and reciprocal space geometry.</a:t>
                </a:r>
              </a:p>
              <a:p>
                <a:endParaRPr lang="en-US" dirty="0"/>
              </a:p>
              <a:p>
                <a:r>
                  <a:rPr lang="en-US" dirty="0"/>
                  <a:t>Left: band structure at fixed </a:t>
                </a:r>
                <a:r>
                  <a:rPr lang="en-US" dirty="0">
                    <a:sym typeface="Symbol" panose="05050102010706020507" pitchFamily="18" charset="2"/>
                  </a:rPr>
                  <a:t>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decreases from 0 passing the critical point,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(3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in (c).</a:t>
                </a:r>
              </a:p>
              <a:p>
                <a:endParaRPr lang="en-US" dirty="0"/>
              </a:p>
              <a:p>
                <a:r>
                  <a:rPr lang="en-US" dirty="0"/>
                  <a:t>Top: Berry curvature for 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(as in left figure (a), (b) and (d)).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0E8511-0499-4272-ABCA-D94757010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346" y="3136844"/>
                <a:ext cx="3343675" cy="3165418"/>
              </a:xfrm>
              <a:prstGeom prst="rect">
                <a:avLst/>
              </a:prstGeom>
              <a:blipFill>
                <a:blip r:embed="rId6"/>
                <a:stretch>
                  <a:fillRect l="-1642" t="-1156" r="-2555" b="-2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E9AF56-70D7-4069-A85A-B5DD2284AE0D}"/>
                  </a:ext>
                </a:extLst>
              </p:cNvPr>
              <p:cNvSpPr txBox="1"/>
              <p:nvPr/>
            </p:nvSpPr>
            <p:spPr>
              <a:xfrm>
                <a:off x="4737946" y="2553544"/>
                <a:ext cx="39449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     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     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E9AF56-70D7-4069-A85A-B5DD2284A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946" y="2553544"/>
                <a:ext cx="3944926" cy="276999"/>
              </a:xfrm>
              <a:prstGeom prst="rect">
                <a:avLst/>
              </a:prstGeom>
              <a:blipFill>
                <a:blip r:embed="rId7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2945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F733E-A991-4D3F-AF01-3C6D0AD8E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 conductivity, taking the </a:t>
            </a:r>
            <a:r>
              <a:rPr lang="en-US" dirty="0">
                <a:sym typeface="Symbol" panose="05050102010706020507" pitchFamily="18" charset="2"/>
              </a:rPr>
              <a:t>0 limit differently</a:t>
            </a: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0911493-D0C9-48B3-B241-61F6139FC6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661498"/>
              </p:ext>
            </p:extLst>
          </p:nvPr>
        </p:nvGraphicFramePr>
        <p:xfrm>
          <a:off x="422275" y="1717675"/>
          <a:ext cx="8301038" cy="486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Equation" r:id="rId4" imgW="5600520" imgH="3276360" progId="Equation.DSMT4">
                  <p:embed/>
                </p:oleObj>
              </mc:Choice>
              <mc:Fallback>
                <p:oleObj name="Equation" r:id="rId4" imgW="5600520" imgH="32763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E03D538-F97D-4974-9369-B491EDDB7A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2275" y="1717675"/>
                        <a:ext cx="8301038" cy="486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455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aspects of Berry phase physics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35760"/>
            <a:ext cx="7886700" cy="4351338"/>
          </a:xfrm>
        </p:spPr>
        <p:txBody>
          <a:bodyPr/>
          <a:lstStyle/>
          <a:p>
            <a:r>
              <a:rPr lang="en-US" dirty="0"/>
              <a:t>Interpretation/calculation of electro-polarization of ferroelectric materials </a:t>
            </a:r>
          </a:p>
          <a:p>
            <a:r>
              <a:rPr lang="en-US" dirty="0"/>
              <a:t>Electron-phonon interaction in Born-Oppenheimer approximation</a:t>
            </a:r>
          </a:p>
          <a:p>
            <a:r>
              <a:rPr lang="en-US" dirty="0"/>
              <a:t>Electron transport in adiabatic driven systems</a:t>
            </a:r>
          </a:p>
          <a:p>
            <a:r>
              <a:rPr lang="en-US" dirty="0"/>
              <a:t>Berry phases in periodic driven systems, </a:t>
            </a:r>
            <a:r>
              <a:rPr lang="en-US" dirty="0" err="1"/>
              <a:t>Floquet</a:t>
            </a:r>
            <a:r>
              <a:rPr lang="en-US" dirty="0"/>
              <a:t> theory, </a:t>
            </a:r>
            <a:r>
              <a:rPr lang="en-US" dirty="0" err="1"/>
              <a:t>etc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729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F3DEF-B0D5-46A8-B994-312B00886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Hamiltonian in electromagnetic field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5ADF875-1B41-4C67-989D-9F1342DE60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68992"/>
              </p:ext>
            </p:extLst>
          </p:nvPr>
        </p:nvGraphicFramePr>
        <p:xfrm>
          <a:off x="1150938" y="1955800"/>
          <a:ext cx="6427787" cy="402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4" imgW="4508280" imgH="2819160" progId="Equation.DSMT4">
                  <p:embed/>
                </p:oleObj>
              </mc:Choice>
              <mc:Fallback>
                <p:oleObj name="Equation" r:id="rId4" imgW="4508280" imgH="2819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50938" y="1955800"/>
                        <a:ext cx="6427787" cy="4024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2343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266A2-1846-4D8B-8D67-40D55E9A5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Haldane model (1988)</a:t>
            </a: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53B89E2B-6EF0-491B-8D65-0AA80EB8276B}"/>
              </a:ext>
            </a:extLst>
          </p:cNvPr>
          <p:cNvSpPr/>
          <p:nvPr/>
        </p:nvSpPr>
        <p:spPr>
          <a:xfrm>
            <a:off x="3328958" y="2364707"/>
            <a:ext cx="1591733" cy="1380744"/>
          </a:xfrm>
          <a:prstGeom prst="hexagon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64A88FB-9281-4562-B7CE-F66E915A910A}"/>
              </a:ext>
            </a:extLst>
          </p:cNvPr>
          <p:cNvSpPr/>
          <p:nvPr/>
        </p:nvSpPr>
        <p:spPr>
          <a:xfrm>
            <a:off x="4504944" y="2295757"/>
            <a:ext cx="138989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292997-04A8-47EC-B0E3-7C2081C885A4}"/>
              </a:ext>
            </a:extLst>
          </p:cNvPr>
          <p:cNvSpPr/>
          <p:nvPr/>
        </p:nvSpPr>
        <p:spPr>
          <a:xfrm>
            <a:off x="4519572" y="3671012"/>
            <a:ext cx="138989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0308596-414D-4551-8B00-633C8D6F6F48}"/>
              </a:ext>
            </a:extLst>
          </p:cNvPr>
          <p:cNvSpPr/>
          <p:nvPr/>
        </p:nvSpPr>
        <p:spPr>
          <a:xfrm>
            <a:off x="3275992" y="2983382"/>
            <a:ext cx="138989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C24D38-4349-4332-9B00-D26B49D1515C}"/>
              </a:ext>
            </a:extLst>
          </p:cNvPr>
          <p:cNvSpPr/>
          <p:nvPr/>
        </p:nvSpPr>
        <p:spPr>
          <a:xfrm>
            <a:off x="4840223" y="2982161"/>
            <a:ext cx="138989" cy="1371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94A8C23-18DD-4408-A76D-471418E2234F}"/>
              </a:ext>
            </a:extLst>
          </p:cNvPr>
          <p:cNvSpPr/>
          <p:nvPr/>
        </p:nvSpPr>
        <p:spPr>
          <a:xfrm>
            <a:off x="3611271" y="2301852"/>
            <a:ext cx="138989" cy="1371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33F4B4D-2A00-40AD-AD28-F62983B2EDBB}"/>
              </a:ext>
            </a:extLst>
          </p:cNvPr>
          <p:cNvSpPr/>
          <p:nvPr/>
        </p:nvSpPr>
        <p:spPr>
          <a:xfrm>
            <a:off x="3611271" y="3669790"/>
            <a:ext cx="138989" cy="1371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B215447-9239-4601-ACE7-4F220F7A9EB3}"/>
              </a:ext>
            </a:extLst>
          </p:cNvPr>
          <p:cNvCxnSpPr>
            <a:cxnSpLocks/>
          </p:cNvCxnSpPr>
          <p:nvPr/>
        </p:nvCxnSpPr>
        <p:spPr>
          <a:xfrm flipH="1">
            <a:off x="3467406" y="2432917"/>
            <a:ext cx="979017" cy="556563"/>
          </a:xfrm>
          <a:prstGeom prst="straightConnector1">
            <a:avLst/>
          </a:prstGeom>
          <a:ln w="25400"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F7B985F-B069-4FD1-AE44-C8E237C44FE6}"/>
                  </a:ext>
                </a:extLst>
              </p:cNvPr>
              <p:cNvSpPr txBox="1"/>
              <p:nvPr/>
            </p:nvSpPr>
            <p:spPr>
              <a:xfrm>
                <a:off x="4056277" y="1978763"/>
                <a:ext cx="247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F7B985F-B069-4FD1-AE44-C8E237C44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277" y="1978763"/>
                <a:ext cx="247697" cy="276999"/>
              </a:xfrm>
              <a:prstGeom prst="rect">
                <a:avLst/>
              </a:prstGeom>
              <a:blipFill>
                <a:blip r:embed="rId4"/>
                <a:stretch>
                  <a:fillRect l="-17073" r="-7317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05199E7-606C-4607-9A6D-0F74E8F0B346}"/>
                  </a:ext>
                </a:extLst>
              </p:cNvPr>
              <p:cNvSpPr txBox="1"/>
              <p:nvPr/>
            </p:nvSpPr>
            <p:spPr>
              <a:xfrm>
                <a:off x="4209897" y="2476197"/>
                <a:ext cx="1132681" cy="4112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05199E7-606C-4607-9A6D-0F74E8F0B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897" y="2476197"/>
                <a:ext cx="1132681" cy="4112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8BD5D18A-3512-421C-A95A-812533B05DC1}"/>
              </a:ext>
            </a:extLst>
          </p:cNvPr>
          <p:cNvSpPr txBox="1"/>
          <p:nvPr/>
        </p:nvSpPr>
        <p:spPr>
          <a:xfrm>
            <a:off x="3242940" y="1849121"/>
            <a:ext cx="474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8CECBD-6A12-4D58-9E9C-5FB22EB9B44E}"/>
              </a:ext>
            </a:extLst>
          </p:cNvPr>
          <p:cNvSpPr txBox="1"/>
          <p:nvPr/>
        </p:nvSpPr>
        <p:spPr>
          <a:xfrm>
            <a:off x="2757830" y="2848594"/>
            <a:ext cx="31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CE0C0DA2-05BA-420B-B524-56EA8B7142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331189"/>
              </p:ext>
            </p:extLst>
          </p:nvPr>
        </p:nvGraphicFramePr>
        <p:xfrm>
          <a:off x="1519238" y="4365625"/>
          <a:ext cx="641985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6" imgW="4724280" imgH="1307880" progId="Equation.DSMT4">
                  <p:embed/>
                </p:oleObj>
              </mc:Choice>
              <mc:Fallback>
                <p:oleObj name="Equation" r:id="rId6" imgW="4724280" imgH="1307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19238" y="4365625"/>
                        <a:ext cx="6419850" cy="177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721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1B834-610D-471E-BDD0-A6BC61288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Haldane model in </a:t>
            </a:r>
            <a:r>
              <a:rPr lang="en-US" b="1" dirty="0"/>
              <a:t>k</a:t>
            </a:r>
            <a:r>
              <a:rPr lang="en-US" dirty="0"/>
              <a:t> space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F3F0384-CF76-4C90-B1BE-AB9782BB1B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748573"/>
              </p:ext>
            </p:extLst>
          </p:nvPr>
        </p:nvGraphicFramePr>
        <p:xfrm>
          <a:off x="684160" y="1601982"/>
          <a:ext cx="5569117" cy="2442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4" imgW="4343400" imgH="1904760" progId="Equation.DSMT4">
                  <p:embed/>
                </p:oleObj>
              </mc:Choice>
              <mc:Fallback>
                <p:oleObj name="Equation" r:id="rId4" imgW="4343400" imgH="1904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4160" y="1601982"/>
                        <a:ext cx="5569117" cy="2442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Hexagon 6">
            <a:extLst>
              <a:ext uri="{FF2B5EF4-FFF2-40B4-BE49-F238E27FC236}">
                <a16:creationId xmlns:a16="http://schemas.microsoft.com/office/drawing/2014/main" id="{B3A9A6E9-B700-4B51-B033-BD0F47BA952F}"/>
              </a:ext>
            </a:extLst>
          </p:cNvPr>
          <p:cNvSpPr/>
          <p:nvPr/>
        </p:nvSpPr>
        <p:spPr>
          <a:xfrm>
            <a:off x="5355272" y="4727514"/>
            <a:ext cx="1591733" cy="1380744"/>
          </a:xfrm>
          <a:prstGeom prst="hexagon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D557381-53BA-4C1E-88EF-AFB7AC7E41CB}"/>
              </a:ext>
            </a:extLst>
          </p:cNvPr>
          <p:cNvSpPr/>
          <p:nvPr/>
        </p:nvSpPr>
        <p:spPr>
          <a:xfrm>
            <a:off x="6531258" y="4658564"/>
            <a:ext cx="138989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6A20D94-3976-44DA-B983-038989F5201C}"/>
              </a:ext>
            </a:extLst>
          </p:cNvPr>
          <p:cNvSpPr/>
          <p:nvPr/>
        </p:nvSpPr>
        <p:spPr>
          <a:xfrm>
            <a:off x="6545886" y="6033819"/>
            <a:ext cx="138989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5B9876-D4F7-437B-9819-6C8C4AB1E688}"/>
              </a:ext>
            </a:extLst>
          </p:cNvPr>
          <p:cNvSpPr/>
          <p:nvPr/>
        </p:nvSpPr>
        <p:spPr>
          <a:xfrm>
            <a:off x="5302306" y="5346189"/>
            <a:ext cx="138989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52DE9C5-7B87-4252-AAB3-A22CD8981D94}"/>
              </a:ext>
            </a:extLst>
          </p:cNvPr>
          <p:cNvSpPr/>
          <p:nvPr/>
        </p:nvSpPr>
        <p:spPr>
          <a:xfrm>
            <a:off x="6866537" y="5344968"/>
            <a:ext cx="138989" cy="1371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0F10F5-A97D-421E-8E55-BE6EB427F8BD}"/>
              </a:ext>
            </a:extLst>
          </p:cNvPr>
          <p:cNvSpPr/>
          <p:nvPr/>
        </p:nvSpPr>
        <p:spPr>
          <a:xfrm>
            <a:off x="5637585" y="4664659"/>
            <a:ext cx="138989" cy="1371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9FD1730-FE81-40FD-80A4-FD96DAA7D904}"/>
              </a:ext>
            </a:extLst>
          </p:cNvPr>
          <p:cNvSpPr/>
          <p:nvPr/>
        </p:nvSpPr>
        <p:spPr>
          <a:xfrm>
            <a:off x="5637585" y="6032597"/>
            <a:ext cx="138989" cy="1371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0962EDF-C1D5-4A6A-93D1-1E69405F8BE3}"/>
                  </a:ext>
                </a:extLst>
              </p:cNvPr>
              <p:cNvSpPr txBox="1"/>
              <p:nvPr/>
            </p:nvSpPr>
            <p:spPr>
              <a:xfrm>
                <a:off x="6082591" y="4341570"/>
                <a:ext cx="247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0962EDF-C1D5-4A6A-93D1-1E69405F8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2591" y="4341570"/>
                <a:ext cx="247697" cy="276999"/>
              </a:xfrm>
              <a:prstGeom prst="rect">
                <a:avLst/>
              </a:prstGeom>
              <a:blipFill>
                <a:blip r:embed="rId6"/>
                <a:stretch>
                  <a:fillRect l="-20000" r="-7500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exagon 17">
            <a:extLst>
              <a:ext uri="{FF2B5EF4-FFF2-40B4-BE49-F238E27FC236}">
                <a16:creationId xmlns:a16="http://schemas.microsoft.com/office/drawing/2014/main" id="{2E600533-9779-44DA-9E14-BB7E3F6F74DF}"/>
              </a:ext>
            </a:extLst>
          </p:cNvPr>
          <p:cNvSpPr/>
          <p:nvPr/>
        </p:nvSpPr>
        <p:spPr>
          <a:xfrm>
            <a:off x="6583008" y="4053297"/>
            <a:ext cx="1591733" cy="1380744"/>
          </a:xfrm>
          <a:prstGeom prst="hexagon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6E9C8FD-7568-4541-A46D-2ADF71E747E9}"/>
              </a:ext>
            </a:extLst>
          </p:cNvPr>
          <p:cNvSpPr/>
          <p:nvPr/>
        </p:nvSpPr>
        <p:spPr>
          <a:xfrm>
            <a:off x="7758994" y="3984347"/>
            <a:ext cx="138989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970ED78-EFF6-48B3-82B9-BD8D74B0A830}"/>
              </a:ext>
            </a:extLst>
          </p:cNvPr>
          <p:cNvSpPr/>
          <p:nvPr/>
        </p:nvSpPr>
        <p:spPr>
          <a:xfrm>
            <a:off x="7773622" y="5359602"/>
            <a:ext cx="138989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313748F-C615-401C-9527-FF0A353C5EBA}"/>
              </a:ext>
            </a:extLst>
          </p:cNvPr>
          <p:cNvSpPr/>
          <p:nvPr/>
        </p:nvSpPr>
        <p:spPr>
          <a:xfrm>
            <a:off x="6530042" y="4671972"/>
            <a:ext cx="138989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DB99380-2482-416C-B4F6-48683D2050DF}"/>
              </a:ext>
            </a:extLst>
          </p:cNvPr>
          <p:cNvSpPr/>
          <p:nvPr/>
        </p:nvSpPr>
        <p:spPr>
          <a:xfrm>
            <a:off x="8094273" y="4670751"/>
            <a:ext cx="138989" cy="1371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D888603-DF99-4A9B-A73C-FDFCB45D5A4D}"/>
              </a:ext>
            </a:extLst>
          </p:cNvPr>
          <p:cNvSpPr/>
          <p:nvPr/>
        </p:nvSpPr>
        <p:spPr>
          <a:xfrm>
            <a:off x="6865321" y="3990442"/>
            <a:ext cx="138989" cy="1371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34645CB-6C52-49FA-B4D0-97D8D88C4411}"/>
              </a:ext>
            </a:extLst>
          </p:cNvPr>
          <p:cNvSpPr/>
          <p:nvPr/>
        </p:nvSpPr>
        <p:spPr>
          <a:xfrm>
            <a:off x="6865321" y="5358380"/>
            <a:ext cx="138989" cy="1371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20AC285-DBC4-4933-BF16-72514CD23F58}"/>
              </a:ext>
            </a:extLst>
          </p:cNvPr>
          <p:cNvCxnSpPr>
            <a:cxnSpLocks/>
          </p:cNvCxnSpPr>
          <p:nvPr/>
        </p:nvCxnSpPr>
        <p:spPr>
          <a:xfrm flipH="1">
            <a:off x="6721456" y="4121507"/>
            <a:ext cx="979017" cy="556563"/>
          </a:xfrm>
          <a:prstGeom prst="straightConnector1">
            <a:avLst/>
          </a:prstGeom>
          <a:ln w="25400">
            <a:solidFill>
              <a:schemeClr val="tx2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019B846-9ABB-4876-8D5D-B46A8B2A2A56}"/>
                  </a:ext>
                </a:extLst>
              </p:cNvPr>
              <p:cNvSpPr txBox="1"/>
              <p:nvPr/>
            </p:nvSpPr>
            <p:spPr>
              <a:xfrm>
                <a:off x="7310327" y="3667353"/>
                <a:ext cx="247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019B846-9ABB-4876-8D5D-B46A8B2A2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327" y="3667353"/>
                <a:ext cx="247697" cy="276999"/>
              </a:xfrm>
              <a:prstGeom prst="rect">
                <a:avLst/>
              </a:prstGeom>
              <a:blipFill>
                <a:blip r:embed="rId7"/>
                <a:stretch>
                  <a:fillRect l="-17073" r="-7317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7B268E9-C7F2-479A-A33D-0056C21152E1}"/>
                  </a:ext>
                </a:extLst>
              </p:cNvPr>
              <p:cNvSpPr txBox="1"/>
              <p:nvPr/>
            </p:nvSpPr>
            <p:spPr>
              <a:xfrm>
                <a:off x="7310326" y="4435449"/>
                <a:ext cx="4998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7B268E9-C7F2-479A-A33D-0056C2115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326" y="4435449"/>
                <a:ext cx="499880" cy="276999"/>
              </a:xfrm>
              <a:prstGeom prst="rect">
                <a:avLst/>
              </a:prstGeom>
              <a:blipFill>
                <a:blip r:embed="rId8"/>
                <a:stretch>
                  <a:fillRect l="-1220" r="-3659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Hexagon 27">
            <a:extLst>
              <a:ext uri="{FF2B5EF4-FFF2-40B4-BE49-F238E27FC236}">
                <a16:creationId xmlns:a16="http://schemas.microsoft.com/office/drawing/2014/main" id="{DE7614B5-38C7-46AC-A0ED-C0567F747C14}"/>
              </a:ext>
            </a:extLst>
          </p:cNvPr>
          <p:cNvSpPr/>
          <p:nvPr/>
        </p:nvSpPr>
        <p:spPr>
          <a:xfrm>
            <a:off x="5354049" y="3372980"/>
            <a:ext cx="1591733" cy="1380744"/>
          </a:xfrm>
          <a:prstGeom prst="hexagon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B08D12C-B18E-4EC7-B820-8AC0B0442B6E}"/>
              </a:ext>
            </a:extLst>
          </p:cNvPr>
          <p:cNvSpPr/>
          <p:nvPr/>
        </p:nvSpPr>
        <p:spPr>
          <a:xfrm>
            <a:off x="6530035" y="3304030"/>
            <a:ext cx="138989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51D2863-8369-40C2-80E9-EDC6C02D7FEB}"/>
              </a:ext>
            </a:extLst>
          </p:cNvPr>
          <p:cNvSpPr/>
          <p:nvPr/>
        </p:nvSpPr>
        <p:spPr>
          <a:xfrm>
            <a:off x="6544663" y="4679285"/>
            <a:ext cx="138989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2786216-D0BC-41CB-AE67-C5EA38B728F4}"/>
              </a:ext>
            </a:extLst>
          </p:cNvPr>
          <p:cNvSpPr/>
          <p:nvPr/>
        </p:nvSpPr>
        <p:spPr>
          <a:xfrm>
            <a:off x="5301083" y="3991655"/>
            <a:ext cx="138989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E333E69-26FC-4B2E-8DCD-24F99E386010}"/>
              </a:ext>
            </a:extLst>
          </p:cNvPr>
          <p:cNvSpPr/>
          <p:nvPr/>
        </p:nvSpPr>
        <p:spPr>
          <a:xfrm>
            <a:off x="6865314" y="3990434"/>
            <a:ext cx="138989" cy="1371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DC7BD36-3744-4CDC-B17C-37E7AFB939EA}"/>
              </a:ext>
            </a:extLst>
          </p:cNvPr>
          <p:cNvSpPr/>
          <p:nvPr/>
        </p:nvSpPr>
        <p:spPr>
          <a:xfrm>
            <a:off x="5636362" y="3310125"/>
            <a:ext cx="138989" cy="1371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2D9DC9D-E20B-43DA-B00E-B7145F557C0D}"/>
              </a:ext>
            </a:extLst>
          </p:cNvPr>
          <p:cNvSpPr/>
          <p:nvPr/>
        </p:nvSpPr>
        <p:spPr>
          <a:xfrm>
            <a:off x="5636362" y="4678063"/>
            <a:ext cx="138989" cy="1371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9AFFB68-03E3-45EA-B3F4-0A4811579B1F}"/>
              </a:ext>
            </a:extLst>
          </p:cNvPr>
          <p:cNvCxnSpPr/>
          <p:nvPr/>
        </p:nvCxnSpPr>
        <p:spPr>
          <a:xfrm flipH="1" flipV="1">
            <a:off x="5522977" y="4134541"/>
            <a:ext cx="950982" cy="527918"/>
          </a:xfrm>
          <a:prstGeom prst="straightConnector1">
            <a:avLst/>
          </a:prstGeom>
          <a:ln w="25400"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2744591-F4E8-41DA-851B-8F8BF6D08E97}"/>
              </a:ext>
            </a:extLst>
          </p:cNvPr>
          <p:cNvCxnSpPr/>
          <p:nvPr/>
        </p:nvCxnSpPr>
        <p:spPr>
          <a:xfrm>
            <a:off x="6599529" y="4915815"/>
            <a:ext cx="0" cy="1031443"/>
          </a:xfrm>
          <a:prstGeom prst="straightConnector1">
            <a:avLst/>
          </a:prstGeom>
          <a:ln w="25400"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6286D7B-E0BF-46B0-BDA7-A51E91EB48B6}"/>
              </a:ext>
            </a:extLst>
          </p:cNvPr>
          <p:cNvCxnSpPr>
            <a:cxnSpLocks/>
          </p:cNvCxnSpPr>
          <p:nvPr/>
        </p:nvCxnSpPr>
        <p:spPr>
          <a:xfrm flipH="1" flipV="1">
            <a:off x="5740367" y="4751246"/>
            <a:ext cx="810020" cy="122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B0C449E-3FF8-4B2A-81C0-749E43DCCCC2}"/>
              </a:ext>
            </a:extLst>
          </p:cNvPr>
          <p:cNvCxnSpPr>
            <a:cxnSpLocks/>
          </p:cNvCxnSpPr>
          <p:nvPr/>
        </p:nvCxnSpPr>
        <p:spPr>
          <a:xfrm>
            <a:off x="6607484" y="4803097"/>
            <a:ext cx="330037" cy="62974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EC22649-F836-4B4A-B2A9-7177BBB8E46A}"/>
              </a:ext>
            </a:extLst>
          </p:cNvPr>
          <p:cNvCxnSpPr>
            <a:cxnSpLocks/>
          </p:cNvCxnSpPr>
          <p:nvPr/>
        </p:nvCxnSpPr>
        <p:spPr>
          <a:xfrm flipV="1">
            <a:off x="6624644" y="4055563"/>
            <a:ext cx="327966" cy="63033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55597" y="4752695"/>
                <a:ext cx="3032311" cy="1224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sub>
                    </m:sSub>
                  </m:oMath>
                </a14:m>
                <a:r>
                  <a:rPr lang="en-US" dirty="0"/>
                  <a:t> nearest neighbor vectors denoted by red arrows,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4,5,6</m:t>
                        </m:r>
                      </m:sub>
                    </m:sSub>
                  </m:oMath>
                </a14:m>
                <a:r>
                  <a:rPr lang="en-US" dirty="0"/>
                  <a:t> next nearest neighbor vectors denoted by grey dotted arrows.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97" y="4752695"/>
                <a:ext cx="3032311" cy="1224694"/>
              </a:xfrm>
              <a:prstGeom prst="rect">
                <a:avLst/>
              </a:prstGeom>
              <a:blipFill>
                <a:blip r:embed="rId9"/>
                <a:stretch>
                  <a:fillRect l="-1606" t="-2985" r="-1606" b="-6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AEE93C9-9EEC-4229-9AFF-49BC1C55DED2}"/>
                  </a:ext>
                </a:extLst>
              </p:cNvPr>
              <p:cNvSpPr txBox="1"/>
              <p:nvPr/>
            </p:nvSpPr>
            <p:spPr>
              <a:xfrm>
                <a:off x="5986986" y="4782376"/>
                <a:ext cx="1768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AEE93C9-9EEC-4229-9AFF-49BC1C55D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986" y="4782376"/>
                <a:ext cx="176832" cy="369332"/>
              </a:xfrm>
              <a:prstGeom prst="rect">
                <a:avLst/>
              </a:prstGeom>
              <a:blipFill>
                <a:blip r:embed="rId10"/>
                <a:stretch>
                  <a:fillRect r="-110345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817CF92-EC29-4C9A-8E62-C3B1BE820891}"/>
                  </a:ext>
                </a:extLst>
              </p:cNvPr>
              <p:cNvSpPr txBox="1"/>
              <p:nvPr/>
            </p:nvSpPr>
            <p:spPr>
              <a:xfrm>
                <a:off x="5865734" y="4000356"/>
                <a:ext cx="1768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817CF92-EC29-4C9A-8E62-C3B1BE820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734" y="4000356"/>
                <a:ext cx="176832" cy="369332"/>
              </a:xfrm>
              <a:prstGeom prst="rect">
                <a:avLst/>
              </a:prstGeom>
              <a:blipFill>
                <a:blip r:embed="rId11"/>
                <a:stretch>
                  <a:fillRect r="-1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5794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4AD51-F276-4DC5-8174-56ADC9551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249"/>
            <a:ext cx="7886700" cy="1325563"/>
          </a:xfrm>
        </p:spPr>
        <p:txBody>
          <a:bodyPr/>
          <a:lstStyle/>
          <a:p>
            <a:r>
              <a:rPr lang="en-US" dirty="0"/>
              <a:t>Linear response theory for conductivity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EBC6E17-7D49-4C38-B184-F204A2DAFC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434006"/>
              </p:ext>
            </p:extLst>
          </p:nvPr>
        </p:nvGraphicFramePr>
        <p:xfrm>
          <a:off x="992188" y="1600200"/>
          <a:ext cx="7342187" cy="524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4" imgW="5613120" imgH="4012920" progId="Equation.DSMT4">
                  <p:embed/>
                </p:oleObj>
              </mc:Choice>
              <mc:Fallback>
                <p:oleObj name="Equation" r:id="rId4" imgW="5613120" imgH="4012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2188" y="1600200"/>
                        <a:ext cx="7342187" cy="5248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D036CF-76B5-45F9-A66C-0CD0373E0B9B}"/>
              </a:ext>
            </a:extLst>
          </p:cNvPr>
          <p:cNvCxnSpPr/>
          <p:nvPr/>
        </p:nvCxnSpPr>
        <p:spPr>
          <a:xfrm flipV="1">
            <a:off x="4009813" y="4091093"/>
            <a:ext cx="562187" cy="8669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C675EC4-9F3B-4E99-B06F-37CA993A112E}"/>
              </a:ext>
            </a:extLst>
          </p:cNvPr>
          <p:cNvSpPr txBox="1"/>
          <p:nvPr/>
        </p:nvSpPr>
        <p:spPr>
          <a:xfrm>
            <a:off x="4511054" y="3759195"/>
            <a:ext cx="331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911506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1A00F-F7CE-48D9-BBE6-CFA0F086A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5766"/>
            <a:ext cx="7886700" cy="1325563"/>
          </a:xfrm>
        </p:spPr>
        <p:txBody>
          <a:bodyPr/>
          <a:lstStyle/>
          <a:p>
            <a:r>
              <a:rPr lang="en-US" dirty="0"/>
              <a:t>Apply Wick’s theorem to compute G</a:t>
            </a:r>
            <a:r>
              <a:rPr lang="en-US" baseline="-25000" dirty="0"/>
              <a:t>JJ</a:t>
            </a: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9EB1678-CC5D-4AAA-8B6A-E893F4A5CF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747893"/>
              </p:ext>
            </p:extLst>
          </p:nvPr>
        </p:nvGraphicFramePr>
        <p:xfrm>
          <a:off x="753442" y="3244850"/>
          <a:ext cx="7275512" cy="315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3" imgW="5562360" imgH="2412720" progId="Equation.DSMT4">
                  <p:embed/>
                </p:oleObj>
              </mc:Choice>
              <mc:Fallback>
                <p:oleObj name="Equation" r:id="rId3" imgW="5562360" imgH="241272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EBC6E17-7D49-4C38-B184-F204A2DAFC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3442" y="3244850"/>
                        <a:ext cx="7275512" cy="3154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E3F1FF2-3868-4B65-A861-A4B17B67BF87}"/>
              </a:ext>
            </a:extLst>
          </p:cNvPr>
          <p:cNvSpPr/>
          <p:nvPr/>
        </p:nvSpPr>
        <p:spPr>
          <a:xfrm>
            <a:off x="6105167" y="2000680"/>
            <a:ext cx="178755" cy="18288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A6C81F-544D-46A4-B01B-21C2FD97B72F}"/>
              </a:ext>
            </a:extLst>
          </p:cNvPr>
          <p:cNvSpPr/>
          <p:nvPr/>
        </p:nvSpPr>
        <p:spPr>
          <a:xfrm>
            <a:off x="7391423" y="2006779"/>
            <a:ext cx="178755" cy="18288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46C2A84C-4D36-4D8F-95F4-7BDD84545E34}"/>
              </a:ext>
            </a:extLst>
          </p:cNvPr>
          <p:cNvSpPr/>
          <p:nvPr/>
        </p:nvSpPr>
        <p:spPr>
          <a:xfrm>
            <a:off x="6181343" y="1425570"/>
            <a:ext cx="1280161" cy="915293"/>
          </a:xfrm>
          <a:prstGeom prst="arc">
            <a:avLst>
              <a:gd name="adj1" fmla="val 10710989"/>
              <a:gd name="adj2" fmla="val 0"/>
            </a:avLst>
          </a:prstGeom>
          <a:ln w="317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8FDB0169-7DFA-418A-BF64-17C43D33105A}"/>
              </a:ext>
            </a:extLst>
          </p:cNvPr>
          <p:cNvSpPr/>
          <p:nvPr/>
        </p:nvSpPr>
        <p:spPr>
          <a:xfrm rot="10800000">
            <a:off x="6202068" y="1885210"/>
            <a:ext cx="1280161" cy="915293"/>
          </a:xfrm>
          <a:prstGeom prst="arc">
            <a:avLst>
              <a:gd name="adj1" fmla="val 10710989"/>
              <a:gd name="adj2" fmla="val 0"/>
            </a:avLst>
          </a:prstGeom>
          <a:ln w="317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919EB6-B441-449C-99FF-963C44154F49}"/>
                  </a:ext>
                </a:extLst>
              </p:cNvPr>
              <p:cNvSpPr txBox="1"/>
              <p:nvPr/>
            </p:nvSpPr>
            <p:spPr>
              <a:xfrm>
                <a:off x="5548578" y="1927559"/>
                <a:ext cx="3998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919EB6-B441-449C-99FF-963C44154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578" y="1927559"/>
                <a:ext cx="399853" cy="276999"/>
              </a:xfrm>
              <a:prstGeom prst="rect">
                <a:avLst/>
              </a:prstGeom>
              <a:blipFill>
                <a:blip r:embed="rId5"/>
                <a:stretch>
                  <a:fillRect l="-7576" r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CEFDEB6-5361-41F6-A080-CD14BDE553C9}"/>
                  </a:ext>
                </a:extLst>
              </p:cNvPr>
              <p:cNvSpPr txBox="1"/>
              <p:nvPr/>
            </p:nvSpPr>
            <p:spPr>
              <a:xfrm>
                <a:off x="7734601" y="1919027"/>
                <a:ext cx="4558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CEFDEB6-5361-41F6-A080-CD14BDE55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601" y="1919027"/>
                <a:ext cx="455830" cy="276999"/>
              </a:xfrm>
              <a:prstGeom prst="rect">
                <a:avLst/>
              </a:prstGeom>
              <a:blipFill>
                <a:blip r:embed="rId6"/>
                <a:stretch>
                  <a:fillRect l="-13333" t="-2222" r="-16000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1259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34A8D-54F9-4A14-BA0F-C3298F315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real time </a:t>
            </a:r>
            <a:r>
              <a:rPr lang="en-US" i="1" dirty="0"/>
              <a:t>t </a:t>
            </a:r>
            <a:r>
              <a:rPr lang="en-US" dirty="0"/>
              <a:t>and then </a:t>
            </a:r>
            <a:r>
              <a:rPr lang="en-US" dirty="0">
                <a:sym typeface="Symbol" panose="05050102010706020507" pitchFamily="18" charset="2"/>
              </a:rPr>
              <a:t></a:t>
            </a:r>
            <a:endParaRPr lang="en-US" i="1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F8FC04B-892C-433B-8E5E-82D4FA9E62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441911"/>
              </p:ext>
            </p:extLst>
          </p:nvPr>
        </p:nvGraphicFramePr>
        <p:xfrm>
          <a:off x="1041400" y="1692275"/>
          <a:ext cx="6958013" cy="456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4" imgW="5321160" imgH="3492360" progId="Equation.DSMT4">
                  <p:embed/>
                </p:oleObj>
              </mc:Choice>
              <mc:Fallback>
                <p:oleObj name="Equation" r:id="rId4" imgW="5321160" imgH="34923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EBC6E17-7D49-4C38-B184-F204A2DAFC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1400" y="1692275"/>
                        <a:ext cx="6958013" cy="456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5037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C784-6369-4E14-9936-297A455F7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contour </a:t>
            </a:r>
            <a:r>
              <a:rPr lang="en-US" dirty="0">
                <a:sym typeface="Symbol" panose="05050102010706020507" pitchFamily="18" charset="2"/>
              </a:rPr>
              <a:t></a:t>
            </a:r>
            <a:r>
              <a:rPr lang="en-US" dirty="0"/>
              <a:t> to retarded </a:t>
            </a:r>
            <a:r>
              <a:rPr lang="en-US" dirty="0">
                <a:sym typeface="Symbol" panose="05050102010706020507" pitchFamily="18" charset="2"/>
              </a:rPr>
              <a:t></a:t>
            </a: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DC1D199-99A7-46CF-B96D-2EABE519B9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177053"/>
              </p:ext>
            </p:extLst>
          </p:nvPr>
        </p:nvGraphicFramePr>
        <p:xfrm>
          <a:off x="785813" y="1843088"/>
          <a:ext cx="7956550" cy="461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quation" r:id="rId4" imgW="6083280" imgH="3530520" progId="Equation.DSMT4">
                  <p:embed/>
                </p:oleObj>
              </mc:Choice>
              <mc:Fallback>
                <p:oleObj name="Equation" r:id="rId4" imgW="6083280" imgH="353052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9EB1678-CC5D-4AAA-8B6A-E893F4A5CF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5813" y="1843088"/>
                        <a:ext cx="7956550" cy="461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3401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CC410-3D0A-4BAE-8153-7E19F6FE8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 conductivity, </a:t>
            </a:r>
            <a:r>
              <a:rPr lang="en-US" dirty="0">
                <a:sym typeface="Symbol" panose="05050102010706020507" pitchFamily="18" charset="2"/>
              </a:rPr>
              <a:t>  0</a:t>
            </a: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E03D538-F97D-4974-9369-B491EDDB7A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393678"/>
              </p:ext>
            </p:extLst>
          </p:nvPr>
        </p:nvGraphicFramePr>
        <p:xfrm>
          <a:off x="909638" y="1947863"/>
          <a:ext cx="7808912" cy="416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4" imgW="4749480" imgH="2527200" progId="Equation.DSMT4">
                  <p:embed/>
                </p:oleObj>
              </mc:Choice>
              <mc:Fallback>
                <p:oleObj name="Equation" r:id="rId4" imgW="4749480" imgH="25272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F8FC04B-892C-433B-8E5E-82D4FA9E62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9638" y="1947863"/>
                        <a:ext cx="7808912" cy="416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62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2405</TotalTime>
  <Words>615</Words>
  <Application>Microsoft Office PowerPoint</Application>
  <PresentationFormat>On-screen Show (4:3)</PresentationFormat>
  <Paragraphs>70</Paragraphs>
  <Slides>15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 Math</vt:lpstr>
      <vt:lpstr>Times New Roman</vt:lpstr>
      <vt:lpstr>Office Theme</vt:lpstr>
      <vt:lpstr>Equation</vt:lpstr>
      <vt:lpstr>Week 11, Magnetic field, Haldane Model, Chern number </vt:lpstr>
      <vt:lpstr>Electron Hamiltonian in electromagnetic field</vt:lpstr>
      <vt:lpstr>Haldane model (1988)</vt:lpstr>
      <vt:lpstr>The Haldane model in k space</vt:lpstr>
      <vt:lpstr>Linear response theory for conductivity</vt:lpstr>
      <vt:lpstr>Apply Wick’s theorem to compute GJJ</vt:lpstr>
      <vt:lpstr>Back to real time t and then </vt:lpstr>
      <vt:lpstr>From contour  to retarded </vt:lpstr>
      <vt:lpstr>DC conductivity,   0</vt:lpstr>
      <vt:lpstr>Berry phase/Berry curvature</vt:lpstr>
      <vt:lpstr>Computing Berry curvature from eigenstates</vt:lpstr>
      <vt:lpstr>Chern number, TKNN formula (1982)</vt:lpstr>
      <vt:lpstr>Haldane model</vt:lpstr>
      <vt:lpstr>DC conductivity, taking the 0 limit differently</vt:lpstr>
      <vt:lpstr>Other aspects of Berry phase physics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1, Lattice Symmetries </dc:title>
  <dc:creator>Wang Jian-Sheng</dc:creator>
  <cp:lastModifiedBy>Wang Jian-Sheng</cp:lastModifiedBy>
  <cp:revision>272</cp:revision>
  <dcterms:created xsi:type="dcterms:W3CDTF">2020-11-29T06:14:44Z</dcterms:created>
  <dcterms:modified xsi:type="dcterms:W3CDTF">2021-10-26T07:59:36Z</dcterms:modified>
</cp:coreProperties>
</file>