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78" r:id="rId6"/>
    <p:sldId id="259" r:id="rId7"/>
    <p:sldId id="262" r:id="rId8"/>
    <p:sldId id="263" r:id="rId9"/>
    <p:sldId id="267" r:id="rId10"/>
    <p:sldId id="264" r:id="rId11"/>
    <p:sldId id="265" r:id="rId12"/>
    <p:sldId id="266" r:id="rId13"/>
    <p:sldId id="277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3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8FA9-5256-42CC-8860-C13BDBB6216E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9217-B672-4187-8272-62A1C753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book “Electrons and phonons,” by J. M. </a:t>
            </a:r>
            <a:r>
              <a:rPr lang="en-US" dirty="0" err="1"/>
              <a:t>Ziman</a:t>
            </a:r>
            <a:r>
              <a:rPr lang="en-US" dirty="0"/>
              <a:t>, Oxford 1960, is a classic on Boltzmann transport theory.   See also “Transport phenomena,” H. Smith and H. H.</a:t>
            </a:r>
            <a:r>
              <a:rPr lang="en-US" baseline="0" dirty="0"/>
              <a:t> Jensen.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74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52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think local equilibrium approximation is needed to get to the left-hand side (i.e.  We can use f^0 and N^0 but beta and mu are slow varying function of the position r).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6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See, e.g., Eq.(170) in F. </a:t>
            </a:r>
            <a:r>
              <a:rPr lang="en-US" dirty="0" err="1"/>
              <a:t>Giustino</a:t>
            </a:r>
            <a:r>
              <a:rPr lang="en-US" dirty="0"/>
              <a:t>, “Electron-phonon interactions from first principles”, Rev. Mod. Phys. 89, 015003 (2017).   Sorry about the notation N here.  The N inside</a:t>
            </a:r>
            <a:r>
              <a:rPr lang="en-US" baseline="0" dirty="0"/>
              <a:t> the sum is Bose function, while the </a:t>
            </a:r>
            <a:r>
              <a:rPr lang="en-US" baseline="0" dirty="0" err="1"/>
              <a:t>prefactor</a:t>
            </a:r>
            <a:r>
              <a:rPr lang="en-US" baseline="0" dirty="0"/>
              <a:t> of 2pi/Nc, this Nc is the number of units cell. </a:t>
            </a:r>
          </a:p>
          <a:p>
            <a:endParaRPr lang="en-US" baseline="0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49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idea here is from H. Smit and H.H. Jensen, “Transport phenomena”, 1989.  See also R. E. </a:t>
            </a:r>
            <a:r>
              <a:rPr lang="en-US" dirty="0" err="1"/>
              <a:t>Peierls</a:t>
            </a:r>
            <a:r>
              <a:rPr lang="en-US" dirty="0"/>
              <a:t>, “Quantum theory of solids”.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5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solve the von Neumann equation for the density matrix perturbatively to 1</a:t>
            </a:r>
            <a:r>
              <a:rPr lang="en-US" baseline="30000" dirty="0"/>
              <a:t>st</a:t>
            </a:r>
            <a:r>
              <a:rPr lang="en-US" dirty="0"/>
              <a:t> order in F.   &lt;A; B&gt; =&lt;B; A&gt; means Kubo canonical correlation.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C998-AC0E-41B2-87E0-045C981F67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0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derivation, see</a:t>
            </a:r>
            <a:r>
              <a:rPr lang="en-US" baseline="0" dirty="0"/>
              <a:t> e.g., R. C. </a:t>
            </a:r>
            <a:r>
              <a:rPr lang="en-US" baseline="0" dirty="0" err="1"/>
              <a:t>Tolman</a:t>
            </a:r>
            <a:r>
              <a:rPr lang="en-US" baseline="0" dirty="0"/>
              <a:t>,  “The principles of statistical mechanics”, Chap. XI.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68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solution would be a series in H’,  here we assume H’ is small and keep only the first order in H’ when solving for </a:t>
            </a:r>
            <a:r>
              <a:rPr lang="en-US" dirty="0" err="1"/>
              <a:t>A_n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5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See, e.g., F. </a:t>
            </a:r>
            <a:r>
              <a:rPr lang="en-US" dirty="0" err="1"/>
              <a:t>Giustino</a:t>
            </a:r>
            <a:r>
              <a:rPr lang="en-US" dirty="0"/>
              <a:t>, Rev. Mod. Phys.  89, 015003 (2017).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12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 and dot{q}  are associated</a:t>
            </a:r>
            <a:r>
              <a:rPr lang="en-US" baseline="0" dirty="0"/>
              <a:t> with external force and stress.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08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relaxation time tau can be a function of the electron mode (</a:t>
            </a:r>
            <a:r>
              <a:rPr lang="en-US" dirty="0" err="1"/>
              <a:t>nk</a:t>
            </a:r>
            <a:r>
              <a:rPr lang="en-US" dirty="0"/>
              <a:t>) as well.   I have omitted a factor of 2, since my electrons are spinless.  sigma is 3x3 conductivity tensor.  This is just the Ohm’s law.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6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Sorry for the bad notation, the 1/</a:t>
            </a:r>
            <a:r>
              <a:rPr lang="en-US" dirty="0" err="1"/>
              <a:t>Sqrt</a:t>
            </a:r>
            <a:r>
              <a:rPr lang="en-US" dirty="0"/>
              <a:t>(N), or 1/N in front</a:t>
            </a:r>
            <a:r>
              <a:rPr lang="en-US" baseline="0" dirty="0"/>
              <a:t> is the number of units cells (an integer), while N =&lt;</a:t>
            </a:r>
            <a:r>
              <a:rPr lang="en-US" baseline="0" dirty="0" err="1"/>
              <a:t>a+a</a:t>
            </a:r>
            <a:r>
              <a:rPr lang="en-US" baseline="0" dirty="0"/>
              <a:t>&gt; = &lt;</a:t>
            </a:r>
            <a:r>
              <a:rPr lang="en-US" baseline="0" dirty="0" err="1"/>
              <a:t>N_q</a:t>
            </a:r>
            <a:r>
              <a:rPr lang="en-US" baseline="0" dirty="0"/>
              <a:t>&gt; is the phonon distribution function. In f(1-f’) 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3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square root for the fermion case seems arbitrary</a:t>
            </a:r>
            <a:r>
              <a:rPr lang="en-US" baseline="0" dirty="0"/>
              <a:t> as  </a:t>
            </a:r>
            <a:r>
              <a:rPr lang="en-US" baseline="0" dirty="0" err="1"/>
              <a:t>sqrt</a:t>
            </a:r>
            <a:r>
              <a:rPr lang="en-US" baseline="0" dirty="0"/>
              <a:t>(1) = 1, </a:t>
            </a:r>
            <a:r>
              <a:rPr lang="en-US" baseline="0" dirty="0" err="1"/>
              <a:t>sqrt</a:t>
            </a:r>
            <a:r>
              <a:rPr lang="en-US" baseline="0" dirty="0"/>
              <a:t>(0) = 0.   Any justification?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57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state</a:t>
            </a:r>
            <a:r>
              <a:rPr lang="en-US" baseline="0" dirty="0"/>
              <a:t> k is the fixed one appear on the left hand side of the Boltzmann equation.  k’ is the one that need to be summed.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2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1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8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3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0E23-35AA-4A55-A22F-16C5685059F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8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F6A8-5880-4338-8FDE-5B0CB490C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9,</a:t>
            </a:r>
            <a:br>
              <a:rPr lang="en-US" dirty="0"/>
            </a:br>
            <a:r>
              <a:rPr lang="en-US" dirty="0"/>
              <a:t>Boltzmann equation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7C423-D6D9-4AF7-9371-58FB4065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Fermi-golden rule, derivation of the Boltzmann equations for electron-phonon system, conservation laws, H-theorem, linearized Boltzmann equation, Kubo linear response</a:t>
            </a:r>
          </a:p>
        </p:txBody>
      </p:sp>
    </p:spTree>
    <p:extLst>
      <p:ext uri="{BB962C8B-B14F-4D97-AF65-F5344CB8AC3E}">
        <p14:creationId xmlns:p14="http://schemas.microsoft.com/office/powerpoint/2010/main" val="423447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0AB4-1419-451F-928F-52BBCE3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Collision rate – electron scattering out, emitting a phonon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0EB3F00-B2A9-4561-8EE0-60BF7B84EB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203462"/>
              </p:ext>
            </p:extLst>
          </p:nvPr>
        </p:nvGraphicFramePr>
        <p:xfrm>
          <a:off x="560388" y="1830388"/>
          <a:ext cx="7632700" cy="494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6032160" imgH="3911400" progId="Equation.DSMT4">
                  <p:embed/>
                </p:oleObj>
              </mc:Choice>
              <mc:Fallback>
                <p:oleObj name="Equation" r:id="rId3" imgW="6032160" imgH="3911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0EB3F00-B2A9-4561-8EE0-60BF7B84EB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0388" y="1830388"/>
                        <a:ext cx="7632700" cy="4948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D0F29DD-0F7A-4CC5-96B7-1ABF17336CC9}"/>
              </a:ext>
            </a:extLst>
          </p:cNvPr>
          <p:cNvCxnSpPr/>
          <p:nvPr/>
        </p:nvCxnSpPr>
        <p:spPr>
          <a:xfrm>
            <a:off x="7037493" y="2959947"/>
            <a:ext cx="331894" cy="7450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95861E7-AC0E-4DB2-8611-A11B4C365666}"/>
              </a:ext>
            </a:extLst>
          </p:cNvPr>
          <p:cNvCxnSpPr>
            <a:cxnSpLocks/>
          </p:cNvCxnSpPr>
          <p:nvPr/>
        </p:nvCxnSpPr>
        <p:spPr>
          <a:xfrm flipH="1">
            <a:off x="7196665" y="3775311"/>
            <a:ext cx="172722" cy="7789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EF2B9B5-150D-45E5-84C5-3D593EE8E3F2}"/>
              </a:ext>
            </a:extLst>
          </p:cNvPr>
          <p:cNvCxnSpPr/>
          <p:nvPr/>
        </p:nvCxnSpPr>
        <p:spPr>
          <a:xfrm flipH="1">
            <a:off x="7430347" y="3081867"/>
            <a:ext cx="629920" cy="623146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4A474B5-9348-43D7-B35B-48EFB5070322}"/>
              </a:ext>
            </a:extLst>
          </p:cNvPr>
          <p:cNvSpPr txBox="1"/>
          <p:nvPr/>
        </p:nvSpPr>
        <p:spPr>
          <a:xfrm>
            <a:off x="6737299" y="2457907"/>
            <a:ext cx="33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0AC17D-6840-4E3F-AFF6-FD4A0E53716C}"/>
              </a:ext>
            </a:extLst>
          </p:cNvPr>
          <p:cNvSpPr txBox="1"/>
          <p:nvPr/>
        </p:nvSpPr>
        <p:spPr>
          <a:xfrm>
            <a:off x="6889699" y="4556152"/>
            <a:ext cx="3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  <a:r>
              <a:rPr lang="en-US" i="1" dirty="0">
                <a:sym typeface="Symbol" panose="05050102010706020507" pitchFamily="18" charset="2"/>
              </a:rPr>
              <a:t></a:t>
            </a:r>
            <a:endParaRPr lang="en-US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3B98F3-9519-42D8-877F-F87ED6967187}"/>
              </a:ext>
            </a:extLst>
          </p:cNvPr>
          <p:cNvSpPr txBox="1"/>
          <p:nvPr/>
        </p:nvSpPr>
        <p:spPr>
          <a:xfrm>
            <a:off x="8229600" y="2743200"/>
            <a:ext cx="33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64445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0AB4-1419-451F-928F-52BBCE3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 scattering in, absorbing a phonon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0EB3F00-B2A9-4561-8EE0-60BF7B84EB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218320"/>
              </p:ext>
            </p:extLst>
          </p:nvPr>
        </p:nvGraphicFramePr>
        <p:xfrm>
          <a:off x="928688" y="1690688"/>
          <a:ext cx="5268912" cy="494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4165560" imgH="3911400" progId="Equation.DSMT4">
                  <p:embed/>
                </p:oleObj>
              </mc:Choice>
              <mc:Fallback>
                <p:oleObj name="Equation" r:id="rId3" imgW="4165560" imgH="3911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0EB3F00-B2A9-4561-8EE0-60BF7B84EB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8688" y="1690688"/>
                        <a:ext cx="5268912" cy="4948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D0F29DD-0F7A-4CC5-96B7-1ABF17336CC9}"/>
              </a:ext>
            </a:extLst>
          </p:cNvPr>
          <p:cNvCxnSpPr/>
          <p:nvPr/>
        </p:nvCxnSpPr>
        <p:spPr>
          <a:xfrm>
            <a:off x="7037493" y="2959947"/>
            <a:ext cx="331894" cy="7450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95861E7-AC0E-4DB2-8611-A11B4C365666}"/>
              </a:ext>
            </a:extLst>
          </p:cNvPr>
          <p:cNvCxnSpPr>
            <a:cxnSpLocks/>
          </p:cNvCxnSpPr>
          <p:nvPr/>
        </p:nvCxnSpPr>
        <p:spPr>
          <a:xfrm flipH="1">
            <a:off x="7196665" y="3775311"/>
            <a:ext cx="172722" cy="7789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EF2B9B5-150D-45E5-84C5-3D593EE8E3F2}"/>
              </a:ext>
            </a:extLst>
          </p:cNvPr>
          <p:cNvCxnSpPr/>
          <p:nvPr/>
        </p:nvCxnSpPr>
        <p:spPr>
          <a:xfrm flipH="1">
            <a:off x="7430347" y="3081867"/>
            <a:ext cx="629920" cy="623146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4A474B5-9348-43D7-B35B-48EFB5070322}"/>
              </a:ext>
            </a:extLst>
          </p:cNvPr>
          <p:cNvSpPr txBox="1"/>
          <p:nvPr/>
        </p:nvSpPr>
        <p:spPr>
          <a:xfrm>
            <a:off x="6737298" y="2457907"/>
            <a:ext cx="523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  <a:r>
              <a:rPr lang="en-US" i="1" dirty="0">
                <a:sym typeface="Symbol" panose="05050102010706020507" pitchFamily="18" charset="2"/>
              </a:rPr>
              <a:t></a:t>
            </a:r>
            <a:endParaRPr lang="en-US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0AC17D-6840-4E3F-AFF6-FD4A0E53716C}"/>
              </a:ext>
            </a:extLst>
          </p:cNvPr>
          <p:cNvSpPr txBox="1"/>
          <p:nvPr/>
        </p:nvSpPr>
        <p:spPr>
          <a:xfrm>
            <a:off x="6889699" y="4556152"/>
            <a:ext cx="3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3B98F3-9519-42D8-877F-F87ED6967187}"/>
              </a:ext>
            </a:extLst>
          </p:cNvPr>
          <p:cNvSpPr txBox="1"/>
          <p:nvPr/>
        </p:nvSpPr>
        <p:spPr>
          <a:xfrm>
            <a:off x="8229600" y="2743200"/>
            <a:ext cx="33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4277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0AB4-1419-451F-928F-52BBCE35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 scattering in, emitting a phonon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0EB3F00-B2A9-4561-8EE0-60BF7B84EB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338862"/>
              </p:ext>
            </p:extLst>
          </p:nvPr>
        </p:nvGraphicFramePr>
        <p:xfrm>
          <a:off x="703263" y="1690688"/>
          <a:ext cx="5719762" cy="494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" imgW="4520880" imgH="3911400" progId="Equation.DSMT4">
                  <p:embed/>
                </p:oleObj>
              </mc:Choice>
              <mc:Fallback>
                <p:oleObj name="Equation" r:id="rId3" imgW="4520880" imgH="3911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0EB3F00-B2A9-4561-8EE0-60BF7B84EB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3263" y="1690688"/>
                        <a:ext cx="5719762" cy="4948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D0F29DD-0F7A-4CC5-96B7-1ABF17336CC9}"/>
              </a:ext>
            </a:extLst>
          </p:cNvPr>
          <p:cNvCxnSpPr/>
          <p:nvPr/>
        </p:nvCxnSpPr>
        <p:spPr>
          <a:xfrm>
            <a:off x="7037493" y="2959947"/>
            <a:ext cx="331894" cy="7450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95861E7-AC0E-4DB2-8611-A11B4C365666}"/>
              </a:ext>
            </a:extLst>
          </p:cNvPr>
          <p:cNvCxnSpPr>
            <a:cxnSpLocks/>
          </p:cNvCxnSpPr>
          <p:nvPr/>
        </p:nvCxnSpPr>
        <p:spPr>
          <a:xfrm flipH="1">
            <a:off x="7196665" y="3775311"/>
            <a:ext cx="172722" cy="7789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EF2B9B5-150D-45E5-84C5-3D593EE8E3F2}"/>
              </a:ext>
            </a:extLst>
          </p:cNvPr>
          <p:cNvCxnSpPr/>
          <p:nvPr/>
        </p:nvCxnSpPr>
        <p:spPr>
          <a:xfrm flipH="1">
            <a:off x="7430347" y="3081867"/>
            <a:ext cx="629920" cy="623146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4A474B5-9348-43D7-B35B-48EFB5070322}"/>
              </a:ext>
            </a:extLst>
          </p:cNvPr>
          <p:cNvSpPr txBox="1"/>
          <p:nvPr/>
        </p:nvSpPr>
        <p:spPr>
          <a:xfrm>
            <a:off x="6737298" y="2457907"/>
            <a:ext cx="523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  <a:r>
              <a:rPr lang="en-US" i="1" dirty="0">
                <a:sym typeface="Symbol" panose="05050102010706020507" pitchFamily="18" charset="2"/>
              </a:rPr>
              <a:t></a:t>
            </a:r>
            <a:endParaRPr lang="en-US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0AC17D-6840-4E3F-AFF6-FD4A0E53716C}"/>
              </a:ext>
            </a:extLst>
          </p:cNvPr>
          <p:cNvSpPr txBox="1"/>
          <p:nvPr/>
        </p:nvSpPr>
        <p:spPr>
          <a:xfrm>
            <a:off x="6889699" y="4556152"/>
            <a:ext cx="3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3B98F3-9519-42D8-877F-F87ED6967187}"/>
              </a:ext>
            </a:extLst>
          </p:cNvPr>
          <p:cNvSpPr txBox="1"/>
          <p:nvPr/>
        </p:nvSpPr>
        <p:spPr>
          <a:xfrm>
            <a:off x="8229600" y="2743200"/>
            <a:ext cx="33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093248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BD978-2683-4DF9-A679-8C9C31EE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collision rate, add four terms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35DD4A9-22AD-4BCB-9C38-56B95461D1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172469"/>
              </p:ext>
            </p:extLst>
          </p:nvPr>
        </p:nvGraphicFramePr>
        <p:xfrm>
          <a:off x="571322" y="2309457"/>
          <a:ext cx="8088697" cy="259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4" imgW="4914720" imgH="1574640" progId="Equation.DSMT4">
                  <p:embed/>
                </p:oleObj>
              </mc:Choice>
              <mc:Fallback>
                <p:oleObj name="Equation" r:id="rId4" imgW="4914720" imgH="1574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35DD4A9-22AD-4BCB-9C38-56B95461D1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322" y="2309457"/>
                        <a:ext cx="8088697" cy="2591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59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5E82-BF8A-476C-9BB2-789669ADB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27400"/>
            <a:ext cx="7886700" cy="1325563"/>
          </a:xfrm>
        </p:spPr>
        <p:txBody>
          <a:bodyPr/>
          <a:lstStyle/>
          <a:p>
            <a:r>
              <a:rPr lang="en-US" dirty="0"/>
              <a:t>Collision rate for phonon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88996D1-AF47-4D8D-BE0E-30AE5AF185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648942"/>
              </p:ext>
            </p:extLst>
          </p:nvPr>
        </p:nvGraphicFramePr>
        <p:xfrm>
          <a:off x="244475" y="3740150"/>
          <a:ext cx="8656638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3" imgW="5613120" imgH="1828800" progId="Equation.DSMT4">
                  <p:embed/>
                </p:oleObj>
              </mc:Choice>
              <mc:Fallback>
                <p:oleObj name="Equation" r:id="rId3" imgW="561312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475" y="3740150"/>
                        <a:ext cx="8656638" cy="2820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F66F3B7-5342-4775-B4B5-9CE9B6F055F3}"/>
              </a:ext>
            </a:extLst>
          </p:cNvPr>
          <p:cNvCxnSpPr/>
          <p:nvPr/>
        </p:nvCxnSpPr>
        <p:spPr>
          <a:xfrm>
            <a:off x="2428917" y="1401810"/>
            <a:ext cx="331894" cy="7450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BF47F5-B4F0-41E8-A4B2-E9B7619821C5}"/>
              </a:ext>
            </a:extLst>
          </p:cNvPr>
          <p:cNvCxnSpPr>
            <a:cxnSpLocks/>
          </p:cNvCxnSpPr>
          <p:nvPr/>
        </p:nvCxnSpPr>
        <p:spPr>
          <a:xfrm flipH="1">
            <a:off x="2588089" y="2217174"/>
            <a:ext cx="172722" cy="7789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3E6021E-8A33-498C-8BB7-7AED9D163B5E}"/>
              </a:ext>
            </a:extLst>
          </p:cNvPr>
          <p:cNvCxnSpPr/>
          <p:nvPr/>
        </p:nvCxnSpPr>
        <p:spPr>
          <a:xfrm flipH="1">
            <a:off x="2821771" y="1523730"/>
            <a:ext cx="629920" cy="623146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52C4EB8-7122-4C4C-95B3-7B417423E8DB}"/>
              </a:ext>
            </a:extLst>
          </p:cNvPr>
          <p:cNvSpPr txBox="1"/>
          <p:nvPr/>
        </p:nvSpPr>
        <p:spPr>
          <a:xfrm>
            <a:off x="2128722" y="899770"/>
            <a:ext cx="693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k,   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B2568D-F726-4704-BB33-64946FA77ADC}"/>
              </a:ext>
            </a:extLst>
          </p:cNvPr>
          <p:cNvSpPr txBox="1"/>
          <p:nvPr/>
        </p:nvSpPr>
        <p:spPr>
          <a:xfrm>
            <a:off x="2281122" y="2998015"/>
            <a:ext cx="1170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  <a:r>
              <a:rPr lang="en-US" i="1" dirty="0">
                <a:sym typeface="Symbol" panose="05050102010706020507" pitchFamily="18" charset="2"/>
              </a:rPr>
              <a:t>,   </a:t>
            </a:r>
            <a:r>
              <a:rPr lang="en-US" dirty="0">
                <a:sym typeface="Symbol" panose="05050102010706020507" pitchFamily="18" charset="2"/>
              </a:rPr>
              <a:t>1</a:t>
            </a:r>
            <a:r>
              <a:rPr lang="en-US" i="1" dirty="0">
                <a:sym typeface="Symbol" panose="05050102010706020507" pitchFamily="18" charset="2"/>
              </a:rPr>
              <a:t> f</a:t>
            </a:r>
            <a:endParaRPr lang="en-US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80C3B2-C561-4343-91C3-F09BE348C84A}"/>
              </a:ext>
            </a:extLst>
          </p:cNvPr>
          <p:cNvSpPr txBox="1"/>
          <p:nvPr/>
        </p:nvSpPr>
        <p:spPr>
          <a:xfrm>
            <a:off x="3621024" y="1185063"/>
            <a:ext cx="33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7B1385F-1370-489F-B6A3-4DC1BF0B1CB1}"/>
              </a:ext>
            </a:extLst>
          </p:cNvPr>
          <p:cNvCxnSpPr/>
          <p:nvPr/>
        </p:nvCxnSpPr>
        <p:spPr>
          <a:xfrm>
            <a:off x="6238916" y="1510317"/>
            <a:ext cx="331894" cy="7450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796CC9-F3AC-4716-879B-3D8087921417}"/>
              </a:ext>
            </a:extLst>
          </p:cNvPr>
          <p:cNvCxnSpPr>
            <a:cxnSpLocks/>
          </p:cNvCxnSpPr>
          <p:nvPr/>
        </p:nvCxnSpPr>
        <p:spPr>
          <a:xfrm flipH="1">
            <a:off x="6398088" y="2325681"/>
            <a:ext cx="172722" cy="7789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9325893-AC93-495E-85EE-9F7573172F58}"/>
              </a:ext>
            </a:extLst>
          </p:cNvPr>
          <p:cNvCxnSpPr/>
          <p:nvPr/>
        </p:nvCxnSpPr>
        <p:spPr>
          <a:xfrm flipH="1">
            <a:off x="6631770" y="1632237"/>
            <a:ext cx="629920" cy="623146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65E0794-0757-4A18-AF66-1B03B80903B4}"/>
              </a:ext>
            </a:extLst>
          </p:cNvPr>
          <p:cNvSpPr txBox="1"/>
          <p:nvPr/>
        </p:nvSpPr>
        <p:spPr>
          <a:xfrm>
            <a:off x="5938721" y="1008277"/>
            <a:ext cx="523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  <a:r>
              <a:rPr lang="en-US" i="1" dirty="0">
                <a:sym typeface="Symbol" panose="05050102010706020507" pitchFamily="18" charset="2"/>
              </a:rPr>
              <a:t></a:t>
            </a:r>
            <a:endParaRPr lang="en-US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3C34C4-65C2-4460-BAD2-F2C51C34A090}"/>
              </a:ext>
            </a:extLst>
          </p:cNvPr>
          <p:cNvSpPr txBox="1"/>
          <p:nvPr/>
        </p:nvSpPr>
        <p:spPr>
          <a:xfrm>
            <a:off x="6091122" y="3106522"/>
            <a:ext cx="3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0C4818-6C72-410B-B4F2-E4DB8C0464EE}"/>
              </a:ext>
            </a:extLst>
          </p:cNvPr>
          <p:cNvSpPr txBox="1"/>
          <p:nvPr/>
        </p:nvSpPr>
        <p:spPr>
          <a:xfrm>
            <a:off x="7431023" y="1293570"/>
            <a:ext cx="33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358375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CC16A-6CEE-4951-A522-37A9C4549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laws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36D465-8EDE-472C-ADED-571430FDB7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Electron numbers are conserved,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Total momentum is not conserved, as the wave vector is conserved only modulo a reciprocal lattice vector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Energy is conserved not counting the EP interacting </a:t>
                </a:r>
                <a:r>
                  <a:rPr lang="en-US" i="1" dirty="0"/>
                  <a:t>H</a:t>
                </a:r>
                <a:r>
                  <a:rPr lang="en-US" dirty="0">
                    <a:sym typeface="Symbol" panose="05050102010706020507" pitchFamily="18" charset="2"/>
                  </a:rPr>
                  <a:t></a:t>
                </a:r>
                <a:r>
                  <a:rPr lang="en-US" dirty="0"/>
                  <a:t> term,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nary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ℏ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sub>
                                </m:sSub>
                              </m:e>
                            </m:nary>
                          </m:e>
                        </m:nary>
                      </m:e>
                    </m:d>
                  </m:oMath>
                </a14:m>
                <a:endParaRPr lang="en-US" dirty="0"/>
              </a:p>
              <a:p>
                <a:r>
                  <a:rPr lang="en-US" i="1" dirty="0"/>
                  <a:t>H</a:t>
                </a:r>
                <a:r>
                  <a:rPr lang="en-US" dirty="0"/>
                  <a:t>-theorem holds, entropy must increase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36D465-8EDE-472C-ADED-571430FDB7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381" r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848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A6065-D00C-4B2C-A521-A32C3813D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 the </a:t>
            </a:r>
            <a:r>
              <a:rPr lang="en-US" i="1" dirty="0"/>
              <a:t>H</a:t>
            </a:r>
            <a:r>
              <a:rPr lang="en-US" dirty="0"/>
              <a:t>-theorem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37BD6E2-5A97-4CB4-BAF2-6383653756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34334"/>
              </p:ext>
            </p:extLst>
          </p:nvPr>
        </p:nvGraphicFramePr>
        <p:xfrm>
          <a:off x="560388" y="2051050"/>
          <a:ext cx="8140700" cy="357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4" imgW="4635360" imgH="2031840" progId="Equation.DSMT4">
                  <p:embed/>
                </p:oleObj>
              </mc:Choice>
              <mc:Fallback>
                <p:oleObj name="Equation" r:id="rId4" imgW="463536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0388" y="2051050"/>
                        <a:ext cx="8140700" cy="357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508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AE638-4DA8-4789-9E41-883EF5C2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Linearized Boltzmann equation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289794A-5ABB-4E8B-8ECF-7FA1F40FD2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076388"/>
              </p:ext>
            </p:extLst>
          </p:nvPr>
        </p:nvGraphicFramePr>
        <p:xfrm>
          <a:off x="1217613" y="1690688"/>
          <a:ext cx="6564312" cy="446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4" imgW="4914720" imgH="3340080" progId="Equation.DSMT4">
                  <p:embed/>
                </p:oleObj>
              </mc:Choice>
              <mc:Fallback>
                <p:oleObj name="Equation" r:id="rId4" imgW="4914720" imgH="3340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7613" y="1690688"/>
                        <a:ext cx="6564312" cy="446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087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7097C-4012-4153-AAE7-8433DD88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Relaxation time approximation (ignore off-diagonal terms in the linearized collision rates)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1D8576A-B0AD-4DF2-A815-CDB1791FB3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349378"/>
              </p:ext>
            </p:extLst>
          </p:nvPr>
        </p:nvGraphicFramePr>
        <p:xfrm>
          <a:off x="358775" y="2060575"/>
          <a:ext cx="842645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4" imgW="4978080" imgH="1828800" progId="Equation.DSMT4">
                  <p:embed/>
                </p:oleObj>
              </mc:Choice>
              <mc:Fallback>
                <p:oleObj name="Equation" r:id="rId4" imgW="497808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775" y="2060575"/>
                        <a:ext cx="8426450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0350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D399C-D2B2-4C3A-AB34-206013F0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Linearized Boltzmann equation, linear nonequilibrium thermodynamics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D885EA5-D90E-4DC7-B5AA-657E05DA6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262591"/>
              </p:ext>
            </p:extLst>
          </p:nvPr>
        </p:nvGraphicFramePr>
        <p:xfrm>
          <a:off x="1014836" y="1920556"/>
          <a:ext cx="6988175" cy="457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4" imgW="4127400" imgH="2705040" progId="Equation.DSMT4">
                  <p:embed/>
                </p:oleObj>
              </mc:Choice>
              <mc:Fallback>
                <p:oleObj name="Equation" r:id="rId4" imgW="412740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4836" y="1920556"/>
                        <a:ext cx="6988175" cy="457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5FFBFF-30BB-4D72-A48C-FD28A13E8C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092644"/>
              </p:ext>
            </p:extLst>
          </p:nvPr>
        </p:nvGraphicFramePr>
        <p:xfrm>
          <a:off x="6003078" y="2689647"/>
          <a:ext cx="2640013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6" imgW="1574640" imgH="1091880" progId="Equation.DSMT4">
                  <p:embed/>
                </p:oleObj>
              </mc:Choice>
              <mc:Fallback>
                <p:oleObj name="Equation" r:id="rId6" imgW="157464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03078" y="2689647"/>
                        <a:ext cx="2640013" cy="183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38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FE02-6188-421A-8ABE-31691F6B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Fermi golden rule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88BEDD8-05EE-4744-9E78-EEE40B57C8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235056"/>
              </p:ext>
            </p:extLst>
          </p:nvPr>
        </p:nvGraphicFramePr>
        <p:xfrm>
          <a:off x="696913" y="1732627"/>
          <a:ext cx="7635875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4" imgW="5206680" imgH="3213000" progId="Equation.DSMT4">
                  <p:embed/>
                </p:oleObj>
              </mc:Choice>
              <mc:Fallback>
                <p:oleObj name="Equation" r:id="rId4" imgW="5206680" imgH="321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913" y="1732627"/>
                        <a:ext cx="7635875" cy="471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5CB4E06-7A5E-43ED-AA08-CAEC183A95D4}"/>
              </a:ext>
            </a:extLst>
          </p:cNvPr>
          <p:cNvCxnSpPr/>
          <p:nvPr/>
        </p:nvCxnSpPr>
        <p:spPr>
          <a:xfrm>
            <a:off x="4454013" y="2993923"/>
            <a:ext cx="420329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A73A7B4-91B9-450C-99DA-FCEBA3AB2C8B}"/>
              </a:ext>
            </a:extLst>
          </p:cNvPr>
          <p:cNvCxnSpPr/>
          <p:nvPr/>
        </p:nvCxnSpPr>
        <p:spPr>
          <a:xfrm flipV="1">
            <a:off x="6002594" y="1423219"/>
            <a:ext cx="0" cy="1570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76FC8E-5BC0-4F2E-890E-D5C425244920}"/>
              </a:ext>
            </a:extLst>
          </p:cNvPr>
          <p:cNvCxnSpPr/>
          <p:nvPr/>
        </p:nvCxnSpPr>
        <p:spPr>
          <a:xfrm>
            <a:off x="4454013" y="2381865"/>
            <a:ext cx="154858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BEBA409-8DC4-45E2-81F5-41F7CCC4FD05}"/>
              </a:ext>
            </a:extLst>
          </p:cNvPr>
          <p:cNvCxnSpPr/>
          <p:nvPr/>
        </p:nvCxnSpPr>
        <p:spPr>
          <a:xfrm>
            <a:off x="6002594" y="2116394"/>
            <a:ext cx="75954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519D91-BC8F-4474-AE67-C7AE0939EE33}"/>
              </a:ext>
            </a:extLst>
          </p:cNvPr>
          <p:cNvCxnSpPr/>
          <p:nvPr/>
        </p:nvCxnSpPr>
        <p:spPr>
          <a:xfrm>
            <a:off x="6767055" y="2379408"/>
            <a:ext cx="154858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212FAA9-BC10-494C-9E72-A1CE2F6BBEB6}"/>
              </a:ext>
            </a:extLst>
          </p:cNvPr>
          <p:cNvSpPr txBox="1"/>
          <p:nvPr/>
        </p:nvSpPr>
        <p:spPr>
          <a:xfrm>
            <a:off x="5862479" y="3156155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       </a:t>
            </a:r>
            <a:r>
              <a:rPr lang="en-US" i="1" dirty="0"/>
              <a:t>T</a:t>
            </a:r>
            <a:r>
              <a:rPr lang="en-US" dirty="0"/>
              <a:t>                            </a:t>
            </a:r>
            <a:r>
              <a:rPr lang="en-US" i="1" dirty="0" err="1"/>
              <a:t>t</a:t>
            </a:r>
            <a:endParaRPr lang="en-US" i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6A01D7-F4AB-41D0-B029-548DDE466359}"/>
              </a:ext>
            </a:extLst>
          </p:cNvPr>
          <p:cNvCxnSpPr/>
          <p:nvPr/>
        </p:nvCxnSpPr>
        <p:spPr>
          <a:xfrm>
            <a:off x="6762135" y="2116394"/>
            <a:ext cx="0" cy="877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1A2ADC5-EC0A-4A8B-8739-5322EE3107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007154"/>
              </p:ext>
            </p:extLst>
          </p:nvPr>
        </p:nvGraphicFramePr>
        <p:xfrm>
          <a:off x="5121171" y="2061138"/>
          <a:ext cx="215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6" imgW="215640" imgH="253800" progId="Equation.DSMT4">
                  <p:embed/>
                </p:oleObj>
              </mc:Choice>
              <mc:Fallback>
                <p:oleObj name="Equation" r:id="rId6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21171" y="2061138"/>
                        <a:ext cx="2159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4EAAB50-A031-4139-B8C2-A124DDCE1F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438894"/>
              </p:ext>
            </p:extLst>
          </p:nvPr>
        </p:nvGraphicFramePr>
        <p:xfrm>
          <a:off x="7618566" y="2051306"/>
          <a:ext cx="215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8" imgW="215640" imgH="253800" progId="Equation.DSMT4">
                  <p:embed/>
                </p:oleObj>
              </mc:Choice>
              <mc:Fallback>
                <p:oleObj name="Equation" r:id="rId8" imgW="215640" imgH="253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11A2ADC5-EC0A-4A8B-8739-5322EE3107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18566" y="2051306"/>
                        <a:ext cx="2159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1F22545D-16F0-467A-BB24-875DC7AE48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0787"/>
              </p:ext>
            </p:extLst>
          </p:nvPr>
        </p:nvGraphicFramePr>
        <p:xfrm>
          <a:off x="6109108" y="1783326"/>
          <a:ext cx="546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10" imgW="545760" imgH="253800" progId="Equation.DSMT4">
                  <p:embed/>
                </p:oleObj>
              </mc:Choice>
              <mc:Fallback>
                <p:oleObj name="Equation" r:id="rId10" imgW="545760" imgH="253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74EAAB50-A031-4139-B8C2-A124DDCE1F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09108" y="1783326"/>
                        <a:ext cx="5461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197385CC-60CF-4124-B5A8-78582E360A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295311"/>
              </p:ext>
            </p:extLst>
          </p:nvPr>
        </p:nvGraphicFramePr>
        <p:xfrm>
          <a:off x="4773153" y="2584706"/>
          <a:ext cx="838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12" imgW="838080" imgH="253800" progId="Equation.DSMT4">
                  <p:embed/>
                </p:oleObj>
              </mc:Choice>
              <mc:Fallback>
                <p:oleObj name="Equation" r:id="rId12" imgW="838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73153" y="2584706"/>
                        <a:ext cx="8382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5B165A49-87D7-4982-A0FD-C6FFB9968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915514"/>
              </p:ext>
            </p:extLst>
          </p:nvPr>
        </p:nvGraphicFramePr>
        <p:xfrm>
          <a:off x="6932817" y="2545223"/>
          <a:ext cx="1231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14" imgW="1231560" imgH="342720" progId="Equation.DSMT4">
                  <p:embed/>
                </p:oleObj>
              </mc:Choice>
              <mc:Fallback>
                <p:oleObj name="Equation" r:id="rId14" imgW="1231560" imgH="34272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197385CC-60CF-4124-B5A8-78582E360A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32817" y="2545223"/>
                        <a:ext cx="1231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809B0D-45EA-459D-935F-7005DE4E5809}"/>
              </a:ext>
            </a:extLst>
          </p:cNvPr>
          <p:cNvCxnSpPr/>
          <p:nvPr/>
        </p:nvCxnSpPr>
        <p:spPr>
          <a:xfrm>
            <a:off x="6762135" y="2116394"/>
            <a:ext cx="0" cy="26301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DC046D5-7F1A-4865-8202-B36FFB4CD0BB}"/>
              </a:ext>
            </a:extLst>
          </p:cNvPr>
          <p:cNvCxnSpPr/>
          <p:nvPr/>
        </p:nvCxnSpPr>
        <p:spPr>
          <a:xfrm>
            <a:off x="6000137" y="2125728"/>
            <a:ext cx="0" cy="26301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327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6D442-7A45-4951-98C1-58ED7CCB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Kubo linear response theory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2B77E9A-A61C-48BA-8BDD-37EC9C978A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230371"/>
              </p:ext>
            </p:extLst>
          </p:nvPr>
        </p:nvGraphicFramePr>
        <p:xfrm>
          <a:off x="1177925" y="2044700"/>
          <a:ext cx="5834063" cy="407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4" imgW="3797280" imgH="2654280" progId="Equation.DSMT4">
                  <p:embed/>
                </p:oleObj>
              </mc:Choice>
              <mc:Fallback>
                <p:oleObj name="Equation" r:id="rId4" imgW="3797280" imgH="26542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2B77E9A-A61C-48BA-8BDD-37EC9C978A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7925" y="2044700"/>
                        <a:ext cx="5834063" cy="407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08EFFE5-0698-4914-B2B5-EEACD7999DD4}"/>
              </a:ext>
            </a:extLst>
          </p:cNvPr>
          <p:cNvCxnSpPr/>
          <p:nvPr/>
        </p:nvCxnSpPr>
        <p:spPr>
          <a:xfrm>
            <a:off x="4870027" y="3061547"/>
            <a:ext cx="3535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29FBC15-815C-4A51-A2CC-6215FBFCE446}"/>
              </a:ext>
            </a:extLst>
          </p:cNvPr>
          <p:cNvCxnSpPr/>
          <p:nvPr/>
        </p:nvCxnSpPr>
        <p:spPr>
          <a:xfrm flipV="1">
            <a:off x="6570133" y="1774613"/>
            <a:ext cx="0" cy="1286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D9C37A9-2D43-40CE-8E46-7C249FE6ECD2}"/>
              </a:ext>
            </a:extLst>
          </p:cNvPr>
          <p:cNvCxnSpPr/>
          <p:nvPr/>
        </p:nvCxnSpPr>
        <p:spPr>
          <a:xfrm>
            <a:off x="6563360" y="2126827"/>
            <a:ext cx="17068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714D2AF-9464-41F1-922A-11DF7EBD91C1}"/>
              </a:ext>
            </a:extLst>
          </p:cNvPr>
          <p:cNvSpPr/>
          <p:nvPr/>
        </p:nvSpPr>
        <p:spPr>
          <a:xfrm>
            <a:off x="4890346" y="2120054"/>
            <a:ext cx="1686560" cy="285062"/>
          </a:xfrm>
          <a:custGeom>
            <a:avLst/>
            <a:gdLst>
              <a:gd name="connsiteX0" fmla="*/ 0 w 1686560"/>
              <a:gd name="connsiteY0" fmla="*/ 284480 h 285062"/>
              <a:gd name="connsiteX1" fmla="*/ 609600 w 1686560"/>
              <a:gd name="connsiteY1" fmla="*/ 270933 h 285062"/>
              <a:gd name="connsiteX2" fmla="*/ 1320800 w 1686560"/>
              <a:gd name="connsiteY2" fmla="*/ 189653 h 285062"/>
              <a:gd name="connsiteX3" fmla="*/ 1686560 w 1686560"/>
              <a:gd name="connsiteY3" fmla="*/ 0 h 28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560" h="285062">
                <a:moveTo>
                  <a:pt x="0" y="284480"/>
                </a:moveTo>
                <a:cubicBezTo>
                  <a:pt x="194733" y="285608"/>
                  <a:pt x="389467" y="286737"/>
                  <a:pt x="609600" y="270933"/>
                </a:cubicBezTo>
                <a:cubicBezTo>
                  <a:pt x="829733" y="255129"/>
                  <a:pt x="1141307" y="234808"/>
                  <a:pt x="1320800" y="189653"/>
                </a:cubicBezTo>
                <a:cubicBezTo>
                  <a:pt x="1500293" y="144498"/>
                  <a:pt x="1593426" y="72249"/>
                  <a:pt x="168656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4E3702-EEB1-40B6-8D26-8460DD01648A}"/>
              </a:ext>
            </a:extLst>
          </p:cNvPr>
          <p:cNvSpPr txBox="1"/>
          <p:nvPr/>
        </p:nvSpPr>
        <p:spPr>
          <a:xfrm>
            <a:off x="8419254" y="2858346"/>
            <a:ext cx="264160" cy="37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F5CAE9-C052-42B8-96DA-54E3F63EA5F3}"/>
              </a:ext>
            </a:extLst>
          </p:cNvPr>
          <p:cNvSpPr txBox="1"/>
          <p:nvPr/>
        </p:nvSpPr>
        <p:spPr>
          <a:xfrm>
            <a:off x="6431287" y="3024292"/>
            <a:ext cx="264160" cy="372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BBE507-B36D-4232-B8C7-7A2878FD50B4}"/>
              </a:ext>
            </a:extLst>
          </p:cNvPr>
          <p:cNvSpPr txBox="1"/>
          <p:nvPr/>
        </p:nvSpPr>
        <p:spPr>
          <a:xfrm>
            <a:off x="4572000" y="1950720"/>
            <a:ext cx="365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C1BBEF-EDF6-4CC1-A20A-FF3097DAC0EF}"/>
              </a:ext>
            </a:extLst>
          </p:cNvPr>
          <p:cNvSpPr txBox="1"/>
          <p:nvPr/>
        </p:nvSpPr>
        <p:spPr>
          <a:xfrm>
            <a:off x="7813029" y="1628987"/>
            <a:ext cx="762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H+F</a:t>
            </a:r>
          </a:p>
        </p:txBody>
      </p:sp>
    </p:spTree>
    <p:extLst>
      <p:ext uri="{BB962C8B-B14F-4D97-AF65-F5344CB8AC3E}">
        <p14:creationId xmlns:p14="http://schemas.microsoft.com/office/powerpoint/2010/main" val="190608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EBC11-16F1-4E97-8E75-6296542D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 the Fermi-golden rule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7FD1566-F306-4366-9FB8-6FF9C9F73C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923196"/>
              </p:ext>
            </p:extLst>
          </p:nvPr>
        </p:nvGraphicFramePr>
        <p:xfrm>
          <a:off x="1106488" y="2006600"/>
          <a:ext cx="6932612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4" imgW="5359320" imgH="3225600" progId="Equation.DSMT4">
                  <p:embed/>
                </p:oleObj>
              </mc:Choice>
              <mc:Fallback>
                <p:oleObj name="Equation" r:id="rId4" imgW="5359320" imgH="322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6488" y="2006600"/>
                        <a:ext cx="6932612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788B4C2-DE42-4C53-A0EB-C51163B682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1253" y="4446482"/>
            <a:ext cx="2650231" cy="17447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ECC44B-9966-4B33-918B-0B0632A01C83}"/>
                  </a:ext>
                </a:extLst>
              </p:cNvPr>
              <p:cNvSpPr txBox="1"/>
              <p:nvPr/>
            </p:nvSpPr>
            <p:spPr>
              <a:xfrm>
                <a:off x="7538721" y="6197604"/>
                <a:ext cx="968587" cy="291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ECC44B-9966-4B33-918B-0B0632A01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721" y="6197604"/>
                <a:ext cx="968587" cy="291811"/>
              </a:xfrm>
              <a:prstGeom prst="rect">
                <a:avLst/>
              </a:prstGeom>
              <a:blipFill>
                <a:blip r:embed="rId7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66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6D576-2B98-441A-A6DA-F4E6D707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setup : electron-phonon interaction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B49917F-FC3A-4545-B5AA-EB3A85966D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315200"/>
              </p:ext>
            </p:extLst>
          </p:nvPr>
        </p:nvGraphicFramePr>
        <p:xfrm>
          <a:off x="431800" y="1962150"/>
          <a:ext cx="8053388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" imgW="5079960" imgH="2857320" progId="Equation.DSMT4">
                  <p:embed/>
                </p:oleObj>
              </mc:Choice>
              <mc:Fallback>
                <p:oleObj name="Equation" r:id="rId4" imgW="5079960" imgH="2857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B49917F-FC3A-4545-B5AA-EB3A85966D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1800" y="1962150"/>
                        <a:ext cx="8053388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44C652-4360-4B8B-BCE6-C9F2F2B2E73F}"/>
              </a:ext>
            </a:extLst>
          </p:cNvPr>
          <p:cNvCxnSpPr/>
          <p:nvPr/>
        </p:nvCxnSpPr>
        <p:spPr>
          <a:xfrm>
            <a:off x="6227202" y="1765776"/>
            <a:ext cx="489857" cy="7946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735A81-6037-4327-91F4-44F42BEE707E}"/>
              </a:ext>
            </a:extLst>
          </p:cNvPr>
          <p:cNvCxnSpPr/>
          <p:nvPr/>
        </p:nvCxnSpPr>
        <p:spPr>
          <a:xfrm flipH="1">
            <a:off x="6096574" y="2658404"/>
            <a:ext cx="587828" cy="718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5CBC2A5-98B4-485B-9C85-B02FCCE50B44}"/>
              </a:ext>
            </a:extLst>
          </p:cNvPr>
          <p:cNvCxnSpPr/>
          <p:nvPr/>
        </p:nvCxnSpPr>
        <p:spPr>
          <a:xfrm flipH="1">
            <a:off x="6825916" y="1896404"/>
            <a:ext cx="1262743" cy="66402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A8F1B45-DE79-4C54-B250-4106F3FD7196}"/>
              </a:ext>
            </a:extLst>
          </p:cNvPr>
          <p:cNvSpPr txBox="1"/>
          <p:nvPr/>
        </p:nvSpPr>
        <p:spPr>
          <a:xfrm>
            <a:off x="7767817" y="1303988"/>
            <a:ext cx="75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,</a:t>
            </a:r>
            <a:r>
              <a:rPr lang="en-US" b="1" dirty="0"/>
              <a:t>q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43E44B-B55D-4DFB-ACA4-4E162D1C6B29}"/>
              </a:ext>
            </a:extLst>
          </p:cNvPr>
          <p:cNvSpPr txBox="1"/>
          <p:nvPr/>
        </p:nvSpPr>
        <p:spPr>
          <a:xfrm>
            <a:off x="6227202" y="1450090"/>
            <a:ext cx="96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n</a:t>
            </a:r>
            <a:r>
              <a:rPr lang="en-US" dirty="0" err="1"/>
              <a:t>,</a:t>
            </a:r>
            <a:r>
              <a:rPr lang="en-US" b="1" dirty="0" err="1"/>
              <a:t>k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F180A8-54FF-45CA-AA6B-9C6F82CB1751}"/>
              </a:ext>
            </a:extLst>
          </p:cNvPr>
          <p:cNvSpPr txBox="1"/>
          <p:nvPr/>
        </p:nvSpPr>
        <p:spPr>
          <a:xfrm>
            <a:off x="5417597" y="35074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m</a:t>
            </a:r>
            <a:r>
              <a:rPr lang="en-US" dirty="0" err="1"/>
              <a:t>,</a:t>
            </a:r>
            <a:r>
              <a:rPr lang="en-US" b="1" dirty="0" err="1"/>
              <a:t>k</a:t>
            </a:r>
            <a:r>
              <a:rPr lang="en-US" dirty="0" err="1"/>
              <a:t>+</a:t>
            </a:r>
            <a:r>
              <a:rPr lang="en-US" b="1" dirty="0" err="1"/>
              <a:t>q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11CE1C-47C6-4CC6-BC4E-BBC50CFF7E46}"/>
              </a:ext>
            </a:extLst>
          </p:cNvPr>
          <p:cNvSpPr txBox="1"/>
          <p:nvPr/>
        </p:nvSpPr>
        <p:spPr>
          <a:xfrm>
            <a:off x="6710234" y="2592763"/>
            <a:ext cx="36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75540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0346AFB-6214-4F50-A66E-36A8A2ED782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Graphene band structure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𝐤</m:t>
                        </m:r>
                      </m:sub>
                    </m:sSub>
                  </m:oMath>
                </a14:m>
                <a:r>
                  <a:rPr lang="en-US" dirty="0"/>
                  <a:t> and phonon dispersion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𝐪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0346AFB-6214-4F50-A66E-36A8A2ED78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705" t="-10138" r="-2087"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65399C2-E4B9-472E-B31B-3C2318436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57" y="3754977"/>
            <a:ext cx="3465409" cy="24402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4DEF9E-5045-41C5-8287-778AC941B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8734" y="3618838"/>
            <a:ext cx="3640984" cy="25486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ABEEF8-1630-45CA-8E30-44BC77FE81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1871" y="1686731"/>
            <a:ext cx="3800257" cy="193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30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3446D-38F2-47DF-820F-1F3E64B8F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Boltzmann equations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084DCFA-13F1-456C-BC41-62BBFAEB50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11811"/>
              </p:ext>
            </p:extLst>
          </p:nvPr>
        </p:nvGraphicFramePr>
        <p:xfrm>
          <a:off x="1104931" y="2141180"/>
          <a:ext cx="6483965" cy="3662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3733560" imgH="2108160" progId="Equation.DSMT4">
                  <p:embed/>
                </p:oleObj>
              </mc:Choice>
              <mc:Fallback>
                <p:oleObj name="Equation" r:id="rId4" imgW="3733560" imgH="2108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4931" y="2141180"/>
                        <a:ext cx="6483965" cy="3662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729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F258C-33BB-4C05-A2E7-F2368CFD5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Single-mode relaxation time approximation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ACCF396-A424-4DC1-B7E8-8B2F79F7D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262339"/>
              </p:ext>
            </p:extLst>
          </p:nvPr>
        </p:nvGraphicFramePr>
        <p:xfrm>
          <a:off x="1014413" y="2063750"/>
          <a:ext cx="7115175" cy="44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4" imgW="5206680" imgH="3251160" progId="Equation.DSMT4">
                  <p:embed/>
                </p:oleObj>
              </mc:Choice>
              <mc:Fallback>
                <p:oleObj name="Equation" r:id="rId4" imgW="5206680" imgH="3251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084DCFA-13F1-456C-BC41-62BBFAEB50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4413" y="2063750"/>
                        <a:ext cx="7115175" cy="444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264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A5E0AB4-1419-451F-928F-52BBCE3565D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Collision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: electron scattering out, absorbing a phonon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A5E0AB4-1419-451F-928F-52BBCE3565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l="-2705" t="-31797" b="-48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0EB3F00-B2A9-4561-8EE0-60BF7B84EB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540090"/>
              </p:ext>
            </p:extLst>
          </p:nvPr>
        </p:nvGraphicFramePr>
        <p:xfrm>
          <a:off x="584200" y="1933575"/>
          <a:ext cx="5959475" cy="494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5" imgW="4711680" imgH="3911400" progId="Equation.DSMT4">
                  <p:embed/>
                </p:oleObj>
              </mc:Choice>
              <mc:Fallback>
                <p:oleObj name="Equation" r:id="rId5" imgW="4711680" imgH="391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4200" y="1933575"/>
                        <a:ext cx="5959475" cy="494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D0F29DD-0F7A-4CC5-96B7-1ABF17336CC9}"/>
              </a:ext>
            </a:extLst>
          </p:cNvPr>
          <p:cNvCxnSpPr/>
          <p:nvPr/>
        </p:nvCxnSpPr>
        <p:spPr>
          <a:xfrm>
            <a:off x="7037493" y="2959947"/>
            <a:ext cx="331894" cy="7450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95861E7-AC0E-4DB2-8611-A11B4C365666}"/>
              </a:ext>
            </a:extLst>
          </p:cNvPr>
          <p:cNvCxnSpPr>
            <a:cxnSpLocks/>
          </p:cNvCxnSpPr>
          <p:nvPr/>
        </p:nvCxnSpPr>
        <p:spPr>
          <a:xfrm flipH="1">
            <a:off x="7196665" y="3775311"/>
            <a:ext cx="172722" cy="7789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EF2B9B5-150D-45E5-84C5-3D593EE8E3F2}"/>
              </a:ext>
            </a:extLst>
          </p:cNvPr>
          <p:cNvCxnSpPr/>
          <p:nvPr/>
        </p:nvCxnSpPr>
        <p:spPr>
          <a:xfrm flipH="1">
            <a:off x="7430347" y="3081867"/>
            <a:ext cx="629920" cy="623146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4A474B5-9348-43D7-B35B-48EFB5070322}"/>
              </a:ext>
            </a:extLst>
          </p:cNvPr>
          <p:cNvSpPr txBox="1"/>
          <p:nvPr/>
        </p:nvSpPr>
        <p:spPr>
          <a:xfrm>
            <a:off x="6737299" y="2457907"/>
            <a:ext cx="33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0AC17D-6840-4E3F-AFF6-FD4A0E53716C}"/>
              </a:ext>
            </a:extLst>
          </p:cNvPr>
          <p:cNvSpPr txBox="1"/>
          <p:nvPr/>
        </p:nvSpPr>
        <p:spPr>
          <a:xfrm>
            <a:off x="6889699" y="4556152"/>
            <a:ext cx="3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</a:t>
            </a:r>
            <a:r>
              <a:rPr lang="en-US" i="1" dirty="0">
                <a:sym typeface="Symbol" panose="05050102010706020507" pitchFamily="18" charset="2"/>
              </a:rPr>
              <a:t></a:t>
            </a:r>
            <a:endParaRPr lang="en-US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3B98F3-9519-42D8-877F-F87ED6967187}"/>
              </a:ext>
            </a:extLst>
          </p:cNvPr>
          <p:cNvSpPr txBox="1"/>
          <p:nvPr/>
        </p:nvSpPr>
        <p:spPr>
          <a:xfrm>
            <a:off x="8229600" y="2743200"/>
            <a:ext cx="33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02876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36A83-9C54-4337-AF47-8B8190B4A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the properties of creation/annihilation operators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E8360A0-799F-4D82-9678-B3DEC20479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104624"/>
              </p:ext>
            </p:extLst>
          </p:nvPr>
        </p:nvGraphicFramePr>
        <p:xfrm>
          <a:off x="985957" y="2423647"/>
          <a:ext cx="7136619" cy="2362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" imgW="3682800" imgH="1218960" progId="Equation.DSMT4">
                  <p:embed/>
                </p:oleObj>
              </mc:Choice>
              <mc:Fallback>
                <p:oleObj name="Equation" r:id="rId4" imgW="368280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5957" y="2423647"/>
                        <a:ext cx="7136619" cy="2362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609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</TotalTime>
  <Words>734</Words>
  <Application>Microsoft Office PowerPoint</Application>
  <PresentationFormat>On-screen Show (4:3)</PresentationFormat>
  <Paragraphs>85</Paragraphs>
  <Slides>20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Office Theme</vt:lpstr>
      <vt:lpstr>MathType 6.0 Equation</vt:lpstr>
      <vt:lpstr>Equation</vt:lpstr>
      <vt:lpstr>Week 9, Boltzmann equation </vt:lpstr>
      <vt:lpstr>Fermi golden rule</vt:lpstr>
      <vt:lpstr>Derive the Fermi-golden rule</vt:lpstr>
      <vt:lpstr>Problem setup : electron-phonon interaction</vt:lpstr>
      <vt:lpstr>Graphene band structure ϵ_nk and phonon dispersion ω_λq</vt:lpstr>
      <vt:lpstr>Boltzmann equations</vt:lpstr>
      <vt:lpstr>Single-mode relaxation time approximation</vt:lpstr>
      <vt:lpstr>Collision rate (∂f/∂t)_k: electron scattering out, absorbing a phonon</vt:lpstr>
      <vt:lpstr>Recall the properties of creation/annihilation operators</vt:lpstr>
      <vt:lpstr>Collision rate – electron scattering out, emitting a phonon</vt:lpstr>
      <vt:lpstr>electron scattering in, absorbing a phonon</vt:lpstr>
      <vt:lpstr>electron scattering in, emitting a phonon</vt:lpstr>
      <vt:lpstr>Electron collision rate, add four terms</vt:lpstr>
      <vt:lpstr>Collision rate for phonon</vt:lpstr>
      <vt:lpstr>Conservation laws</vt:lpstr>
      <vt:lpstr>Prove the H-theorem</vt:lpstr>
      <vt:lpstr>Linearized Boltzmann equation</vt:lpstr>
      <vt:lpstr>Relaxation time approximation (ignore off-diagonal terms in the linearized collision rates)</vt:lpstr>
      <vt:lpstr>Linearized Boltzmann equation, linear nonequilibrium thermodynamics</vt:lpstr>
      <vt:lpstr>Kubo linear response theory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1, Lattice Symmetries </dc:title>
  <dc:creator>Wang Jian-Sheng</dc:creator>
  <cp:lastModifiedBy>Wang Jian-Sheng</cp:lastModifiedBy>
  <cp:revision>175</cp:revision>
  <dcterms:created xsi:type="dcterms:W3CDTF">2020-11-29T06:14:44Z</dcterms:created>
  <dcterms:modified xsi:type="dcterms:W3CDTF">2021-10-20T02:16:29Z</dcterms:modified>
</cp:coreProperties>
</file>