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0" r:id="rId3"/>
    <p:sldId id="457" r:id="rId4"/>
    <p:sldId id="459" r:id="rId5"/>
    <p:sldId id="440" r:id="rId6"/>
    <p:sldId id="441" r:id="rId7"/>
    <p:sldId id="442" r:id="rId8"/>
    <p:sldId id="443" r:id="rId9"/>
    <p:sldId id="424" r:id="rId10"/>
    <p:sldId id="426" r:id="rId11"/>
    <p:sldId id="428" r:id="rId12"/>
    <p:sldId id="464" r:id="rId13"/>
    <p:sldId id="465" r:id="rId14"/>
    <p:sldId id="460" r:id="rId15"/>
    <p:sldId id="463" r:id="rId16"/>
    <p:sldId id="461" r:id="rId17"/>
    <p:sldId id="257" r:id="rId18"/>
    <p:sldId id="4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4796" autoAdjust="0"/>
  </p:normalViewPr>
  <p:slideViewPr>
    <p:cSldViewPr snapToGrid="0">
      <p:cViewPr varScale="1">
        <p:scale>
          <a:sx n="59" d="100"/>
          <a:sy n="59" d="100"/>
        </p:scale>
        <p:origin x="1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4:54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4:56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24575,'494'0'-1365,"-478"0"-5461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4:59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24575,'407'0'-1365,"-392"0"-5461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02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24575,'336'0'-1365,"-321"0"-5461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19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24575,'0'-2'0,"0"-1"0,0 0 0,0 1 0,1-1 0,-1 0 0,0 1 0,1-1 0,0 0 0,0 1 0,0-1 0,0 1 0,0 0 0,0-1 0,1 1 0,-1 0 0,1 0 0,-1-1 0,1 1 0,0 0 0,0 1 0,0-1 0,3-2 0,0 1 0,1 1 0,-1-1 0,1 1 0,0 1 0,0-1 0,-1 1 0,1 0 0,12-1 0,30-3 0,19-2 0,0 3 0,86 6 0,-136 1-1365,-2 0-5461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23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24575,'1'-1'0,"-1"1"0,1-1 0,-1 0 0,1 0 0,-1 0 0,1 0 0,0 1 0,-1-1 0,1 0 0,0 1 0,-1-1 0,1 0 0,0 1 0,0-1 0,0 1 0,0 0 0,0-1 0,-1 1 0,1-1 0,2 1 0,25-9 0,-21 8 0,19-5 0,1 2 0,0 1 0,1 1 0,-1 1 0,37 4 0,4-2 0,20-1-1365,-73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26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24575,'0'0'0,"1"-1"0,-1 0 0,0 1 0,1-1 0,-1 0 0,0 1 0,1-1 0,-1 0 0,1 1 0,-1-1 0,1 1 0,-1-1 0,1 1 0,-1-1 0,1 1 0,-1-1 0,1 1 0,0 0 0,-1-1 0,1 1 0,0 0 0,-1 0 0,1-1 0,0 1 0,-1 0 0,1 0 0,1 0 0,25-4 0,-19 3 0,59-15 0,-50 10 0,1 2 0,-1 0 0,26-2 0,31-2 0,11-1 0,-73 8-341,-1 0 0,-1-1-1,17-5 1,-15 4-6485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29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24575,'424'0'-1365,"-409"0"-5461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31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24575,'3'0'0,"4"0"0,4 0 0,3 0 0,-1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3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24575,'3'0'0,"4"0"0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34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71 24575,'-42'-1'0,"0"-1"0,-50-11 0,73 7 0,18 1 0,12 0 0,3 1 27,13-5-375,2 1 0,-1 2 0,43-5 0,-56 10-6478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5:02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1 719 24575,'0'-2'0,"0"1"0,1 0 0,-1 0 0,1 0 0,-1 0 0,1 0 0,0-1 0,-1 1 0,1 0 0,0 0 0,0 0 0,0 1 0,-1-1 0,1 0 0,0 0 0,0 0 0,0 1 0,0-1 0,1 0 0,0 0 0,30-14 0,-21 10 0,29-15 0,39-29 0,-51 31 0,-13 9 0,0 1 0,0 0 0,1 1 0,27-7 0,-32 10 0,0 2 0,0 0 0,1 0 0,-1 1 0,0 1 0,0 0 0,1 0 0,10 2 0,-19-1 0,1 0 0,-1 0 0,0 0 0,0 0 0,0 0 0,-1 0 0,1 1 0,0 0 0,0-1 0,-1 1 0,1 0 0,-1 0 0,0 0 0,4 5 0,0 1 0,0 1 0,0 0 0,4 11 0,-8-14 0,1-1 0,0 1 0,0-1 0,0 0 0,0 0 0,1 0 0,0 0 0,0-1 0,0 1 0,1-1 0,-1 0 0,1 0 0,5 3 0,-1-4 0,0 0 0,0 0 0,0-1 0,0 0 0,0 0 0,0-1 0,13 0 0,4-2 0,35-4 0,-57 4 0,0 1 0,0-2 0,0 1 0,0 0 0,0-1 0,-1 1 0,1-1 0,0 0 0,-1 0 0,0-1 0,1 1 0,-1-1 0,0 0 0,0 1 0,-1-1 0,1 0 0,0-1 0,3-5 0,1-5 0,0 0 0,0 0 0,6-24 0,-9 26 0,10-34 0,-10 28 0,1 1 0,1 0 0,10-22 0,-14 35 0,0 0 0,0 0 0,1 0 0,0 1 0,-1-1 0,1 1 0,1-1 0,-1 1 0,0 0 0,1 0 0,0 1 0,-1-1 0,1 1 0,0 0 0,1 0 0,-1 0 0,8-3 0,13 1 0,0 1 0,0 1 0,0 1 0,48 5 0,-8-1 0,-49-2 0,-1 1 0,0 0 0,21 7 0,11 1 0,-45-9 0,1-1 0,-1 0 0,1 1 0,-1-1 0,1 0 0,-1-1 0,1 1 0,-1 0 0,1-1 0,-1 0 0,1 1 0,-1-1 0,1 0 0,-1 0 0,0 0 0,0-1 0,4-1 0,-3 0 0,1 0 0,-1 0 0,0-1 0,0 1 0,0-1 0,-1 0 0,1 0 0,-1 0 0,2-5 0,3-9 0,0-1 0,-2 0 0,6-33 0,-8 36 0,-2 5 0,2 1 0,-1 0 0,2 0 0,-1 0 0,10-18 0,-11 25 0,0-1 0,1 1 0,-1 0 0,1 0 0,0 0 0,0 0 0,0 0 0,0 1 0,0-1 0,0 1 0,1 0 0,-1 0 0,1 0 0,0 0 0,0 1 0,0-1 0,-1 1 0,7-1 0,-4 1 0,0 0 0,1 0 0,-1 1 0,1 0 0,-1 0 0,0 1 0,1-1 0,-1 1 0,7 2 0,-1 2 0,0-1 0,0 2 0,16 9 0,-4-2 0,0-1 0,49 17 0,-69-27 13,0-1 0,0 0-1,0-1 1,0 1-1,0 0 1,0-1 0,0 0-1,0 0 1,0 0 0,0-1-1,0 0 1,0 1 0,0-1-1,0 0 1,0-1 0,-1 1-1,1-1 1,0 0-1,-1 0 1,1 0 0,-1 0-1,1 0 1,-1-1 0,0 0-1,0 0 1,3-4 0,-1 0-156,0 0 1,-1 0 0,0 0 0,0-1-1,-1 1 1,0-1 0,0 0 0,-1 0 0,0 0-1,0 0 1,1-17 0,-2-2-6684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5:37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24575,'3'0'0,"4"0"0,7 0 0,4 0 0,1 0 0,2 0 0,-1 0 0,0 0 0,-1 0 0,0 0 0,-1 0 0,0 0 0,-1 0 0,1 0 0,-1 0 0,-2 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18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24575,'11'-1'0,"-1"-1"0,0 0 0,0-1 0,0 0 0,0-1 0,-1 0 0,1 0 0,-1-1 0,0 0 0,10-8 0,31-15 0,3-3 0,-42 23 0,1 1 0,0 0 0,0 1 0,18-6 0,50-14-1365,-66 22-5461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21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0 229 24575,'1'-2'0,"-1"0"0,0-1 0,1 1 0,0 0 0,-1 0 0,1 0 0,0-1 0,0 1 0,0 0 0,0 0 0,0 0 0,1 0 0,-1 1 0,1-1 0,-1 0 0,1 0 0,0 1 0,0-1 0,-1 1 0,1 0 0,0-1 0,4 0 0,5-4 0,1 1 0,-1 0 0,14-3 0,-8 3 0,8-5 0,30-17 0,9-5 0,-7 3 0,-44 22 0,-1 0 0,1 1 0,0 0 0,0 1 0,23-6 0,46-3-1365,-64 13-5461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24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24575,'61'0'0,"80"-11"0,-92 6 0,-33 4 0,0-1 0,0 0 0,0-1 0,0-1 0,17-6 0,26-10 0,-40 14 0,30-11 0,-11 1-1365,-22 11-5461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2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24575,'2'3'0,"0"0"0,-1-1 0,1 1 0,0-1 0,0 0 0,0 1 0,1-1 0,-1 0 0,0 0 0,1-1 0,0 1 0,-1 0 0,1-1 0,0 0 0,0 1 0,0-1 0,0 0 0,-1-1 0,2 1 0,3 0 0,1-1 0,-1-1 0,0 1 0,0-2 0,0 1 0,0-1 0,0 0 0,11-6 0,12-3 0,-3 0 0,0 0 0,0 3 0,40-9 0,-54 14 0,-1 0 0,0-1 0,1-1 0,-2 0 0,1-1 0,0 0 0,10-9 0,-7 6 0,1 0 0,32-13 0,9 8-1365,-41 12-5461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30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24575,'3'0'0,"5"0"0,2 0 0,4 0 0,3 0 0,0 0 0,1 0 0,1 0 0,-1 0 0,0 0 0,0 0 0,0-3 0,3-3 0,1-2 0,-1-2 0,0 1 0,-1 1 0,-4 3-8191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32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24575,'4'0'0,"0"-1"0,0 0 0,-1 0 0,1-1 0,0 1 0,-1-1 0,1 0 0,-1 1 0,6-6 0,11-4 0,14-2 0,0 1 0,44-9 0,-12 4 0,-5 5-1365,-45 11-5461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36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24575,'5'0'0,"-1"-1"0,1 0 0,-1 0 0,1-1 0,-1 1 0,0-1 0,8-5 0,14-4 0,34-3 0,109-13 0,-48 24-328,-98 3-709,-8 0-5789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38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0 140 24575,'1'-2'0,"-1"1"0,1-1 0,-1 0 0,1 0 0,0 0 0,0 1 0,0-1 0,0 0 0,0 1 0,0-1 0,0 1 0,1-1 0,-1 1 0,2-2 0,22-18 0,-16 15 0,1 1 0,-1-1 0,1 1 0,0 1 0,1 0 0,12-3 0,67-11 0,-64 14 0,0-1 0,38-13 0,-35 10-1365,-16 5-5461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40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24575,'3'-3'0,"7"-1"0,8 0 0,6 1 0,6 1 0,1 1 0,-3 0 0,-2 1 0,-3 0 0,0-3 0,0-1 0,-1 0 0,-4 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5:0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24575,'-1'1'0,"-1"1"0,0 0 0,1-1 0,0 1 0,-1 0 0,1 0 0,0-1 0,0 1 0,0 0 0,0 0 0,0 1 0,1-1 0,-1 0 0,0 3 0,1-4 0,0 0 0,0 0 0,1 0 0,-1 0 0,0 0 0,1 0 0,-1 0 0,0 0 0,1 0 0,0 0 0,-1 0 0,1 0 0,-1 0 0,1 0 0,0-1 0,0 1 0,0 0 0,-1 0 0,1-1 0,0 1 0,0 0 0,0-1 0,0 1 0,0-1 0,0 1 0,0-1 0,0 0 0,0 0 0,0 1 0,2-1 0,16 4 0,1-1 0,0 0 0,-1-2 0,1 0 0,31-4 0,-8 2 0,-5 0 0,50 8 0,-73-5 0,1 0 0,-2 2 0,1-1 0,0 2 0,-1 0 0,17 9 0,-27-11 0,-1 0 0,1 0 0,-1 0 0,1 0 0,-1 1 0,0-1 0,-1 1 0,1 0 0,-1 0 0,1 0 0,-1 0 0,0 0 0,-1 1 0,1-1 0,-1 1 0,0-1 0,0 1 0,0-1 0,0 1 0,-1 5 0,1 4 0,-1-1 0,0 1 0,-1-1 0,-1 0 0,-5 25 0,4-30 0,-1 1 0,0-1 0,0 0 0,0 0 0,-1 0 0,-1 0 0,1-1 0,-1 0 0,-1 0 0,-7 6 0,2-1 0,2-1 0,-12 16 0,-6 4 341,22-26-767,1 1-1,0-1 1,-8 11-1,3 0-6399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42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24575,'3'0'0,"4"0"0,4 0 0,6-3 0,3-3 0,2-2 0,-1 1 0,-1 2 0,0 1 0,-1 2 0,-1 1 0,-3 1-8191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44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24575,'3'0'0,"4"0"0,4 0 0,6 0 0,3 0 0,4 0 0,4 0 0,4 0 0,1 0 0,0 0 0,-2 0 0,2 0 0,-6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6:46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24575,'11'1'0,"0"-1"0,0 0 0,-1-1 0,1 0 0,0 0 0,-1-1 0,1-1 0,-1 0 0,0 0 0,0-1 0,19-10 0,5-6-227,0 2-1,1 2 1,1 1-1,0 1 1,44-9-1,-59 19-6598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5:55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24575,'0'-5'0,"0"0"0,0 1 0,1-1 0,-1 0 0,1 0 0,0 1 0,0-1 0,1 0 0,-1 1 0,4-6 0,-3 7 0,-1 1 0,1-1 0,1 1 0,-1 0 0,0 0 0,0 0 0,1 0 0,-1 0 0,1 1 0,0-1 0,-1 1 0,1-1 0,0 1 0,0 0 0,0 0 0,0 1 0,4-2 0,22-2 0,-1 1 0,1 1 0,0 2 0,33 3 0,5 0 0,-59-3 0,1 0 0,-1 1 0,1 0 0,-1 0 0,1 1 0,12 4 0,-18-4 0,0-1 0,0 1 0,0-1 0,-1 1 0,1 0 0,0 0 0,-1 0 0,0 0 0,1 0 0,-1 1 0,0-1 0,0 1 0,0-1 0,-1 1 0,1 0 0,0 0 0,-1 0 0,0-1 0,0 2 0,2 4 0,1 17 0,-2 0 0,0 0 0,-1 0 0,-5 45 0,0-1 0,4-40 114,-1 1 0,-8 42 0,7-64-246,0 1 1,-1-1 0,0 0-1,0 1 1,0-1 0,-1 0 0,-1-1-1,1 1 1,-1-1 0,0 0 0,-1 0-1,-10 10 1,-2-2-6695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07:45:02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34 743 24575,'0'-2'0,"0"1"0,1 0 0,-1 0 0,1 0 0,-1 0 0,1 0 0,0-1 0,-1 1 0,1 0 0,0 0 0,0 0 0,0 1 0,-1-1 0,1 0 0,0 0 0,0 0 0,0 1 0,0-1 0,1 0 0,0 0 0,30-14 0,-21 10 0,29-15 0,39-29 0,-51 31 0,-13 9 0,0 1 0,0 0 0,1 1 0,27-7 0,-32 10 0,0 2 0,0 0 0,1 0 0,-1 1 0,0 1 0,0 0 0,1 0 0,10 2 0,-19-1 0,1 0 0,-1 0 0,0 0 0,0 0 0,0 0 0,-1 0 0,1 1 0,0 0 0,0-1 0,-1 1 0,1 0 0,-1 0 0,0 0 0,4 5 0,0 1 0,0 1 0,0 0 0,4 11 0,-8-14 0,1-1 0,0 1 0,0-1 0,0 0 0,0 0 0,1 0 0,0 0 0,0-1 0,0 1 0,1-1 0,-1 0 0,1 0 0,5 3 0,-1-4 0,0 0 0,0 0 0,0-1 0,0 0 0,0 0 0,0-1 0,13 0 0,4-2 0,35-4 0,-57 4 0,0 1 0,0-2 0,0 1 0,0 0 0,0-1 0,-1 1 0,1-1 0,0 0 0,-1 0 0,0-1 0,1 1 0,-1-1 0,0 0 0,0 1 0,-1-1 0,1 0 0,0-1 0,3-5 0,1-5 0,0 0 0,0 0 0,6-24 0,-9 26 0,10-34 0,-10 28 0,1 1 0,1 0 0,10-22 0,-14 35 0,0 0 0,0 0 0,1 0 0,0 1 0,-1-1 0,1 1 0,1-1 0,-1 1 0,0 0 0,1 0 0,0 1 0,-1-1 0,1 1 0,0 0 0,1 0 0,-1 0 0,8-3 0,13 1 0,0 1 0,0 1 0,0 1 0,48 5 0,-8-1 0,-49-2 0,-1 1 0,0 0 0,21 7 0,11 1 0,-45-9 0,1-1 0,-1 0 0,1 1 0,-1-1 0,1 0 0,-1-1 0,1 1 0,-1 0 0,1-1 0,-1 0 0,1 1 0,-1-1 0,1 0 0,-1 0 0,0 0 0,0-1 0,4-1 0,-3 0 0,1 0 0,-1 0 0,0-1 0,0 1 0,0-1 0,-1 0 0,1 0 0,-1 0 0,2-5 0,3-9 0,0-1 0,-2 0 0,6-33 0,-8 36 0,-2 5 0,2 1 0,-1 0 0,2 0 0,-1 0 0,10-18 0,-11 25 0,0-1 0,1 1 0,-1 0 0,1 0 0,0 0 0,0 0 0,0 0 0,0 1 0,0-1 0,0 1 0,1 0 0,-1 0 0,1 0 0,0 0 0,0 1 0,0-1 0,-1 1 0,7-1 0,-4 1 0,0 0 0,1 0 0,-1 1 0,1 0 0,-1 0 0,0 1 0,1-1 0,-1 1 0,7 2 0,-1 2 0,0-1 0,0 2 0,16 9 0,-4-2 0,0-1 0,49 17 0,-69-27 13,0-1 0,0 0-1,0-1 1,0 1-1,0 0 1,0-1 0,0 0-1,0 0 1,0 0 0,0-1-1,0 0 1,0 1 0,0-1-1,0 0 1,0-1 0,-1 1-1,1-1 1,0 0-1,-1 0 1,1 0 0,-1 0-1,1 0 1,-1-1 0,0 0-1,0 0 1,3-4 0,-1 0-156,0 0 1,-1 0 0,0 0 0,0-1-1,-1 1 1,0-1 0,0 0 0,-1 0 0,0 0-1,0 0 1,1-17 0,-2-2-6684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3:5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24575,'0'336'-1365,"0"-321"-5461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4:48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24575,'2'-3'0,"0"0"0,-1 1 0,1-1 0,0 0 0,0 1 0,1-1 0,-1 1 0,1 0 0,-1-1 0,1 1 0,3-2 0,-1 0 0,5-4 0,1 0 0,-1 1 0,1 0 0,1 0 0,-1 2 0,1-1 0,0 1 0,0 1 0,1 0 0,-1 1 0,1 0 0,0 1 0,-1 1 0,1 0 0,23 1 0,-26-1 27,0 1-1,-1-1 1,15-5-1,-3 2-1497,-8 2-5355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4:50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24575,'1'-2'0,"-1"1"0,1-1 0,0 0 0,0 0 0,-1 0 0,1 1 0,0-1 0,0 0 0,1 1 0,-1-1 0,0 1 0,0-1 0,1 1 0,1-1 0,22-17 0,0 8 0,0 0 0,0 2 0,1 1 0,0 1 0,0 2 0,1 0 0,-1 2 0,45 0 0,17 3-1365,-73 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2:24:5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24575,'37'-14'0,"-6"4"0,0 1 0,1 2 0,0 2 0,53-4 0,-67 8 113,1 0 0,18-5 0,30-3-1817,-52 9-5122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8FA9-5256-42CC-8860-C13BDBB6216E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9217-B672-4187-8272-62A1C753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 </a:t>
            </a:r>
            <a:r>
              <a:rPr lang="en-US" dirty="0" err="1"/>
              <a:t>Civita</a:t>
            </a:r>
            <a:r>
              <a:rPr lang="en-US" dirty="0"/>
              <a:t> symbol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96A9-94C5-49D1-BEFD-1C8062E6DFEB}" type="datetime1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3373-1DF0-4D70-8D31-4BB1997A463E}" type="datetime1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8DE9-F4FF-4CC3-9EE4-3133371F9CD9}" type="datetime1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160" y="228768"/>
            <a:ext cx="6623688" cy="1139981"/>
          </a:xfrm>
          <a:prstGeom prst="rect">
            <a:avLst/>
          </a:prstGeom>
        </p:spPr>
        <p:txBody>
          <a:bodyPr/>
          <a:lstStyle>
            <a:lvl1pPr algn="l">
              <a:defRPr sz="4000" b="0" i="0" cap="all">
                <a:solidFill>
                  <a:srgbClr val="404040"/>
                </a:solidFill>
                <a:latin typeface="Frutiger LT 55 Roman"/>
                <a:cs typeface="Frutiger LT 55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160" y="2000916"/>
            <a:ext cx="8229600" cy="4023394"/>
          </a:xfrm>
          <a:prstGeom prst="rect">
            <a:avLst/>
          </a:prstGeom>
        </p:spPr>
        <p:txBody>
          <a:bodyPr/>
          <a:lstStyle>
            <a:lvl1pPr algn="l">
              <a:defRPr sz="2800" b="0" i="0" cap="none">
                <a:solidFill>
                  <a:srgbClr val="404040"/>
                </a:solidFill>
                <a:latin typeface="Frutiger LT 55 Roman"/>
                <a:cs typeface="Frutiger LT 55 Roman"/>
              </a:defRPr>
            </a:lvl1pPr>
            <a:lvl2pPr algn="l">
              <a:defRPr b="0" i="0">
                <a:solidFill>
                  <a:srgbClr val="404040"/>
                </a:solidFill>
                <a:latin typeface="Frutiger LT 55 Roman"/>
                <a:cs typeface="Frutiger LT 55 Roman"/>
              </a:defRPr>
            </a:lvl2pPr>
            <a:lvl3pPr algn="l">
              <a:defRPr b="0" i="0">
                <a:solidFill>
                  <a:srgbClr val="404040"/>
                </a:solidFill>
                <a:latin typeface="Frutiger LT 55 Roman"/>
                <a:cs typeface="Frutiger LT 55 Roman"/>
              </a:defRPr>
            </a:lvl3pPr>
            <a:lvl4pPr algn="l">
              <a:defRPr b="0" i="0">
                <a:solidFill>
                  <a:srgbClr val="FFFFFF"/>
                </a:solidFill>
                <a:latin typeface="Frutiger LT 55 Roman"/>
                <a:cs typeface="Frutiger LT 55 Roman"/>
              </a:defRPr>
            </a:lvl4pPr>
            <a:lvl5pPr algn="l">
              <a:defRPr b="0" i="0">
                <a:solidFill>
                  <a:srgbClr val="FFFFFF"/>
                </a:solidFill>
                <a:latin typeface="Frutiger LT 55 Roman"/>
                <a:cs typeface="Frutiger LT 55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98173" y="6139765"/>
            <a:ext cx="7772400" cy="392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cap="all">
                <a:solidFill>
                  <a:srgbClr val="023E7C"/>
                </a:solidFill>
                <a:latin typeface="Frutiger LT 55 Roman"/>
                <a:cs typeface="Frutiger LT 55 Roman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42113" y="6624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46832C5-B942-46A7-8625-17731B336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F154-23AA-43DD-8829-EF906D5B1E7E}" type="datetime1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01A3-C32A-4416-88E2-496C9A383863}" type="datetime1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10-6E9D-4BB4-B2E9-BF9E087FCE39}" type="datetime1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220C-0AFE-45DA-B827-8D801304892B}" type="datetime1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8ED0-6342-40F2-B722-29573EA0DAE1}" type="datetime1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E807-7CEC-4C5C-82AD-B3CA30734CB6}" type="datetime1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017-82DD-48B1-9C82-E39F288B8791}" type="datetime1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CD5-A856-4594-BE67-B16318448439}" type="datetime1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609C-84F9-487A-88A4-0A987A4D9F6A}" type="datetime1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34.png"/><Relationship Id="rId21" Type="http://schemas.openxmlformats.org/officeDocument/2006/relationships/image" Target="../media/image25.png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38.png"/><Relationship Id="rId50" Type="http://schemas.openxmlformats.org/officeDocument/2006/relationships/customXml" Target="../ink/ink29.xml"/><Relationship Id="rId55" Type="http://schemas.openxmlformats.org/officeDocument/2006/relationships/image" Target="../media/image42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customXml" Target="../ink/ink12.xml"/><Relationship Id="rId29" Type="http://schemas.openxmlformats.org/officeDocument/2006/relationships/image" Target="../media/image29.png"/><Relationship Id="rId11" Type="http://schemas.openxmlformats.org/officeDocument/2006/relationships/image" Target="../media/image20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33.png"/><Relationship Id="rId40" Type="http://schemas.openxmlformats.org/officeDocument/2006/relationships/customXml" Target="../ink/ink24.xml"/><Relationship Id="rId45" Type="http://schemas.openxmlformats.org/officeDocument/2006/relationships/image" Target="../media/image37.png"/><Relationship Id="rId53" Type="http://schemas.openxmlformats.org/officeDocument/2006/relationships/image" Target="../media/image41.png"/><Relationship Id="rId58" Type="http://schemas.openxmlformats.org/officeDocument/2006/relationships/image" Target="../media/image44.png"/><Relationship Id="rId5" Type="http://schemas.openxmlformats.org/officeDocument/2006/relationships/image" Target="../media/image170.png"/><Relationship Id="rId61" Type="http://schemas.openxmlformats.org/officeDocument/2006/relationships/image" Target="../media/image12.png"/><Relationship Id="rId19" Type="http://schemas.openxmlformats.org/officeDocument/2006/relationships/image" Target="../media/image24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28.png"/><Relationship Id="rId30" Type="http://schemas.openxmlformats.org/officeDocument/2006/relationships/customXml" Target="../ink/ink19.xml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48" Type="http://schemas.openxmlformats.org/officeDocument/2006/relationships/customXml" Target="../ink/ink28.xml"/><Relationship Id="rId56" Type="http://schemas.openxmlformats.org/officeDocument/2006/relationships/customXml" Target="../ink/ink32.xml"/><Relationship Id="rId8" Type="http://schemas.openxmlformats.org/officeDocument/2006/relationships/customXml" Target="../ink/ink8.xml"/><Relationship Id="rId51" Type="http://schemas.openxmlformats.org/officeDocument/2006/relationships/image" Target="../media/image40.png"/><Relationship Id="rId3" Type="http://schemas.openxmlformats.org/officeDocument/2006/relationships/image" Target="../media/image16.png"/><Relationship Id="rId12" Type="http://schemas.openxmlformats.org/officeDocument/2006/relationships/customXml" Target="../ink/ink10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59" Type="http://schemas.openxmlformats.org/officeDocument/2006/relationships/image" Target="../media/image101.png"/><Relationship Id="rId20" Type="http://schemas.openxmlformats.org/officeDocument/2006/relationships/customXml" Target="../ink/ink14.xml"/><Relationship Id="rId41" Type="http://schemas.openxmlformats.org/officeDocument/2006/relationships/image" Target="../media/image35.png"/><Relationship Id="rId54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39.png"/><Relationship Id="rId57" Type="http://schemas.openxmlformats.org/officeDocument/2006/relationships/image" Target="../media/image43.png"/><Relationship Id="rId10" Type="http://schemas.openxmlformats.org/officeDocument/2006/relationships/customXml" Target="../ink/ink9.xml"/><Relationship Id="rId31" Type="http://schemas.openxmlformats.org/officeDocument/2006/relationships/image" Target="../media/image30.png"/><Relationship Id="rId44" Type="http://schemas.openxmlformats.org/officeDocument/2006/relationships/customXml" Target="../ink/ink26.xml"/><Relationship Id="rId52" Type="http://schemas.openxmlformats.org/officeDocument/2006/relationships/customXml" Target="../ink/ink30.xml"/><Relationship Id="rId60" Type="http://schemas.openxmlformats.org/officeDocument/2006/relationships/image" Target="../media/image11.png"/><Relationship Id="rId4" Type="http://schemas.openxmlformats.org/officeDocument/2006/relationships/customXml" Target="../ink/ink6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customXml" Target="../ink/ink2.xml"/><Relationship Id="rId17" Type="http://schemas.openxmlformats.org/officeDocument/2006/relationships/image" Target="../media/image9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F6A8-5880-4338-8FDE-5B0CB490C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NEGF method for transport mediated by photons and the super-Planckian problem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7C423-D6D9-4AF7-9371-58FB4065B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77770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Jian-Sheng Wang</a:t>
            </a:r>
          </a:p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Department of Physics, </a:t>
            </a:r>
          </a:p>
          <a:p>
            <a:r>
              <a:rPr lang="en-US" dirty="0">
                <a:solidFill>
                  <a:srgbClr val="002060"/>
                </a:solidFill>
              </a:rPr>
              <a:t>National University of Singapore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1FA55-E046-4C7B-BAC3-83800BA4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2CCC0A-8943-42E3-A378-B484C41828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Self 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2CCC0A-8943-42E3-A378-B484C4182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D83D-28DE-4F0A-887A-BF791103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2870EA-FEC8-4ECD-8AF9-0E9D67C3B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002298"/>
              </p:ext>
            </p:extLst>
          </p:nvPr>
        </p:nvGraphicFramePr>
        <p:xfrm>
          <a:off x="735013" y="4048125"/>
          <a:ext cx="7673975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63960" imgH="1638000" progId="Equation.DSMT4">
                  <p:embed/>
                </p:oleObj>
              </mc:Choice>
              <mc:Fallback>
                <p:oleObj name="Equation" r:id="rId5" imgW="486396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013" y="4048125"/>
                        <a:ext cx="7673975" cy="258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c 5">
            <a:extLst>
              <a:ext uri="{FF2B5EF4-FFF2-40B4-BE49-F238E27FC236}">
                <a16:creationId xmlns:a16="http://schemas.microsoft.com/office/drawing/2014/main" id="{E419148E-6C90-4B89-B673-F9235206BDA8}"/>
              </a:ext>
            </a:extLst>
          </p:cNvPr>
          <p:cNvSpPr/>
          <p:nvPr/>
        </p:nvSpPr>
        <p:spPr>
          <a:xfrm>
            <a:off x="1431713" y="2379134"/>
            <a:ext cx="1950720" cy="1325563"/>
          </a:xfrm>
          <a:prstGeom prst="arc">
            <a:avLst>
              <a:gd name="adj1" fmla="val 10821215"/>
              <a:gd name="adj2" fmla="val 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34D3363-589E-4817-9E39-E50D06330A6A}"/>
              </a:ext>
            </a:extLst>
          </p:cNvPr>
          <p:cNvSpPr/>
          <p:nvPr/>
        </p:nvSpPr>
        <p:spPr>
          <a:xfrm rot="10800000">
            <a:off x="1446953" y="2699174"/>
            <a:ext cx="1950720" cy="1325563"/>
          </a:xfrm>
          <a:prstGeom prst="arc">
            <a:avLst>
              <a:gd name="adj1" fmla="val 10821215"/>
              <a:gd name="adj2" fmla="val 0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D7ABE04-6C9F-41D4-B195-F98FFEAA5293}"/>
              </a:ext>
            </a:extLst>
          </p:cNvPr>
          <p:cNvSpPr/>
          <p:nvPr/>
        </p:nvSpPr>
        <p:spPr>
          <a:xfrm rot="5400000">
            <a:off x="3360420" y="3108960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03DF4A0-BA68-470C-BF8C-98BD6204FCB6}"/>
              </a:ext>
            </a:extLst>
          </p:cNvPr>
          <p:cNvSpPr/>
          <p:nvPr/>
        </p:nvSpPr>
        <p:spPr>
          <a:xfrm rot="16200000">
            <a:off x="1165860" y="3131820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C2E4D-865F-43A6-8EA2-09520134F6FB}"/>
              </a:ext>
            </a:extLst>
          </p:cNvPr>
          <p:cNvSpPr txBox="1"/>
          <p:nvPr/>
        </p:nvSpPr>
        <p:spPr>
          <a:xfrm>
            <a:off x="2103120" y="179832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RPA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037D5A7-AC6F-0460-5815-9DFA836A420A}"/>
              </a:ext>
            </a:extLst>
          </p:cNvPr>
          <p:cNvSpPr/>
          <p:nvPr/>
        </p:nvSpPr>
        <p:spPr>
          <a:xfrm>
            <a:off x="5394108" y="1508277"/>
            <a:ext cx="1950720" cy="1325563"/>
          </a:xfrm>
          <a:prstGeom prst="arc">
            <a:avLst>
              <a:gd name="adj1" fmla="val 5700506"/>
              <a:gd name="adj2" fmla="val 5044763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3CE7C60-61BC-39F1-B162-BD19CEF32F38}"/>
              </a:ext>
            </a:extLst>
          </p:cNvPr>
          <p:cNvSpPr/>
          <p:nvPr/>
        </p:nvSpPr>
        <p:spPr>
          <a:xfrm rot="16200000">
            <a:off x="6184172" y="2979421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3FA0981-4CBF-8AFA-6BF8-D7D3DD406DD6}"/>
              </a:ext>
            </a:extLst>
          </p:cNvPr>
          <p:cNvSpPr/>
          <p:nvPr/>
        </p:nvSpPr>
        <p:spPr>
          <a:xfrm rot="5400000">
            <a:off x="6332217" y="2989217"/>
            <a:ext cx="320040" cy="13716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6225C-5BA0-0B71-1CC7-CE3F85930595}"/>
              </a:ext>
            </a:extLst>
          </p:cNvPr>
          <p:cNvSpPr txBox="1"/>
          <p:nvPr/>
        </p:nvSpPr>
        <p:spPr>
          <a:xfrm>
            <a:off x="7344827" y="1208314"/>
            <a:ext cx="170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diamagnetic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98757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AB16-46C5-4071-9103-07E49CCA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Meir-</a:t>
            </a:r>
            <a:r>
              <a:rPr lang="en-US" dirty="0" err="1"/>
              <a:t>Wingreen</a:t>
            </a:r>
            <a:r>
              <a:rPr lang="en-US" dirty="0"/>
              <a:t> formula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3E80B-B631-47AD-8261-521D4944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0DB330-0625-467F-9208-7582DC97D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110765"/>
              </p:ext>
            </p:extLst>
          </p:nvPr>
        </p:nvGraphicFramePr>
        <p:xfrm>
          <a:off x="1276350" y="2101850"/>
          <a:ext cx="7312025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040" imgH="1904760" progId="Equation.DSMT4">
                  <p:embed/>
                </p:oleObj>
              </mc:Choice>
              <mc:Fallback>
                <p:oleObj name="Equation" r:id="rId3" imgW="384804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6350" y="2101850"/>
                        <a:ext cx="7312025" cy="361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D15777-22CE-490D-8553-8D89C64B7838}"/>
              </a:ext>
            </a:extLst>
          </p:cNvPr>
          <p:cNvSpPr txBox="1"/>
          <p:nvPr/>
        </p:nvSpPr>
        <p:spPr>
          <a:xfrm>
            <a:off x="6675663" y="1573104"/>
            <a:ext cx="218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Krüger</a:t>
            </a:r>
            <a:r>
              <a:rPr lang="en-US" dirty="0"/>
              <a:t>, et al (2012); </a:t>
            </a:r>
            <a:r>
              <a:rPr lang="en-US" dirty="0" err="1"/>
              <a:t>Strekha</a:t>
            </a:r>
            <a:r>
              <a:rPr lang="en-US" dirty="0"/>
              <a:t>, et al, PRA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4147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4781-D1EF-A3F6-18A0-8F2CC9D6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van der Waals force between current-carrying graphene nanostrips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A0DD-8043-CD2A-2857-A60C83D6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picture containing pattern, black and white, white, sketch&#10;&#10;Description automatically generated">
            <a:extLst>
              <a:ext uri="{FF2B5EF4-FFF2-40B4-BE49-F238E27FC236}">
                <a16:creationId xmlns:a16="http://schemas.microsoft.com/office/drawing/2014/main" id="{D1BAA5AF-C45C-5FF1-9CDC-3DCD7D11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2318661"/>
            <a:ext cx="4735286" cy="47352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B0360F-C670-D892-055E-567BEF9EEFC5}"/>
              </a:ext>
            </a:extLst>
          </p:cNvPr>
          <p:cNvCxnSpPr/>
          <p:nvPr/>
        </p:nvCxnSpPr>
        <p:spPr>
          <a:xfrm>
            <a:off x="4484914" y="3037114"/>
            <a:ext cx="576943" cy="1153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E0B2AE-F99C-B534-FA91-954273ADABC4}"/>
              </a:ext>
            </a:extLst>
          </p:cNvPr>
          <p:cNvSpPr txBox="1"/>
          <p:nvPr/>
        </p:nvSpPr>
        <p:spPr>
          <a:xfrm>
            <a:off x="4887681" y="3102430"/>
            <a:ext cx="48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</a:t>
            </a:r>
            <a:endParaRPr lang="en-SG" sz="2400" i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A696B4A-B679-3871-A37D-DC3D5D12DF29}"/>
              </a:ext>
            </a:extLst>
          </p:cNvPr>
          <p:cNvSpPr/>
          <p:nvPr/>
        </p:nvSpPr>
        <p:spPr>
          <a:xfrm rot="20836287">
            <a:off x="2100942" y="3614057"/>
            <a:ext cx="947058" cy="4027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D5EF81B-EE11-C26B-65AD-7E57AD944C8D}"/>
              </a:ext>
            </a:extLst>
          </p:cNvPr>
          <p:cNvSpPr/>
          <p:nvPr/>
        </p:nvSpPr>
        <p:spPr>
          <a:xfrm rot="20836287">
            <a:off x="2667001" y="5170712"/>
            <a:ext cx="947058" cy="4027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3A19C8-5F07-7479-590B-403748DD8C24}"/>
                  </a:ext>
                </a:extLst>
              </p:cNvPr>
              <p:cNvSpPr txBox="1"/>
              <p:nvPr/>
            </p:nvSpPr>
            <p:spPr>
              <a:xfrm>
                <a:off x="6259286" y="2503713"/>
                <a:ext cx="2340428" cy="303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Chemical potential bias,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SG" sz="2400" dirty="0"/>
                  <a:t>eV, electric current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1.2×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SG" sz="2400" dirty="0"/>
                  <a:t>A. Temperature at 300 K.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3A19C8-5F07-7479-590B-403748DD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86" y="2503713"/>
                <a:ext cx="2340428" cy="3038460"/>
              </a:xfrm>
              <a:prstGeom prst="rect">
                <a:avLst/>
              </a:prstGeom>
              <a:blipFill>
                <a:blip r:embed="rId3"/>
                <a:stretch>
                  <a:fillRect l="-4167" t="-1606" b="-381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B421F6-3EC0-4616-F123-35D25D310A98}"/>
                  </a:ext>
                </a:extLst>
              </p14:cNvPr>
              <p14:cNvContentPartPr/>
              <p14:nvPr/>
            </p14:nvContentPartPr>
            <p14:xfrm>
              <a:off x="4152680" y="5403510"/>
              <a:ext cx="360" cy="126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B421F6-3EC0-4616-F123-35D25D310A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3680" y="5394510"/>
                <a:ext cx="18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BC0ECE6-379B-BA95-2E34-57BD04985C4D}"/>
                  </a:ext>
                </a:extLst>
              </p14:cNvPr>
              <p14:cNvContentPartPr/>
              <p14:nvPr/>
            </p14:nvContentPartPr>
            <p14:xfrm>
              <a:off x="4152720" y="3035430"/>
              <a:ext cx="120960" cy="43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BC0ECE6-379B-BA95-2E34-57BD04985C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3720" y="3026790"/>
                <a:ext cx="1386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F67B16-E9F5-7FCA-6AA7-F3DCB55BFDA2}"/>
                  </a:ext>
                </a:extLst>
              </p14:cNvPr>
              <p14:cNvContentPartPr/>
              <p14:nvPr/>
            </p14:nvContentPartPr>
            <p14:xfrm>
              <a:off x="4038240" y="3269430"/>
              <a:ext cx="152280" cy="38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F67B16-E9F5-7FCA-6AA7-F3DCB55BFD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9240" y="3260790"/>
                <a:ext cx="169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11F4895-2B7E-86E9-8134-1F511FE018E8}"/>
                  </a:ext>
                </a:extLst>
              </p14:cNvPr>
              <p14:cNvContentPartPr/>
              <p14:nvPr/>
            </p14:nvContentPartPr>
            <p14:xfrm>
              <a:off x="3949680" y="3536190"/>
              <a:ext cx="145440" cy="2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11F4895-2B7E-86E9-8134-1F511FE018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0680" y="3527550"/>
                <a:ext cx="163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3CFB330-492D-A8F0-7629-7FBC5B9B77E3}"/>
                  </a:ext>
                </a:extLst>
              </p14:cNvPr>
              <p14:cNvContentPartPr/>
              <p14:nvPr/>
            </p14:nvContentPartPr>
            <p14:xfrm>
              <a:off x="3860760" y="3803310"/>
              <a:ext cx="18360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3CFB330-492D-A8F0-7629-7FBC5B9B77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1760" y="3794310"/>
                <a:ext cx="20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D63CB61-B278-3E76-6DBA-6F240A831094}"/>
                  </a:ext>
                </a:extLst>
              </p14:cNvPr>
              <p14:cNvContentPartPr/>
              <p14:nvPr/>
            </p14:nvContentPartPr>
            <p14:xfrm>
              <a:off x="3816120" y="4044510"/>
              <a:ext cx="15192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D63CB61-B278-3E76-6DBA-6F240A8310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7120" y="4035510"/>
                <a:ext cx="169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43B831-3919-42F8-2533-B8A69863E430}"/>
                  </a:ext>
                </a:extLst>
              </p14:cNvPr>
              <p14:cNvContentPartPr/>
              <p14:nvPr/>
            </p14:nvContentPartPr>
            <p14:xfrm>
              <a:off x="3721080" y="4273110"/>
              <a:ext cx="126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43B831-3919-42F8-2533-B8A69863E4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12080" y="4264110"/>
                <a:ext cx="144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5E63A24-DA64-BB16-20D8-D54F6D1B1810}"/>
                  </a:ext>
                </a:extLst>
              </p14:cNvPr>
              <p14:cNvContentPartPr/>
              <p14:nvPr/>
            </p14:nvContentPartPr>
            <p14:xfrm>
              <a:off x="1288920" y="3612510"/>
              <a:ext cx="164880" cy="3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5E63A24-DA64-BB16-20D8-D54F6D1B18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79920" y="3603510"/>
                <a:ext cx="182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F23565F-C4FF-1B87-675F-B5570295099A}"/>
                  </a:ext>
                </a:extLst>
              </p14:cNvPr>
              <p14:cNvContentPartPr/>
              <p14:nvPr/>
            </p14:nvContentPartPr>
            <p14:xfrm>
              <a:off x="1225200" y="3890430"/>
              <a:ext cx="152280" cy="14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F23565F-C4FF-1B87-675F-B5570295099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6200" y="3881790"/>
                <a:ext cx="169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A080B09-C536-FAFF-DB7D-AF2ED195C5A8}"/>
                  </a:ext>
                </a:extLst>
              </p14:cNvPr>
              <p14:cNvContentPartPr/>
              <p14:nvPr/>
            </p14:nvContentPartPr>
            <p14:xfrm>
              <a:off x="1155360" y="4140990"/>
              <a:ext cx="159840" cy="30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A080B09-C536-FAFF-DB7D-AF2ED195C5A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6360" y="4132350"/>
                <a:ext cx="1774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7A2AE16-6938-F38E-4EB4-1626CA0D0F40}"/>
                  </a:ext>
                </a:extLst>
              </p14:cNvPr>
              <p14:cNvContentPartPr/>
              <p14:nvPr/>
            </p14:nvContentPartPr>
            <p14:xfrm>
              <a:off x="1079400" y="4342950"/>
              <a:ext cx="15840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7A2AE16-6938-F38E-4EB4-1626CA0D0F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0400" y="4333950"/>
                <a:ext cx="1760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58FDEC1-A87E-B410-AF51-E9A8E070AD21}"/>
              </a:ext>
            </a:extLst>
          </p:cNvPr>
          <p:cNvGrpSpPr/>
          <p:nvPr/>
        </p:nvGrpSpPr>
        <p:grpSpPr>
          <a:xfrm>
            <a:off x="1028640" y="4584150"/>
            <a:ext cx="95400" cy="25920"/>
            <a:chOff x="1028640" y="4584150"/>
            <a:chExt cx="95400" cy="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A3F56B-ACEF-6C83-96DC-F574BD1BC493}"/>
                    </a:ext>
                  </a:extLst>
                </p14:cNvPr>
                <p14:cNvContentPartPr/>
                <p14:nvPr/>
              </p14:nvContentPartPr>
              <p14:xfrm>
                <a:off x="1028640" y="4609710"/>
                <a:ext cx="1728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A3F56B-ACEF-6C83-96DC-F574BD1BC4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9640" y="4600710"/>
                  <a:ext cx="34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A25B77-1F86-C131-6A36-976F0BFD2783}"/>
                    </a:ext>
                  </a:extLst>
                </p14:cNvPr>
                <p14:cNvContentPartPr/>
                <p14:nvPr/>
              </p14:nvContentPartPr>
              <p14:xfrm>
                <a:off x="1111080" y="4609710"/>
                <a:ext cx="39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A25B77-1F86-C131-6A36-976F0BFD27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2080" y="4600710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A103D7-E31D-273C-FD81-764AFD844044}"/>
                    </a:ext>
                  </a:extLst>
                </p14:cNvPr>
                <p14:cNvContentPartPr/>
                <p14:nvPr/>
              </p14:nvContentPartPr>
              <p14:xfrm>
                <a:off x="1053120" y="4584150"/>
                <a:ext cx="70920" cy="2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A103D7-E31D-273C-FD81-764AFD8440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4120" y="4575150"/>
                  <a:ext cx="885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6C54A11-4206-EC0E-E3A3-97FF35946E54}"/>
                  </a:ext>
                </a:extLst>
              </p14:cNvPr>
              <p14:cNvContentPartPr/>
              <p14:nvPr/>
            </p14:nvContentPartPr>
            <p14:xfrm>
              <a:off x="920640" y="4844790"/>
              <a:ext cx="9504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6C54A11-4206-EC0E-E3A3-97FF35946E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1640" y="4835790"/>
                <a:ext cx="112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ACCEBCB-375B-2B6A-5845-420EE8DEC28E}"/>
                  </a:ext>
                </a:extLst>
              </p14:cNvPr>
              <p14:cNvContentPartPr/>
              <p14:nvPr/>
            </p14:nvContentPartPr>
            <p14:xfrm>
              <a:off x="4673280" y="4470660"/>
              <a:ext cx="140760" cy="63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ACCEBCB-375B-2B6A-5845-420EE8DEC28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64280" y="4461660"/>
                <a:ext cx="158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909E089-B00F-E4D9-A321-FE6712CF688B}"/>
                  </a:ext>
                </a:extLst>
              </p14:cNvPr>
              <p14:cNvContentPartPr/>
              <p14:nvPr/>
            </p14:nvContentPartPr>
            <p14:xfrm>
              <a:off x="4622520" y="4692420"/>
              <a:ext cx="183240" cy="82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909E089-B00F-E4D9-A321-FE6712CF68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13520" y="4683780"/>
                <a:ext cx="200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54E33E8-98EE-4FDB-DF68-66A05D572D9B}"/>
                  </a:ext>
                </a:extLst>
              </p14:cNvPr>
              <p14:cNvContentPartPr/>
              <p14:nvPr/>
            </p14:nvContentPartPr>
            <p14:xfrm>
              <a:off x="4546560" y="4972860"/>
              <a:ext cx="196560" cy="37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54E33E8-98EE-4FDB-DF68-66A05D572D9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37560" y="4964220"/>
                <a:ext cx="214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C87FB05-E9A9-99E7-B3E0-333DE1E8631E}"/>
                  </a:ext>
                </a:extLst>
              </p14:cNvPr>
              <p14:cNvContentPartPr/>
              <p14:nvPr/>
            </p14:nvContentPartPr>
            <p14:xfrm>
              <a:off x="4476720" y="5219460"/>
              <a:ext cx="202320" cy="64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C87FB05-E9A9-99E7-B3E0-333DE1E8631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67720" y="5210820"/>
                <a:ext cx="2199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B3C49E4-9299-DA84-B3F6-1770483B2D6F}"/>
                  </a:ext>
                </a:extLst>
              </p14:cNvPr>
              <p14:cNvContentPartPr/>
              <p14:nvPr/>
            </p14:nvContentPartPr>
            <p14:xfrm>
              <a:off x="4425600" y="5442660"/>
              <a:ext cx="107640" cy="18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B3C49E4-9299-DA84-B3F6-1770483B2D6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16600" y="5434020"/>
                <a:ext cx="1252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8F3BE17-9DB0-9803-8BC1-54E15ADF49F2}"/>
                  </a:ext>
                </a:extLst>
              </p14:cNvPr>
              <p14:cNvContentPartPr/>
              <p14:nvPr/>
            </p14:nvContentPartPr>
            <p14:xfrm>
              <a:off x="4343160" y="5682780"/>
              <a:ext cx="126720" cy="3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8F3BE17-9DB0-9803-8BC1-54E15ADF49F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34160" y="5674140"/>
                <a:ext cx="144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03E7071-3D6F-506B-AC4C-774C4932B7D7}"/>
                  </a:ext>
                </a:extLst>
              </p14:cNvPr>
              <p14:cNvContentPartPr/>
              <p14:nvPr/>
            </p14:nvContentPartPr>
            <p14:xfrm>
              <a:off x="1917480" y="5117580"/>
              <a:ext cx="164880" cy="25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03E7071-3D6F-506B-AC4C-774C4932B7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08480" y="5108940"/>
                <a:ext cx="182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DCB57E-15BE-95F0-3E90-83379C1E85E9}"/>
                  </a:ext>
                </a:extLst>
              </p14:cNvPr>
              <p14:cNvContentPartPr/>
              <p14:nvPr/>
            </p14:nvContentPartPr>
            <p14:xfrm>
              <a:off x="1860240" y="5353020"/>
              <a:ext cx="133920" cy="50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DCB57E-15BE-95F0-3E90-83379C1E85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51240" y="5344020"/>
                <a:ext cx="1515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D74229E-570A-0B50-8045-D0476CE7851A}"/>
                  </a:ext>
                </a:extLst>
              </p14:cNvPr>
              <p14:cNvContentPartPr/>
              <p14:nvPr/>
            </p14:nvContentPartPr>
            <p14:xfrm>
              <a:off x="1784280" y="5582340"/>
              <a:ext cx="100800" cy="11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D74229E-570A-0B50-8045-D0476CE785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75280" y="5573700"/>
                <a:ext cx="118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9C1898C-4019-B04F-C783-57F60E0013F8}"/>
                  </a:ext>
                </a:extLst>
              </p14:cNvPr>
              <p14:cNvContentPartPr/>
              <p14:nvPr/>
            </p14:nvContentPartPr>
            <p14:xfrm>
              <a:off x="1701480" y="5828220"/>
              <a:ext cx="69840" cy="13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9C1898C-4019-B04F-C783-57F60E0013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92480" y="5819580"/>
                <a:ext cx="87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B2757E2-AB64-7F35-B228-B9996A1FA29D}"/>
                  </a:ext>
                </a:extLst>
              </p14:cNvPr>
              <p14:cNvContentPartPr/>
              <p14:nvPr/>
            </p14:nvContentPartPr>
            <p14:xfrm>
              <a:off x="1669800" y="6057540"/>
              <a:ext cx="10764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B2757E2-AB64-7F35-B228-B9996A1FA2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60800" y="6048540"/>
                <a:ext cx="12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0360918-B5B4-900E-B333-D3B96AF2AA68}"/>
                  </a:ext>
                </a:extLst>
              </p14:cNvPr>
              <p14:cNvContentPartPr/>
              <p14:nvPr/>
            </p14:nvContentPartPr>
            <p14:xfrm>
              <a:off x="1485840" y="6304860"/>
              <a:ext cx="151920" cy="51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0360918-B5B4-900E-B333-D3B96AF2AA6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76840" y="6296220"/>
                <a:ext cx="169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3A6B25-CC9A-1996-2F91-B73FEAC19FBF}"/>
                  </a:ext>
                </a:extLst>
              </p:cNvPr>
              <p:cNvSpPr txBox="1"/>
              <p:nvPr/>
            </p:nvSpPr>
            <p:spPr>
              <a:xfrm>
                <a:off x="1092200" y="5480050"/>
                <a:ext cx="387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3A6B25-CC9A-1996-2F91-B73FEAC19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00" y="5480050"/>
                <a:ext cx="387030" cy="461665"/>
              </a:xfrm>
              <a:prstGeom prst="rect">
                <a:avLst/>
              </a:prstGeom>
              <a:blipFill>
                <a:blip r:embed="rId58"/>
                <a:stretch>
                  <a:fillRect l="-3125" r="-15625" b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B7A37E5-3593-B36E-F1A8-1F48FD433766}"/>
                  </a:ext>
                </a:extLst>
              </p:cNvPr>
              <p:cNvSpPr txBox="1"/>
              <p:nvPr/>
            </p:nvSpPr>
            <p:spPr>
              <a:xfrm>
                <a:off x="4887680" y="4909453"/>
                <a:ext cx="3634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B7A37E5-3593-B36E-F1A8-1F48FD433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680" y="4909453"/>
                <a:ext cx="363449" cy="461665"/>
              </a:xfrm>
              <a:prstGeom prst="rect">
                <a:avLst/>
              </a:prstGeom>
              <a:blipFill>
                <a:blip r:embed="rId59"/>
                <a:stretch>
                  <a:fillRect l="-5085" r="-32203" b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61BA384-B50C-58E2-F128-721927B51442}"/>
              </a:ext>
            </a:extLst>
          </p:cNvPr>
          <p:cNvSpPr txBox="1"/>
          <p:nvPr/>
        </p:nvSpPr>
        <p:spPr>
          <a:xfrm>
            <a:off x="968160" y="2319254"/>
            <a:ext cx="199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nearest neighbor hopping </a:t>
            </a:r>
            <a:r>
              <a:rPr lang="en-US" i="1" dirty="0"/>
              <a:t>t </a:t>
            </a:r>
            <a:r>
              <a:rPr lang="en-US" dirty="0"/>
              <a:t>= 2.7 eV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56126-83F0-F80B-034A-0C40D8B5E58B}"/>
                  </a:ext>
                </a:extLst>
              </p:cNvPr>
              <p:cNvSpPr txBox="1"/>
              <p:nvPr/>
            </p:nvSpPr>
            <p:spPr>
              <a:xfrm>
                <a:off x="362858" y="3890735"/>
                <a:ext cx="387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56126-83F0-F80B-034A-0C40D8B5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8" y="3890735"/>
                <a:ext cx="387030" cy="461665"/>
              </a:xfrm>
              <a:prstGeom prst="rect">
                <a:avLst/>
              </a:prstGeom>
              <a:blipFill>
                <a:blip r:embed="rId60"/>
                <a:stretch>
                  <a:fillRect l="-4762" r="-17460" b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F9065B-BF0C-AD9A-DF70-2B6D0AD7FF7A}"/>
                  </a:ext>
                </a:extLst>
              </p:cNvPr>
              <p:cNvSpPr txBox="1"/>
              <p:nvPr/>
            </p:nvSpPr>
            <p:spPr>
              <a:xfrm>
                <a:off x="4267194" y="3352795"/>
                <a:ext cx="3634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F9065B-BF0C-AD9A-DF70-2B6D0AD7F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4" y="3352795"/>
                <a:ext cx="363449" cy="461665"/>
              </a:xfrm>
              <a:prstGeom prst="rect">
                <a:avLst/>
              </a:prstGeom>
              <a:blipFill>
                <a:blip r:embed="rId61"/>
                <a:stretch>
                  <a:fillRect l="-5000" r="-30000" b="-92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61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E4268-DD58-4553-3AB7-590FD97A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E2244DEE-1D89-1BC2-9FFF-737D9F8E5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2" y="1319563"/>
            <a:ext cx="5870273" cy="4218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BE74CB-D07A-6EB3-44DA-3F7DBEE9F96D}"/>
              </a:ext>
            </a:extLst>
          </p:cNvPr>
          <p:cNvSpPr txBox="1"/>
          <p:nvPr/>
        </p:nvSpPr>
        <p:spPr>
          <a:xfrm>
            <a:off x="6640285" y="1319563"/>
            <a:ext cx="23307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Force between two 13 × 8 armchair graphene with chemical potential biases of ±1 eV.   Black: fluctuational force; red: additional force due to current (</a:t>
            </a:r>
            <a:r>
              <a:rPr lang="en-US" sz="2200" dirty="0" err="1"/>
              <a:t>Biot</a:t>
            </a:r>
            <a:r>
              <a:rPr lang="en-US" sz="2200" dirty="0"/>
              <a:t>-Savart law).   J.-S. Wang and M. Antezza, in preparation. </a:t>
            </a:r>
            <a:endParaRPr lang="en-SG" sz="2200" dirty="0"/>
          </a:p>
        </p:txBody>
      </p:sp>
    </p:spTree>
    <p:extLst>
      <p:ext uri="{BB962C8B-B14F-4D97-AF65-F5344CB8AC3E}">
        <p14:creationId xmlns:p14="http://schemas.microsoft.com/office/powerpoint/2010/main" val="256582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9644-8043-CFDC-1FBF-22FFC68D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Heat transfer in on 2D metals, super-Planckian problem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BCFEA-39D9-A008-06C6-201B7B46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14</a:t>
            </a:fld>
            <a:endParaRPr lang="en-US"/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6E9FFB24-E61F-8ABA-705A-56266F70231A}"/>
              </a:ext>
            </a:extLst>
          </p:cNvPr>
          <p:cNvSpPr/>
          <p:nvPr/>
        </p:nvSpPr>
        <p:spPr>
          <a:xfrm>
            <a:off x="2100943" y="2973049"/>
            <a:ext cx="1611086" cy="1665514"/>
          </a:xfrm>
          <a:prstGeom prst="flowChartInputOutp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0AE7D6DB-D93D-F30B-77ED-953C9D58559C}"/>
              </a:ext>
            </a:extLst>
          </p:cNvPr>
          <p:cNvSpPr/>
          <p:nvPr/>
        </p:nvSpPr>
        <p:spPr>
          <a:xfrm>
            <a:off x="4724400" y="2973049"/>
            <a:ext cx="1611086" cy="166551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1E35C2-E09A-F6D7-1D86-1708E2FA6509}"/>
              </a:ext>
            </a:extLst>
          </p:cNvPr>
          <p:cNvCxnSpPr>
            <a:cxnSpLocks/>
          </p:cNvCxnSpPr>
          <p:nvPr/>
        </p:nvCxnSpPr>
        <p:spPr>
          <a:xfrm>
            <a:off x="3439886" y="5094515"/>
            <a:ext cx="1284514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72BA4C-EFF8-51A6-6D0E-CB5D3B41F6FD}"/>
              </a:ext>
            </a:extLst>
          </p:cNvPr>
          <p:cNvSpPr txBox="1"/>
          <p:nvPr/>
        </p:nvSpPr>
        <p:spPr>
          <a:xfrm>
            <a:off x="3897086" y="5355771"/>
            <a:ext cx="31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</a:t>
            </a:r>
            <a:endParaRPr lang="en-SG" sz="2400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BAFE39-4CC7-DB03-7D61-1AAFCFE3F06C}"/>
              </a:ext>
            </a:extLst>
          </p:cNvPr>
          <p:cNvCxnSpPr/>
          <p:nvPr/>
        </p:nvCxnSpPr>
        <p:spPr>
          <a:xfrm flipV="1">
            <a:off x="1143000" y="2973049"/>
            <a:ext cx="0" cy="455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7422C7-9FB1-69FF-58B5-15F4369DEFF1}"/>
              </a:ext>
            </a:extLst>
          </p:cNvPr>
          <p:cNvCxnSpPr/>
          <p:nvPr/>
        </p:nvCxnSpPr>
        <p:spPr>
          <a:xfrm flipV="1">
            <a:off x="1143000" y="2973049"/>
            <a:ext cx="141514" cy="455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2805C2-D09D-AEAE-0B40-E1420DA1BBD2}"/>
              </a:ext>
            </a:extLst>
          </p:cNvPr>
          <p:cNvCxnSpPr/>
          <p:nvPr/>
        </p:nvCxnSpPr>
        <p:spPr>
          <a:xfrm>
            <a:off x="1143000" y="3429000"/>
            <a:ext cx="39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D1F5DAB-6C90-A744-2753-C3E505F54E80}"/>
              </a:ext>
            </a:extLst>
          </p:cNvPr>
          <p:cNvSpPr txBox="1"/>
          <p:nvPr/>
        </p:nvSpPr>
        <p:spPr>
          <a:xfrm>
            <a:off x="2612571" y="2383972"/>
            <a:ext cx="97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 K</a:t>
            </a:r>
            <a:endParaRPr lang="en-S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5EF291-F5FF-268A-24E6-A4171BD189F7}"/>
              </a:ext>
            </a:extLst>
          </p:cNvPr>
          <p:cNvSpPr txBox="1"/>
          <p:nvPr/>
        </p:nvSpPr>
        <p:spPr>
          <a:xfrm>
            <a:off x="5333999" y="2383972"/>
            <a:ext cx="97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 K</a:t>
            </a:r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29553-2C27-DF8B-F9D9-0F04AA7243BB}"/>
              </a:ext>
            </a:extLst>
          </p:cNvPr>
          <p:cNvSpPr txBox="1"/>
          <p:nvPr/>
        </p:nvSpPr>
        <p:spPr>
          <a:xfrm>
            <a:off x="1555749" y="3219450"/>
            <a:ext cx="23857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  <a:endParaRPr lang="en-SG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22899-89E7-D121-0511-EB1E89679887}"/>
              </a:ext>
            </a:extLst>
          </p:cNvPr>
          <p:cNvSpPr txBox="1"/>
          <p:nvPr/>
        </p:nvSpPr>
        <p:spPr>
          <a:xfrm>
            <a:off x="1168399" y="2603500"/>
            <a:ext cx="23857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endParaRPr lang="en-SG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20D96-9B07-C643-9CA7-603152E94C8F}"/>
              </a:ext>
            </a:extLst>
          </p:cNvPr>
          <p:cNvSpPr txBox="1"/>
          <p:nvPr/>
        </p:nvSpPr>
        <p:spPr>
          <a:xfrm>
            <a:off x="863599" y="2705100"/>
            <a:ext cx="23857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  <a:endParaRPr lang="en-SG" i="1" dirty="0"/>
          </a:p>
        </p:txBody>
      </p:sp>
    </p:spTree>
    <p:extLst>
      <p:ext uri="{BB962C8B-B14F-4D97-AF65-F5344CB8AC3E}">
        <p14:creationId xmlns:p14="http://schemas.microsoft.com/office/powerpoint/2010/main" val="273644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3D3D0B-3953-1083-1573-FDB9022D81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Drude model approximation to photon self-energy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3D3D0B-3953-1083-1573-FDB9022D8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825" r="-2396" b="-20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1C26B-4D4B-59F4-266F-90BAEE41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708E4C-0552-2A5A-9592-AD392FC4D1E4}"/>
                  </a:ext>
                </a:extLst>
              </p:cNvPr>
              <p:cNvSpPr txBox="1"/>
              <p:nvPr/>
            </p:nvSpPr>
            <p:spPr>
              <a:xfrm>
                <a:off x="4267200" y="2948740"/>
                <a:ext cx="4275658" cy="960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708E4C-0552-2A5A-9592-AD392FC4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48740"/>
                <a:ext cx="4275658" cy="960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8D4F4B6-FC98-39C6-6397-13B7A6F1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10" y="2537659"/>
            <a:ext cx="2743200" cy="2743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4543CE-95C0-544D-2EED-0CB7742614C0}"/>
              </a:ext>
            </a:extLst>
          </p:cNvPr>
          <p:cNvCxnSpPr>
            <a:cxnSpLocks/>
          </p:cNvCxnSpPr>
          <p:nvPr/>
        </p:nvCxnSpPr>
        <p:spPr>
          <a:xfrm>
            <a:off x="2068286" y="5671458"/>
            <a:ext cx="5987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7B6138-E2B9-EEE8-AE0A-3C475E813272}"/>
              </a:ext>
            </a:extLst>
          </p:cNvPr>
          <p:cNvSpPr txBox="1"/>
          <p:nvPr/>
        </p:nvSpPr>
        <p:spPr>
          <a:xfrm>
            <a:off x="2188028" y="5715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</a:t>
            </a:r>
            <a:endParaRPr lang="en-SG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7A8F7-302F-5540-FAB9-10E69AB285D6}"/>
                  </a:ext>
                </a:extLst>
              </p:cNvPr>
              <p:cNvSpPr txBox="1"/>
              <p:nvPr/>
            </p:nvSpPr>
            <p:spPr>
              <a:xfrm>
                <a:off x="4637314" y="4637313"/>
                <a:ext cx="32221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dirty="0"/>
                  <a:t>: electron surface density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dirty="0"/>
                  <a:t> electron effective mass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dirty="0"/>
                  <a:t> inverse relation time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SG" dirty="0"/>
                  <a:t> lattice constant (4 </a:t>
                </a:r>
                <a:r>
                  <a:rPr lang="en-SG" dirty="0" err="1"/>
                  <a:t>a.u</a:t>
                </a:r>
                <a:r>
                  <a:rPr lang="en-SG" dirty="0"/>
                  <a:t>.)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B7A8F7-302F-5540-FAB9-10E69AB28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4" y="4637313"/>
                <a:ext cx="3222172" cy="1200329"/>
              </a:xfrm>
              <a:prstGeom prst="rect">
                <a:avLst/>
              </a:prstGeom>
              <a:blipFill>
                <a:blip r:embed="rId5"/>
                <a:stretch>
                  <a:fillRect l="-568" t="-3046" b="-71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353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F38166A-4B1B-9A20-7715-0DB615A2A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6720088" cy="5143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7DF8B37-B378-54A0-7A56-9F6B1277007E}"/>
              </a:ext>
            </a:extLst>
          </p:cNvPr>
          <p:cNvSpPr txBox="1"/>
          <p:nvPr/>
        </p:nvSpPr>
        <p:spPr>
          <a:xfrm>
            <a:off x="6029961" y="1385570"/>
            <a:ext cx="297180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Fig. 1. Heat flux between coplanar 2D metals as a function of gap sizes. The materials properties are calculated by the </a:t>
            </a:r>
            <a:r>
              <a:rPr lang="en-US" altLang="zh-CN" sz="1350" dirty="0" err="1"/>
              <a:t>Drude</a:t>
            </a:r>
            <a:r>
              <a:rPr lang="en-US" altLang="zh-CN" sz="1350" dirty="0"/>
              <a:t> model. The red line is the total heat flux; the blue- and green-dotted lines are results from evanescent waves and propagating waves, respectively. The black-dashed line is the Black-body result given by the Stefan-Boltzmann law with a geometrical view factor F = a/2d, where a = 4 </a:t>
            </a:r>
            <a:r>
              <a:rPr lang="en-US" altLang="zh-CN" sz="1350" dirty="0" err="1"/>
              <a:t>a.u</a:t>
            </a:r>
            <a:r>
              <a:rPr lang="en-US" altLang="zh-CN" sz="1350" dirty="0"/>
              <a:t>. is the lattice constant and d is the gap size.</a:t>
            </a:r>
          </a:p>
          <a:p>
            <a:endParaRPr lang="en-US" altLang="zh-CN" sz="1350" i="1" dirty="0"/>
          </a:p>
          <a:p>
            <a:r>
              <a:rPr lang="en-US" altLang="zh-CN" sz="1350" i="1" dirty="0">
                <a:solidFill>
                  <a:srgbClr val="0070C0"/>
                </a:solidFill>
              </a:rPr>
              <a:t>Some parameters: </a:t>
            </a:r>
          </a:p>
          <a:p>
            <a:r>
              <a:rPr lang="pl-PL" altLang="zh-CN" sz="1350" i="1" dirty="0">
                <a:solidFill>
                  <a:srgbClr val="0070C0"/>
                </a:solidFill>
              </a:rPr>
              <a:t>Lx = 160, Lz = 640</a:t>
            </a:r>
            <a:r>
              <a:rPr lang="en-US" altLang="zh-CN" sz="1350" i="1" dirty="0">
                <a:solidFill>
                  <a:srgbClr val="0070C0"/>
                </a:solidFill>
              </a:rPr>
              <a:t>, </a:t>
            </a:r>
          </a:p>
          <a:p>
            <a:r>
              <a:rPr lang="en-US" altLang="zh-CN" sz="1350" i="1" dirty="0">
                <a:solidFill>
                  <a:srgbClr val="0070C0"/>
                </a:solidFill>
              </a:rPr>
              <a:t>T1=1000 K, T2=300 K</a:t>
            </a:r>
            <a:endParaRPr lang="pl-PL" altLang="zh-CN" sz="1350" i="1" dirty="0">
              <a:solidFill>
                <a:srgbClr val="0070C0"/>
              </a:solidFill>
            </a:endParaRPr>
          </a:p>
          <a:p>
            <a:r>
              <a:rPr lang="en-US" altLang="zh-CN" sz="1350" i="1" dirty="0">
                <a:solidFill>
                  <a:srgbClr val="0070C0"/>
                </a:solidFill>
              </a:rPr>
              <a:t>w</a:t>
            </a:r>
            <a:r>
              <a:rPr lang="pl-PL" altLang="zh-CN" sz="1350" i="1" dirty="0">
                <a:solidFill>
                  <a:srgbClr val="0070C0"/>
                </a:solidFill>
              </a:rPr>
              <a:t>_max = 10*Kb*(T1+T2)</a:t>
            </a:r>
          </a:p>
          <a:p>
            <a:r>
              <a:rPr lang="pl-PL" altLang="zh-CN" sz="1350" i="1" dirty="0">
                <a:solidFill>
                  <a:srgbClr val="00B050"/>
                </a:solidFill>
              </a:rPr>
              <a:t>q_</a:t>
            </a:r>
            <a:r>
              <a:rPr lang="en-US" altLang="zh-CN" sz="1350" i="1" dirty="0">
                <a:solidFill>
                  <a:srgbClr val="00B050"/>
                </a:solidFill>
              </a:rPr>
              <a:t>m</a:t>
            </a:r>
            <a:r>
              <a:rPr lang="pl-PL" altLang="zh-CN" sz="1350" i="1" dirty="0">
                <a:solidFill>
                  <a:srgbClr val="00B050"/>
                </a:solidFill>
              </a:rPr>
              <a:t>ax = 5/d</a:t>
            </a:r>
            <a:r>
              <a:rPr lang="en-US" altLang="zh-CN" sz="1350" i="1" dirty="0">
                <a:solidFill>
                  <a:srgbClr val="00B050"/>
                </a:solidFill>
              </a:rPr>
              <a:t> for total and evanescent </a:t>
            </a:r>
            <a:r>
              <a:rPr lang="en-US" altLang="zh-CN" sz="1350" i="1" dirty="0" err="1">
                <a:solidFill>
                  <a:srgbClr val="00B050"/>
                </a:solidFill>
              </a:rPr>
              <a:t>q_max</a:t>
            </a:r>
            <a:r>
              <a:rPr lang="en-US" altLang="zh-CN" sz="1350" i="1" dirty="0">
                <a:solidFill>
                  <a:srgbClr val="00B050"/>
                </a:solidFill>
              </a:rPr>
              <a:t> = w/c for propagating</a:t>
            </a:r>
            <a:endParaRPr lang="pl-PL" altLang="zh-CN" sz="1350" i="1" dirty="0">
              <a:solidFill>
                <a:srgbClr val="00B050"/>
              </a:solidFill>
            </a:endParaRPr>
          </a:p>
          <a:p>
            <a:r>
              <a:rPr lang="en-US" altLang="zh-CN" sz="1350" i="1" dirty="0">
                <a:solidFill>
                  <a:srgbClr val="0070C0"/>
                </a:solidFill>
              </a:rPr>
              <a:t>W</a:t>
            </a:r>
            <a:r>
              <a:rPr lang="pl-PL" altLang="zh-CN" sz="1350" i="1" dirty="0">
                <a:solidFill>
                  <a:srgbClr val="0070C0"/>
                </a:solidFill>
              </a:rPr>
              <a:t>_n = 512</a:t>
            </a:r>
          </a:p>
          <a:p>
            <a:r>
              <a:rPr lang="pl-PL" altLang="zh-CN" sz="1350" i="1" dirty="0">
                <a:solidFill>
                  <a:srgbClr val="0070C0"/>
                </a:solidFill>
              </a:rPr>
              <a:t>a_lat = 4 a.u.</a:t>
            </a:r>
          </a:p>
          <a:p>
            <a:r>
              <a:rPr lang="pl-PL" altLang="zh-CN" sz="1350" i="1" dirty="0">
                <a:solidFill>
                  <a:srgbClr val="0070C0"/>
                </a:solidFill>
              </a:rPr>
              <a:t>Rcut = 1.6</a:t>
            </a:r>
            <a:r>
              <a:rPr lang="zh-CN" altLang="en-US" sz="1350" i="1" dirty="0">
                <a:solidFill>
                  <a:srgbClr val="0070C0"/>
                </a:solidFill>
              </a:rPr>
              <a:t> </a:t>
            </a:r>
            <a:endParaRPr lang="en-US" altLang="zh-CN" sz="135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0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9C4D509-D834-5C80-1F27-E34CC35B259F}"/>
                  </a:ext>
                </a:extLst>
              </p:cNvPr>
              <p:cNvSpPr txBox="1"/>
              <p:nvPr/>
            </p:nvSpPr>
            <p:spPr>
              <a:xfrm>
                <a:off x="4805680" y="1277504"/>
                <a:ext cx="372872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Fig. 2. Spectrum of transmission function as a function of frequency and wavevector with the gap size (a) d = 10 </a:t>
                </a:r>
                <a:r>
                  <a:rPr lang="en-US" altLang="zh-CN" sz="2000" dirty="0" err="1"/>
                  <a:t>a.u</a:t>
                </a:r>
                <a:r>
                  <a:rPr lang="en-US" altLang="zh-CN" sz="2000" dirty="0"/>
                  <a:t>. and (b) d = 10000 </a:t>
                </a:r>
                <a:r>
                  <a:rPr lang="en-US" altLang="zh-CN" sz="2000" dirty="0" err="1"/>
                  <a:t>a.u</a:t>
                </a:r>
                <a:r>
                  <a:rPr lang="en-US" altLang="zh-CN" sz="2000" dirty="0"/>
                  <a:t>. The materials properties are calculated by the </a:t>
                </a:r>
                <a:r>
                  <a:rPr lang="en-US" altLang="zh-CN" sz="2000" dirty="0" err="1"/>
                  <a:t>Drude</a:t>
                </a:r>
                <a:r>
                  <a:rPr lang="en-US" altLang="zh-CN" sz="2000" dirty="0"/>
                  <a:t> model. The red lines in (b) are given by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2000" dirty="0"/>
                  <a:t>/c, which represents the boundary of propagating and evanescent waves.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T. Zhu, Y.-M. Zhang, and J.-S. Wang, in preparation.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9C4D509-D834-5C80-1F27-E34CC35B2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680" y="1277504"/>
                <a:ext cx="3728720" cy="4093428"/>
              </a:xfrm>
              <a:prstGeom prst="rect">
                <a:avLst/>
              </a:prstGeom>
              <a:blipFill>
                <a:blip r:embed="rId2"/>
                <a:stretch>
                  <a:fillRect l="-1634" t="-894" r="-2941" b="-178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6A7B24C2-D06D-E234-DCB4-CF801A382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0" y="857250"/>
            <a:ext cx="3680611" cy="2571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82808F4-DB0D-2163-DF7D-7A2B51FA0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9" y="3429000"/>
            <a:ext cx="368061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56D3F-F9E0-4DD4-A96F-6A8297B9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9141714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86D4FF5D-6473-4BE3-A6EC-40CE2502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93888FB-861F-4B4A-819C-BEB6D558A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D642C22-FED4-CD8F-0D30-B9853728D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1" r="5300" b="2"/>
          <a:stretch/>
        </p:blipFill>
        <p:spPr>
          <a:xfrm>
            <a:off x="5360699" y="1618510"/>
            <a:ext cx="1962094" cy="26145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EABBED-2B80-4B13-A7A8-1D34C4A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A7A746-A7C1-443C-9B24-406D22245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71425D-6031-4121-BA40-815DACCD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A43343-A25B-49D5-9967-D5647ADF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066E434-22B6-48A1-BC19-A80163E81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470CE2-E5F8-489C-84E9-775AE8D3E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2435DD6-F0FB-492A-9267-CE09EC2C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B17117C-64EA-4B8B-9DDC-D10E947C4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3A237A-7A1B-0AE8-27C4-DAD2D66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1" y="1014574"/>
            <a:ext cx="4225148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A633-F237-EAAE-B8A9-A5351082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81" y="3640633"/>
            <a:ext cx="4223562" cy="2487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Tao Zhu, Tiangong University, Tianjin, China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Mauro Antezza, Univ Montpellier, CNRS 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17F4-B0E4-9CF0-325D-74C53492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204" y="6217920"/>
            <a:ext cx="480060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6B0C5081-FAA5-4254-AC75-597BB4863808}" type="slidenum">
              <a:rPr lang="en-US" sz="1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18</a:t>
            </a:fld>
            <a:endParaRPr lang="en-US" sz="14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612C9-93A4-3529-3070-4E7A0F02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571" y="4831178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5454-1597-4581-A590-1E0F0297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D75C-4FA2-4B39-A9A9-4F17741F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Tight-binding model for electrons</a:t>
            </a:r>
          </a:p>
          <a:p>
            <a:r>
              <a:rPr lang="en-US" sz="2000" dirty="0"/>
              <a:t>NEGF theory of energy, momentum, and angular momentum transfer, Meir-</a:t>
            </a:r>
            <a:r>
              <a:rPr lang="en-US" sz="2000" dirty="0" err="1"/>
              <a:t>Wingreen</a:t>
            </a:r>
            <a:r>
              <a:rPr lang="en-US" sz="2000" dirty="0"/>
              <a:t> formulas</a:t>
            </a:r>
          </a:p>
          <a:p>
            <a:r>
              <a:rPr lang="en-US" sz="2000" dirty="0"/>
              <a:t>Applications</a:t>
            </a:r>
          </a:p>
          <a:p>
            <a:pPr lvl="1"/>
            <a:r>
              <a:rPr lang="en-US" sz="2000" dirty="0"/>
              <a:t>van der Waals force vs </a:t>
            </a:r>
            <a:r>
              <a:rPr lang="en-US" sz="2000" dirty="0" err="1"/>
              <a:t>Biot</a:t>
            </a:r>
            <a:r>
              <a:rPr lang="en-US" sz="2000" dirty="0"/>
              <a:t>-Savart law</a:t>
            </a:r>
          </a:p>
          <a:p>
            <a:pPr lvl="1"/>
            <a:r>
              <a:rPr lang="en-US" sz="2000" dirty="0"/>
              <a:t>Super-Planckian near-field radiation in 2D metals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EFFE-BB56-4EC4-BB76-7519F751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B0C5081-FAA5-4254-AC75-597BB4863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7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595A08A-1DDF-4451-A680-782B10E99C47}"/>
              </a:ext>
            </a:extLst>
          </p:cNvPr>
          <p:cNvSpPr/>
          <p:nvPr/>
        </p:nvSpPr>
        <p:spPr>
          <a:xfrm>
            <a:off x="783771" y="2357654"/>
            <a:ext cx="2906487" cy="2813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91261CE-0AF4-4F0A-9A1C-E1C18B1624B3}"/>
              </a:ext>
            </a:extLst>
          </p:cNvPr>
          <p:cNvCxnSpPr>
            <a:stCxn id="29" idx="4"/>
            <a:endCxn id="33" idx="4"/>
          </p:cNvCxnSpPr>
          <p:nvPr/>
        </p:nvCxnSpPr>
        <p:spPr>
          <a:xfrm>
            <a:off x="2955469" y="4094828"/>
            <a:ext cx="97973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B107A4-3ABC-4DEF-AA8F-2DB920A3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tight-binding model with bath(s)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E50E-77EC-45BB-B766-2A58716C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E8BC2A-037F-4927-86F7-0F435B09350D}"/>
              </a:ext>
            </a:extLst>
          </p:cNvPr>
          <p:cNvSpPr/>
          <p:nvPr/>
        </p:nvSpPr>
        <p:spPr>
          <a:xfrm>
            <a:off x="304800" y="3156857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9D8251-B524-4633-B8BB-DFD56FECCFAB}"/>
              </a:ext>
            </a:extLst>
          </p:cNvPr>
          <p:cNvSpPr/>
          <p:nvPr/>
        </p:nvSpPr>
        <p:spPr>
          <a:xfrm>
            <a:off x="87085" y="37664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9A057D-8D51-40EC-A8F1-97B3E3EED28B}"/>
              </a:ext>
            </a:extLst>
          </p:cNvPr>
          <p:cNvSpPr/>
          <p:nvPr/>
        </p:nvSpPr>
        <p:spPr>
          <a:xfrm>
            <a:off x="478972" y="383177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6E5A14-7BEA-4B1F-800F-8DA0AF8A8825}"/>
              </a:ext>
            </a:extLst>
          </p:cNvPr>
          <p:cNvSpPr/>
          <p:nvPr/>
        </p:nvSpPr>
        <p:spPr>
          <a:xfrm>
            <a:off x="914401" y="408214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D3CB75-A90B-4782-A980-8402C62F7E63}"/>
              </a:ext>
            </a:extLst>
          </p:cNvPr>
          <p:cNvSpPr/>
          <p:nvPr/>
        </p:nvSpPr>
        <p:spPr>
          <a:xfrm>
            <a:off x="3439886" y="352696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AF03535-36CB-41B4-84EC-787440323667}"/>
              </a:ext>
            </a:extLst>
          </p:cNvPr>
          <p:cNvSpPr/>
          <p:nvPr/>
        </p:nvSpPr>
        <p:spPr>
          <a:xfrm>
            <a:off x="4005943" y="3145970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ED8415-92E8-4304-9A46-99010C913ED7}"/>
              </a:ext>
            </a:extLst>
          </p:cNvPr>
          <p:cNvSpPr/>
          <p:nvPr/>
        </p:nvSpPr>
        <p:spPr>
          <a:xfrm>
            <a:off x="4245427" y="371202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423E8E-664D-4F40-93C0-82C7FDADFDB6}"/>
              </a:ext>
            </a:extLst>
          </p:cNvPr>
          <p:cNvSpPr/>
          <p:nvPr/>
        </p:nvSpPr>
        <p:spPr>
          <a:xfrm>
            <a:off x="4506684" y="3145970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0C7591E-CAFE-4467-B8DB-2B84C754C820}"/>
              </a:ext>
            </a:extLst>
          </p:cNvPr>
          <p:cNvSpPr/>
          <p:nvPr/>
        </p:nvSpPr>
        <p:spPr>
          <a:xfrm>
            <a:off x="4789713" y="3690257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518647-D4AD-425C-A821-73F6CA701862}"/>
              </a:ext>
            </a:extLst>
          </p:cNvPr>
          <p:cNvSpPr/>
          <p:nvPr/>
        </p:nvSpPr>
        <p:spPr>
          <a:xfrm>
            <a:off x="4789713" y="4191000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4ED44F-3D61-4AB1-BFA5-B0B292BD6BD8}"/>
              </a:ext>
            </a:extLst>
          </p:cNvPr>
          <p:cNvSpPr/>
          <p:nvPr/>
        </p:nvSpPr>
        <p:spPr>
          <a:xfrm>
            <a:off x="250372" y="260168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3C4CBD-0532-4056-93E0-73537691662B}"/>
              </a:ext>
            </a:extLst>
          </p:cNvPr>
          <p:cNvSpPr/>
          <p:nvPr/>
        </p:nvSpPr>
        <p:spPr>
          <a:xfrm>
            <a:off x="-43539" y="235131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032C99-8660-4B26-AE0A-4E2B74C762FD}"/>
              </a:ext>
            </a:extLst>
          </p:cNvPr>
          <p:cNvSpPr/>
          <p:nvPr/>
        </p:nvSpPr>
        <p:spPr>
          <a:xfrm>
            <a:off x="-130628" y="301534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AD9AA5-A33A-4F5C-9992-3A30B32C464D}"/>
              </a:ext>
            </a:extLst>
          </p:cNvPr>
          <p:cNvSpPr/>
          <p:nvPr/>
        </p:nvSpPr>
        <p:spPr>
          <a:xfrm>
            <a:off x="4615541" y="472439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ED25F4-AC4C-401D-A35D-4D21C4482F77}"/>
              </a:ext>
            </a:extLst>
          </p:cNvPr>
          <p:cNvCxnSpPr>
            <a:cxnSpLocks/>
          </p:cNvCxnSpPr>
          <p:nvPr/>
        </p:nvCxnSpPr>
        <p:spPr>
          <a:xfrm>
            <a:off x="815598" y="2859384"/>
            <a:ext cx="392712" cy="27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979255-9B30-438F-9D6A-DC02C7D42D92}"/>
              </a:ext>
            </a:extLst>
          </p:cNvPr>
          <p:cNvCxnSpPr>
            <a:cxnSpLocks/>
          </p:cNvCxnSpPr>
          <p:nvPr/>
        </p:nvCxnSpPr>
        <p:spPr>
          <a:xfrm>
            <a:off x="1333501" y="3158654"/>
            <a:ext cx="239484" cy="56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255D3E-D34F-4603-B11D-620D6CB80B1F}"/>
              </a:ext>
            </a:extLst>
          </p:cNvPr>
          <p:cNvCxnSpPr>
            <a:stCxn id="10" idx="4"/>
            <a:endCxn id="15" idx="0"/>
          </p:cNvCxnSpPr>
          <p:nvPr/>
        </p:nvCxnSpPr>
        <p:spPr>
          <a:xfrm>
            <a:off x="1572985" y="3844458"/>
            <a:ext cx="10885" cy="433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C0FC08-5442-4A68-966D-7334EFA040D5}"/>
              </a:ext>
            </a:extLst>
          </p:cNvPr>
          <p:cNvCxnSpPr>
            <a:cxnSpLocks/>
          </p:cNvCxnSpPr>
          <p:nvPr/>
        </p:nvCxnSpPr>
        <p:spPr>
          <a:xfrm>
            <a:off x="941616" y="3648512"/>
            <a:ext cx="560612" cy="10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75A21C-3D90-4F0E-AB26-1D1977E77762}"/>
              </a:ext>
            </a:extLst>
          </p:cNvPr>
          <p:cNvCxnSpPr>
            <a:cxnSpLocks/>
          </p:cNvCxnSpPr>
          <p:nvPr/>
        </p:nvCxnSpPr>
        <p:spPr>
          <a:xfrm>
            <a:off x="1072245" y="4214569"/>
            <a:ext cx="473527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5C29269-157D-411D-9182-C89F61FF7EC7}"/>
              </a:ext>
            </a:extLst>
          </p:cNvPr>
          <p:cNvCxnSpPr>
            <a:cxnSpLocks/>
          </p:cNvCxnSpPr>
          <p:nvPr/>
        </p:nvCxnSpPr>
        <p:spPr>
          <a:xfrm>
            <a:off x="908958" y="3626740"/>
            <a:ext cx="119743" cy="58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75D177-D2BF-4B36-B9FC-791A31D685BE}"/>
              </a:ext>
            </a:extLst>
          </p:cNvPr>
          <p:cNvCxnSpPr>
            <a:cxnSpLocks/>
          </p:cNvCxnSpPr>
          <p:nvPr/>
        </p:nvCxnSpPr>
        <p:spPr>
          <a:xfrm>
            <a:off x="342900" y="2662452"/>
            <a:ext cx="527133" cy="305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60E0FF-5126-49EC-A2E1-048471B77499}"/>
              </a:ext>
            </a:extLst>
          </p:cNvPr>
          <p:cNvCxnSpPr>
            <a:cxnSpLocks/>
          </p:cNvCxnSpPr>
          <p:nvPr/>
        </p:nvCxnSpPr>
        <p:spPr>
          <a:xfrm>
            <a:off x="419100" y="3321941"/>
            <a:ext cx="409036" cy="30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C0486BE-DF28-4941-A9F8-79AC20DA1B34}"/>
              </a:ext>
            </a:extLst>
          </p:cNvPr>
          <p:cNvCxnSpPr>
            <a:cxnSpLocks/>
          </p:cNvCxnSpPr>
          <p:nvPr/>
        </p:nvCxnSpPr>
        <p:spPr>
          <a:xfrm>
            <a:off x="353786" y="2832082"/>
            <a:ext cx="54428" cy="32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2AC82E-3C78-48F1-9248-DBE1D07C7DFE}"/>
              </a:ext>
            </a:extLst>
          </p:cNvPr>
          <p:cNvCxnSpPr>
            <a:cxnSpLocks/>
          </p:cNvCxnSpPr>
          <p:nvPr/>
        </p:nvCxnSpPr>
        <p:spPr>
          <a:xfrm>
            <a:off x="64498" y="2460883"/>
            <a:ext cx="293911" cy="27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3E0B2A5-A0DD-4F97-9424-2B22D11A7889}"/>
              </a:ext>
            </a:extLst>
          </p:cNvPr>
          <p:cNvCxnSpPr>
            <a:cxnSpLocks/>
          </p:cNvCxnSpPr>
          <p:nvPr/>
        </p:nvCxnSpPr>
        <p:spPr>
          <a:xfrm>
            <a:off x="16330" y="3169541"/>
            <a:ext cx="354606" cy="10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3E8CB1-D336-4CD1-81E4-E808C1C0A174}"/>
              </a:ext>
            </a:extLst>
          </p:cNvPr>
          <p:cNvCxnSpPr>
            <a:cxnSpLocks/>
          </p:cNvCxnSpPr>
          <p:nvPr/>
        </p:nvCxnSpPr>
        <p:spPr>
          <a:xfrm flipH="1">
            <a:off x="620484" y="3658315"/>
            <a:ext cx="282208" cy="255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7051F7A-AB43-4F22-B69A-8A0ADFFE95DE}"/>
              </a:ext>
            </a:extLst>
          </p:cNvPr>
          <p:cNvCxnSpPr>
            <a:cxnSpLocks/>
          </p:cNvCxnSpPr>
          <p:nvPr/>
        </p:nvCxnSpPr>
        <p:spPr>
          <a:xfrm>
            <a:off x="195939" y="3881658"/>
            <a:ext cx="391887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B143A8-FB38-44A6-BC48-386459692904}"/>
              </a:ext>
            </a:extLst>
          </p:cNvPr>
          <p:cNvCxnSpPr>
            <a:cxnSpLocks/>
          </p:cNvCxnSpPr>
          <p:nvPr/>
        </p:nvCxnSpPr>
        <p:spPr>
          <a:xfrm>
            <a:off x="615044" y="3996856"/>
            <a:ext cx="354607" cy="21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4E3BB0-B78B-4E30-BDF5-A65063BF88E0}"/>
              </a:ext>
            </a:extLst>
          </p:cNvPr>
          <p:cNvCxnSpPr>
            <a:cxnSpLocks/>
          </p:cNvCxnSpPr>
          <p:nvPr/>
        </p:nvCxnSpPr>
        <p:spPr>
          <a:xfrm flipH="1">
            <a:off x="223156" y="3984887"/>
            <a:ext cx="407394" cy="50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63FC76-46E3-4AFA-8B97-7BAB2904644E}"/>
              </a:ext>
            </a:extLst>
          </p:cNvPr>
          <p:cNvCxnSpPr>
            <a:cxnSpLocks/>
          </p:cNvCxnSpPr>
          <p:nvPr/>
        </p:nvCxnSpPr>
        <p:spPr>
          <a:xfrm>
            <a:off x="206830" y="4382400"/>
            <a:ext cx="538840" cy="398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EC0BE46-BE5E-497C-8A0A-ECAD7D8F1272}"/>
              </a:ext>
            </a:extLst>
          </p:cNvPr>
          <p:cNvCxnSpPr>
            <a:cxnSpLocks/>
          </p:cNvCxnSpPr>
          <p:nvPr/>
        </p:nvCxnSpPr>
        <p:spPr>
          <a:xfrm flipH="1">
            <a:off x="-293913" y="3897801"/>
            <a:ext cx="447134" cy="2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5A06732-8F3A-430D-BA21-2CD1805DA501}"/>
              </a:ext>
            </a:extLst>
          </p:cNvPr>
          <p:cNvCxnSpPr>
            <a:cxnSpLocks/>
          </p:cNvCxnSpPr>
          <p:nvPr/>
        </p:nvCxnSpPr>
        <p:spPr>
          <a:xfrm flipH="1">
            <a:off x="-293914" y="4421398"/>
            <a:ext cx="560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6FCC4FA-62CC-41F0-ACCB-7C843E5404E0}"/>
              </a:ext>
            </a:extLst>
          </p:cNvPr>
          <p:cNvSpPr/>
          <p:nvPr/>
        </p:nvSpPr>
        <p:spPr>
          <a:xfrm>
            <a:off x="576940" y="458288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EFB6DC-2064-4E61-ABF8-DF08849A750A}"/>
              </a:ext>
            </a:extLst>
          </p:cNvPr>
          <p:cNvSpPr/>
          <p:nvPr/>
        </p:nvSpPr>
        <p:spPr>
          <a:xfrm>
            <a:off x="152400" y="42998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FCEA72-86D5-40F8-8937-14810648215A}"/>
              </a:ext>
            </a:extLst>
          </p:cNvPr>
          <p:cNvSpPr/>
          <p:nvPr/>
        </p:nvSpPr>
        <p:spPr>
          <a:xfrm>
            <a:off x="1469570" y="4278086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0ECF54-CD16-494F-B9AB-30EAE81A5558}"/>
              </a:ext>
            </a:extLst>
          </p:cNvPr>
          <p:cNvCxnSpPr>
            <a:cxnSpLocks/>
          </p:cNvCxnSpPr>
          <p:nvPr/>
        </p:nvCxnSpPr>
        <p:spPr>
          <a:xfrm flipH="1">
            <a:off x="702126" y="4203683"/>
            <a:ext cx="337461" cy="500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943E44-9A3D-4A3F-908D-603B51BDAF4B}"/>
              </a:ext>
            </a:extLst>
          </p:cNvPr>
          <p:cNvCxnSpPr>
            <a:cxnSpLocks/>
          </p:cNvCxnSpPr>
          <p:nvPr/>
        </p:nvCxnSpPr>
        <p:spPr>
          <a:xfrm flipH="1">
            <a:off x="957122" y="3223970"/>
            <a:ext cx="343721" cy="41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EEB2C9A-97EF-44E1-8840-83408DDB8100}"/>
              </a:ext>
            </a:extLst>
          </p:cNvPr>
          <p:cNvSpPr/>
          <p:nvPr/>
        </p:nvSpPr>
        <p:spPr>
          <a:xfrm>
            <a:off x="1458685" y="36140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9565FD-1F00-4DD2-BC14-55D5273483E3}"/>
              </a:ext>
            </a:extLst>
          </p:cNvPr>
          <p:cNvSpPr/>
          <p:nvPr/>
        </p:nvSpPr>
        <p:spPr>
          <a:xfrm>
            <a:off x="1219201" y="3048000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65FA2-8042-43A5-A045-694E94D6C60E}"/>
              </a:ext>
            </a:extLst>
          </p:cNvPr>
          <p:cNvSpPr/>
          <p:nvPr/>
        </p:nvSpPr>
        <p:spPr>
          <a:xfrm>
            <a:off x="696683" y="2771216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727011-D985-42CA-BDFF-4808426ABA62}"/>
              </a:ext>
            </a:extLst>
          </p:cNvPr>
          <p:cNvCxnSpPr>
            <a:cxnSpLocks/>
          </p:cNvCxnSpPr>
          <p:nvPr/>
        </p:nvCxnSpPr>
        <p:spPr>
          <a:xfrm>
            <a:off x="817249" y="2935217"/>
            <a:ext cx="64497" cy="641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1F822E8-3028-4261-B024-A2CE33511884}"/>
              </a:ext>
            </a:extLst>
          </p:cNvPr>
          <p:cNvCxnSpPr>
            <a:cxnSpLocks/>
          </p:cNvCxnSpPr>
          <p:nvPr/>
        </p:nvCxnSpPr>
        <p:spPr>
          <a:xfrm flipH="1">
            <a:off x="2966355" y="3402685"/>
            <a:ext cx="212276" cy="516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F589577-7EED-4EDB-BFC5-A64757345DA8}"/>
              </a:ext>
            </a:extLst>
          </p:cNvPr>
          <p:cNvCxnSpPr>
            <a:cxnSpLocks/>
          </p:cNvCxnSpPr>
          <p:nvPr/>
        </p:nvCxnSpPr>
        <p:spPr>
          <a:xfrm>
            <a:off x="3264892" y="3364398"/>
            <a:ext cx="267522" cy="30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3DC41E6-44BB-498F-A9F3-15B8B00DD9E7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3069769" y="3979628"/>
            <a:ext cx="195945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E9963EE-30FC-4867-AB12-2270BB9D6E7D}"/>
              </a:ext>
            </a:extLst>
          </p:cNvPr>
          <p:cNvCxnSpPr>
            <a:stCxn id="27" idx="7"/>
            <a:endCxn id="36" idx="3"/>
          </p:cNvCxnSpPr>
          <p:nvPr/>
        </p:nvCxnSpPr>
        <p:spPr>
          <a:xfrm flipV="1">
            <a:off x="3286664" y="3033187"/>
            <a:ext cx="273783" cy="255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47F814-6F49-4B63-9571-239D9A54FB4B}"/>
              </a:ext>
            </a:extLst>
          </p:cNvPr>
          <p:cNvCxnSpPr>
            <a:stCxn id="33" idx="5"/>
            <a:endCxn id="35" idx="2"/>
          </p:cNvCxnSpPr>
          <p:nvPr/>
        </p:nvCxnSpPr>
        <p:spPr>
          <a:xfrm>
            <a:off x="3134264" y="4594487"/>
            <a:ext cx="272962" cy="19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71E506F-137D-4349-A067-BA02EB8616DE}"/>
              </a:ext>
            </a:extLst>
          </p:cNvPr>
          <p:cNvCxnSpPr>
            <a:cxnSpLocks/>
          </p:cNvCxnSpPr>
          <p:nvPr/>
        </p:nvCxnSpPr>
        <p:spPr>
          <a:xfrm flipH="1">
            <a:off x="3380014" y="3659394"/>
            <a:ext cx="174172" cy="40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CB9A99A-2CDC-4B15-BC4E-9CB6CB405DC3}"/>
              </a:ext>
            </a:extLst>
          </p:cNvPr>
          <p:cNvCxnSpPr>
            <a:cxnSpLocks/>
          </p:cNvCxnSpPr>
          <p:nvPr/>
        </p:nvCxnSpPr>
        <p:spPr>
          <a:xfrm>
            <a:off x="3423558" y="4138370"/>
            <a:ext cx="321129" cy="13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71DFFA9-E417-446F-9981-4FB5F7FD4AA3}"/>
              </a:ext>
            </a:extLst>
          </p:cNvPr>
          <p:cNvCxnSpPr>
            <a:cxnSpLocks/>
          </p:cNvCxnSpPr>
          <p:nvPr/>
        </p:nvCxnSpPr>
        <p:spPr>
          <a:xfrm>
            <a:off x="3663041" y="2979840"/>
            <a:ext cx="398152" cy="275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6516DF4-A08A-4E11-926C-4FB88495455B}"/>
              </a:ext>
            </a:extLst>
          </p:cNvPr>
          <p:cNvCxnSpPr>
            <a:cxnSpLocks/>
          </p:cNvCxnSpPr>
          <p:nvPr/>
        </p:nvCxnSpPr>
        <p:spPr>
          <a:xfrm>
            <a:off x="3635008" y="3669197"/>
            <a:ext cx="643897" cy="18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C013F4D-21D8-4A72-8CC5-F40C48DE1E9D}"/>
              </a:ext>
            </a:extLst>
          </p:cNvPr>
          <p:cNvCxnSpPr>
            <a:stCxn id="31" idx="5"/>
            <a:endCxn id="32" idx="0"/>
          </p:cNvCxnSpPr>
          <p:nvPr/>
        </p:nvCxnSpPr>
        <p:spPr>
          <a:xfrm>
            <a:off x="4201065" y="3342629"/>
            <a:ext cx="158662" cy="369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35E1700-1DFB-4C70-A9CB-A2879F9F6CEE}"/>
              </a:ext>
            </a:extLst>
          </p:cNvPr>
          <p:cNvCxnSpPr>
            <a:cxnSpLocks/>
          </p:cNvCxnSpPr>
          <p:nvPr/>
        </p:nvCxnSpPr>
        <p:spPr>
          <a:xfrm flipH="1">
            <a:off x="3135084" y="4127484"/>
            <a:ext cx="212272" cy="352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2F3AA91-76B1-44E3-8115-3B22B3B89C02}"/>
              </a:ext>
            </a:extLst>
          </p:cNvPr>
          <p:cNvCxnSpPr>
            <a:cxnSpLocks/>
          </p:cNvCxnSpPr>
          <p:nvPr/>
        </p:nvCxnSpPr>
        <p:spPr>
          <a:xfrm flipH="1">
            <a:off x="3521526" y="4312539"/>
            <a:ext cx="293917" cy="48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BD25C32-00C2-454F-96A6-72F1B81B879C}"/>
              </a:ext>
            </a:extLst>
          </p:cNvPr>
          <p:cNvCxnSpPr>
            <a:cxnSpLocks/>
          </p:cNvCxnSpPr>
          <p:nvPr/>
        </p:nvCxnSpPr>
        <p:spPr>
          <a:xfrm>
            <a:off x="3799937" y="4322342"/>
            <a:ext cx="555169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4B18FE8-A436-4EB1-8782-9AB189DD5870}"/>
              </a:ext>
            </a:extLst>
          </p:cNvPr>
          <p:cNvCxnSpPr>
            <a:cxnSpLocks/>
          </p:cNvCxnSpPr>
          <p:nvPr/>
        </p:nvCxnSpPr>
        <p:spPr>
          <a:xfrm flipV="1">
            <a:off x="4359727" y="3822683"/>
            <a:ext cx="544286" cy="21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1D2572C-AA06-4D75-968D-9D7ECEDAEC0A}"/>
              </a:ext>
            </a:extLst>
          </p:cNvPr>
          <p:cNvCxnSpPr>
            <a:stCxn id="31" idx="6"/>
            <a:endCxn id="38" idx="2"/>
          </p:cNvCxnSpPr>
          <p:nvPr/>
        </p:nvCxnSpPr>
        <p:spPr>
          <a:xfrm>
            <a:off x="4234543" y="3261170"/>
            <a:ext cx="272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8D95FD2-2BA5-4338-BD71-16AB402D64D0}"/>
              </a:ext>
            </a:extLst>
          </p:cNvPr>
          <p:cNvCxnSpPr>
            <a:cxnSpLocks/>
          </p:cNvCxnSpPr>
          <p:nvPr/>
        </p:nvCxnSpPr>
        <p:spPr>
          <a:xfrm>
            <a:off x="4403271" y="3909770"/>
            <a:ext cx="429986" cy="363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0540FC4-8150-46A4-9886-15E97C0C88B3}"/>
              </a:ext>
            </a:extLst>
          </p:cNvPr>
          <p:cNvCxnSpPr>
            <a:stCxn id="37" idx="4"/>
            <a:endCxn id="40" idx="3"/>
          </p:cNvCxnSpPr>
          <p:nvPr/>
        </p:nvCxnSpPr>
        <p:spPr>
          <a:xfrm flipV="1">
            <a:off x="4370612" y="4306200"/>
            <a:ext cx="419101" cy="300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F7CE748-6B98-41BC-B475-646A265099CD}"/>
              </a:ext>
            </a:extLst>
          </p:cNvPr>
          <p:cNvCxnSpPr>
            <a:cxnSpLocks/>
          </p:cNvCxnSpPr>
          <p:nvPr/>
        </p:nvCxnSpPr>
        <p:spPr>
          <a:xfrm>
            <a:off x="4403270" y="4573798"/>
            <a:ext cx="244929" cy="233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8D5A4D8-71B0-4397-A06F-4A637B1B45DD}"/>
              </a:ext>
            </a:extLst>
          </p:cNvPr>
          <p:cNvCxnSpPr>
            <a:cxnSpLocks/>
          </p:cNvCxnSpPr>
          <p:nvPr/>
        </p:nvCxnSpPr>
        <p:spPr>
          <a:xfrm>
            <a:off x="4664528" y="3376370"/>
            <a:ext cx="202207" cy="347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5C298FE-AABC-4004-A89C-4FAFD7A147AC}"/>
              </a:ext>
            </a:extLst>
          </p:cNvPr>
          <p:cNvSpPr/>
          <p:nvPr/>
        </p:nvSpPr>
        <p:spPr>
          <a:xfrm>
            <a:off x="3091542" y="3254827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192AEF9-8C6F-4D25-9CCF-5A6546ED0492}"/>
              </a:ext>
            </a:extLst>
          </p:cNvPr>
          <p:cNvSpPr/>
          <p:nvPr/>
        </p:nvSpPr>
        <p:spPr>
          <a:xfrm>
            <a:off x="2841169" y="386442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40A10F8-19B8-4FF5-9E33-C65D7DE7BDCB}"/>
              </a:ext>
            </a:extLst>
          </p:cNvPr>
          <p:cNvSpPr/>
          <p:nvPr/>
        </p:nvSpPr>
        <p:spPr>
          <a:xfrm>
            <a:off x="3407226" y="4669967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A9314BA-5BAC-4910-8929-E125DD3D9D23}"/>
              </a:ext>
            </a:extLst>
          </p:cNvPr>
          <p:cNvSpPr/>
          <p:nvPr/>
        </p:nvSpPr>
        <p:spPr>
          <a:xfrm>
            <a:off x="3526969" y="283652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CAEF75-25E2-4CF4-B5C6-C5E99D58A5AA}"/>
              </a:ext>
            </a:extLst>
          </p:cNvPr>
          <p:cNvSpPr/>
          <p:nvPr/>
        </p:nvSpPr>
        <p:spPr>
          <a:xfrm>
            <a:off x="3265714" y="3929742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94BE0E-D371-4AA6-8239-7D807E03BD04}"/>
              </a:ext>
            </a:extLst>
          </p:cNvPr>
          <p:cNvSpPr/>
          <p:nvPr/>
        </p:nvSpPr>
        <p:spPr>
          <a:xfrm>
            <a:off x="794658" y="3494314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B5BEB5-2C9C-4A9D-AB09-FB2A1F1DA222}"/>
              </a:ext>
            </a:extLst>
          </p:cNvPr>
          <p:cNvSpPr/>
          <p:nvPr/>
        </p:nvSpPr>
        <p:spPr>
          <a:xfrm>
            <a:off x="2939142" y="4397828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6C3659-B1A7-48B1-A272-B899B4258EEB}"/>
              </a:ext>
            </a:extLst>
          </p:cNvPr>
          <p:cNvSpPr/>
          <p:nvPr/>
        </p:nvSpPr>
        <p:spPr>
          <a:xfrm>
            <a:off x="4256312" y="4376056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13C031-B7D4-444D-8E39-D8A382CEEDBC}"/>
              </a:ext>
            </a:extLst>
          </p:cNvPr>
          <p:cNvSpPr/>
          <p:nvPr/>
        </p:nvSpPr>
        <p:spPr>
          <a:xfrm>
            <a:off x="3701143" y="4180113"/>
            <a:ext cx="228600" cy="23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E406A92-605B-4D31-92C2-944FC2668EC4}"/>
              </a:ext>
            </a:extLst>
          </p:cNvPr>
          <p:cNvCxnSpPr>
            <a:cxnSpLocks/>
          </p:cNvCxnSpPr>
          <p:nvPr/>
        </p:nvCxnSpPr>
        <p:spPr>
          <a:xfrm flipV="1">
            <a:off x="3799117" y="3854257"/>
            <a:ext cx="577762" cy="38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DFC31D-4BB1-7B3E-9999-CC73B9298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52586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A9D7-54EF-E463-9045-286970F5A440}"/>
                  </a:ext>
                </a:extLst>
              </p:cNvPr>
              <p:cNvSpPr txBox="1"/>
              <p:nvPr/>
            </p:nvSpPr>
            <p:spPr>
              <a:xfrm>
                <a:off x="5171536" y="2121251"/>
                <a:ext cx="3883056" cy="3244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  <a:p>
                <a:endParaRPr lang="en-SG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endParaRPr lang="en-SG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endParaRPr lang="en-SG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A9D7-54EF-E463-9045-286970F5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36" y="2121251"/>
                <a:ext cx="3883056" cy="3244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45E493A-A317-2E8F-9CE0-90278FC64522}"/>
              </a:ext>
            </a:extLst>
          </p:cNvPr>
          <p:cNvSpPr txBox="1"/>
          <p:nvPr/>
        </p:nvSpPr>
        <p:spPr>
          <a:xfrm>
            <a:off x="1812472" y="251460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system</a:t>
            </a:r>
            <a:endParaRPr lang="en-SG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2B91E2-D9A8-EC05-9FED-543B09228319}"/>
              </a:ext>
            </a:extLst>
          </p:cNvPr>
          <p:cNvSpPr txBox="1"/>
          <p:nvPr/>
        </p:nvSpPr>
        <p:spPr>
          <a:xfrm>
            <a:off x="97972" y="5162413"/>
            <a:ext cx="87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bath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38841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5595A08A-1DDF-4451-A680-782B10E99C47}"/>
              </a:ext>
            </a:extLst>
          </p:cNvPr>
          <p:cNvSpPr/>
          <p:nvPr/>
        </p:nvSpPr>
        <p:spPr>
          <a:xfrm>
            <a:off x="729805" y="2263103"/>
            <a:ext cx="2906487" cy="28130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107A4-3ABC-4DEF-AA8F-2DB920A3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Electron-field interaction, </a:t>
            </a:r>
            <a:r>
              <a:rPr lang="en-US" dirty="0" err="1"/>
              <a:t>Peierls</a:t>
            </a:r>
            <a:r>
              <a:rPr lang="en-US" dirty="0"/>
              <a:t> substitution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EE50E-77EC-45BB-B766-2A58716C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E8BC2A-037F-4927-86F7-0F435B09350D}"/>
              </a:ext>
            </a:extLst>
          </p:cNvPr>
          <p:cNvSpPr/>
          <p:nvPr/>
        </p:nvSpPr>
        <p:spPr>
          <a:xfrm>
            <a:off x="304800" y="3156857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9D8251-B524-4633-B8BB-DFD56FECCFAB}"/>
              </a:ext>
            </a:extLst>
          </p:cNvPr>
          <p:cNvSpPr/>
          <p:nvPr/>
        </p:nvSpPr>
        <p:spPr>
          <a:xfrm>
            <a:off x="87085" y="37664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9A057D-8D51-40EC-A8F1-97B3E3EED28B}"/>
              </a:ext>
            </a:extLst>
          </p:cNvPr>
          <p:cNvSpPr/>
          <p:nvPr/>
        </p:nvSpPr>
        <p:spPr>
          <a:xfrm>
            <a:off x="478972" y="383177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6E5A14-7BEA-4B1F-800F-8DA0AF8A8825}"/>
              </a:ext>
            </a:extLst>
          </p:cNvPr>
          <p:cNvSpPr/>
          <p:nvPr/>
        </p:nvSpPr>
        <p:spPr>
          <a:xfrm>
            <a:off x="914401" y="408214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4ED44F-3D61-4AB1-BFA5-B0B292BD6BD8}"/>
              </a:ext>
            </a:extLst>
          </p:cNvPr>
          <p:cNvSpPr/>
          <p:nvPr/>
        </p:nvSpPr>
        <p:spPr>
          <a:xfrm>
            <a:off x="250372" y="260168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3C4CBD-0532-4056-93E0-73537691662B}"/>
              </a:ext>
            </a:extLst>
          </p:cNvPr>
          <p:cNvSpPr/>
          <p:nvPr/>
        </p:nvSpPr>
        <p:spPr>
          <a:xfrm>
            <a:off x="-43539" y="2351312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032C99-8660-4B26-AE0A-4E2B74C762FD}"/>
              </a:ext>
            </a:extLst>
          </p:cNvPr>
          <p:cNvSpPr/>
          <p:nvPr/>
        </p:nvSpPr>
        <p:spPr>
          <a:xfrm>
            <a:off x="-130628" y="301534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ED25F4-AC4C-401D-A35D-4D21C4482F77}"/>
              </a:ext>
            </a:extLst>
          </p:cNvPr>
          <p:cNvCxnSpPr>
            <a:cxnSpLocks/>
          </p:cNvCxnSpPr>
          <p:nvPr/>
        </p:nvCxnSpPr>
        <p:spPr>
          <a:xfrm>
            <a:off x="815598" y="2859384"/>
            <a:ext cx="392712" cy="27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979255-9B30-438F-9D6A-DC02C7D42D92}"/>
              </a:ext>
            </a:extLst>
          </p:cNvPr>
          <p:cNvCxnSpPr>
            <a:cxnSpLocks/>
          </p:cNvCxnSpPr>
          <p:nvPr/>
        </p:nvCxnSpPr>
        <p:spPr>
          <a:xfrm>
            <a:off x="1333501" y="3158654"/>
            <a:ext cx="239484" cy="56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255D3E-D34F-4603-B11D-620D6CB80B1F}"/>
              </a:ext>
            </a:extLst>
          </p:cNvPr>
          <p:cNvCxnSpPr>
            <a:stCxn id="10" idx="4"/>
            <a:endCxn id="15" idx="0"/>
          </p:cNvCxnSpPr>
          <p:nvPr/>
        </p:nvCxnSpPr>
        <p:spPr>
          <a:xfrm>
            <a:off x="1572985" y="3844458"/>
            <a:ext cx="10885" cy="433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C0FC08-5442-4A68-966D-7334EFA040D5}"/>
              </a:ext>
            </a:extLst>
          </p:cNvPr>
          <p:cNvCxnSpPr>
            <a:cxnSpLocks/>
          </p:cNvCxnSpPr>
          <p:nvPr/>
        </p:nvCxnSpPr>
        <p:spPr>
          <a:xfrm>
            <a:off x="941616" y="3648512"/>
            <a:ext cx="560612" cy="10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75A21C-3D90-4F0E-AB26-1D1977E77762}"/>
              </a:ext>
            </a:extLst>
          </p:cNvPr>
          <p:cNvCxnSpPr>
            <a:cxnSpLocks/>
          </p:cNvCxnSpPr>
          <p:nvPr/>
        </p:nvCxnSpPr>
        <p:spPr>
          <a:xfrm>
            <a:off x="1072245" y="4214569"/>
            <a:ext cx="473527" cy="1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5C29269-157D-411D-9182-C89F61FF7EC7}"/>
              </a:ext>
            </a:extLst>
          </p:cNvPr>
          <p:cNvCxnSpPr>
            <a:cxnSpLocks/>
          </p:cNvCxnSpPr>
          <p:nvPr/>
        </p:nvCxnSpPr>
        <p:spPr>
          <a:xfrm>
            <a:off x="908958" y="3626740"/>
            <a:ext cx="119743" cy="58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75D177-D2BF-4B36-B9FC-791A31D685BE}"/>
              </a:ext>
            </a:extLst>
          </p:cNvPr>
          <p:cNvCxnSpPr>
            <a:cxnSpLocks/>
          </p:cNvCxnSpPr>
          <p:nvPr/>
        </p:nvCxnSpPr>
        <p:spPr>
          <a:xfrm>
            <a:off x="342900" y="2662452"/>
            <a:ext cx="527133" cy="305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F60E0FF-5126-49EC-A2E1-048471B77499}"/>
              </a:ext>
            </a:extLst>
          </p:cNvPr>
          <p:cNvCxnSpPr>
            <a:cxnSpLocks/>
          </p:cNvCxnSpPr>
          <p:nvPr/>
        </p:nvCxnSpPr>
        <p:spPr>
          <a:xfrm>
            <a:off x="419100" y="3321941"/>
            <a:ext cx="409036" cy="303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C0486BE-DF28-4941-A9F8-79AC20DA1B34}"/>
              </a:ext>
            </a:extLst>
          </p:cNvPr>
          <p:cNvCxnSpPr>
            <a:cxnSpLocks/>
          </p:cNvCxnSpPr>
          <p:nvPr/>
        </p:nvCxnSpPr>
        <p:spPr>
          <a:xfrm>
            <a:off x="353786" y="2832082"/>
            <a:ext cx="54428" cy="32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2AC82E-3C78-48F1-9248-DBE1D07C7DFE}"/>
              </a:ext>
            </a:extLst>
          </p:cNvPr>
          <p:cNvCxnSpPr>
            <a:cxnSpLocks/>
          </p:cNvCxnSpPr>
          <p:nvPr/>
        </p:nvCxnSpPr>
        <p:spPr>
          <a:xfrm>
            <a:off x="64498" y="2460883"/>
            <a:ext cx="293911" cy="272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3E0B2A5-A0DD-4F97-9424-2B22D11A7889}"/>
              </a:ext>
            </a:extLst>
          </p:cNvPr>
          <p:cNvCxnSpPr>
            <a:cxnSpLocks/>
          </p:cNvCxnSpPr>
          <p:nvPr/>
        </p:nvCxnSpPr>
        <p:spPr>
          <a:xfrm>
            <a:off x="16330" y="3169541"/>
            <a:ext cx="354606" cy="10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3E8CB1-D336-4CD1-81E4-E808C1C0A174}"/>
              </a:ext>
            </a:extLst>
          </p:cNvPr>
          <p:cNvCxnSpPr>
            <a:cxnSpLocks/>
          </p:cNvCxnSpPr>
          <p:nvPr/>
        </p:nvCxnSpPr>
        <p:spPr>
          <a:xfrm flipH="1">
            <a:off x="620484" y="3658315"/>
            <a:ext cx="282208" cy="255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7051F7A-AB43-4F22-B69A-8A0ADFFE95DE}"/>
              </a:ext>
            </a:extLst>
          </p:cNvPr>
          <p:cNvCxnSpPr>
            <a:cxnSpLocks/>
          </p:cNvCxnSpPr>
          <p:nvPr/>
        </p:nvCxnSpPr>
        <p:spPr>
          <a:xfrm>
            <a:off x="195939" y="3881658"/>
            <a:ext cx="391887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B143A8-FB38-44A6-BC48-386459692904}"/>
              </a:ext>
            </a:extLst>
          </p:cNvPr>
          <p:cNvCxnSpPr>
            <a:cxnSpLocks/>
          </p:cNvCxnSpPr>
          <p:nvPr/>
        </p:nvCxnSpPr>
        <p:spPr>
          <a:xfrm>
            <a:off x="615044" y="3996856"/>
            <a:ext cx="354607" cy="216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4E3BB0-B78B-4E30-BDF5-A65063BF88E0}"/>
              </a:ext>
            </a:extLst>
          </p:cNvPr>
          <p:cNvCxnSpPr>
            <a:cxnSpLocks/>
          </p:cNvCxnSpPr>
          <p:nvPr/>
        </p:nvCxnSpPr>
        <p:spPr>
          <a:xfrm flipH="1">
            <a:off x="223156" y="3984887"/>
            <a:ext cx="407394" cy="50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63FC76-46E3-4AFA-8B97-7BAB2904644E}"/>
              </a:ext>
            </a:extLst>
          </p:cNvPr>
          <p:cNvCxnSpPr>
            <a:cxnSpLocks/>
          </p:cNvCxnSpPr>
          <p:nvPr/>
        </p:nvCxnSpPr>
        <p:spPr>
          <a:xfrm>
            <a:off x="206830" y="4382400"/>
            <a:ext cx="538840" cy="398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EC0BE46-BE5E-497C-8A0A-ECAD7D8F1272}"/>
              </a:ext>
            </a:extLst>
          </p:cNvPr>
          <p:cNvCxnSpPr>
            <a:cxnSpLocks/>
          </p:cNvCxnSpPr>
          <p:nvPr/>
        </p:nvCxnSpPr>
        <p:spPr>
          <a:xfrm flipH="1">
            <a:off x="-293913" y="3897801"/>
            <a:ext cx="447134" cy="21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5A06732-8F3A-430D-BA21-2CD1805DA501}"/>
              </a:ext>
            </a:extLst>
          </p:cNvPr>
          <p:cNvCxnSpPr>
            <a:cxnSpLocks/>
          </p:cNvCxnSpPr>
          <p:nvPr/>
        </p:nvCxnSpPr>
        <p:spPr>
          <a:xfrm flipH="1">
            <a:off x="-293914" y="4421398"/>
            <a:ext cx="560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6FCC4FA-62CC-41F0-ACCB-7C843E5404E0}"/>
              </a:ext>
            </a:extLst>
          </p:cNvPr>
          <p:cNvSpPr/>
          <p:nvPr/>
        </p:nvSpPr>
        <p:spPr>
          <a:xfrm>
            <a:off x="576940" y="4582883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EFB6DC-2064-4E61-ABF8-DF08849A750A}"/>
              </a:ext>
            </a:extLst>
          </p:cNvPr>
          <p:cNvSpPr/>
          <p:nvPr/>
        </p:nvSpPr>
        <p:spPr>
          <a:xfrm>
            <a:off x="152400" y="42998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FCEA72-86D5-40F8-8937-14810648215A}"/>
              </a:ext>
            </a:extLst>
          </p:cNvPr>
          <p:cNvSpPr/>
          <p:nvPr/>
        </p:nvSpPr>
        <p:spPr>
          <a:xfrm>
            <a:off x="1469570" y="4278086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0ECF54-CD16-494F-B9AB-30EAE81A5558}"/>
              </a:ext>
            </a:extLst>
          </p:cNvPr>
          <p:cNvCxnSpPr>
            <a:cxnSpLocks/>
          </p:cNvCxnSpPr>
          <p:nvPr/>
        </p:nvCxnSpPr>
        <p:spPr>
          <a:xfrm flipH="1">
            <a:off x="702126" y="4203683"/>
            <a:ext cx="337461" cy="500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943E44-9A3D-4A3F-908D-603B51BDAF4B}"/>
              </a:ext>
            </a:extLst>
          </p:cNvPr>
          <p:cNvCxnSpPr>
            <a:cxnSpLocks/>
          </p:cNvCxnSpPr>
          <p:nvPr/>
        </p:nvCxnSpPr>
        <p:spPr>
          <a:xfrm flipH="1">
            <a:off x="957122" y="3223970"/>
            <a:ext cx="343721" cy="41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EEB2C9A-97EF-44E1-8840-83408DDB8100}"/>
              </a:ext>
            </a:extLst>
          </p:cNvPr>
          <p:cNvSpPr/>
          <p:nvPr/>
        </p:nvSpPr>
        <p:spPr>
          <a:xfrm>
            <a:off x="1458685" y="3614058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9565FD-1F00-4DD2-BC14-55D5273483E3}"/>
              </a:ext>
            </a:extLst>
          </p:cNvPr>
          <p:cNvSpPr/>
          <p:nvPr/>
        </p:nvSpPr>
        <p:spPr>
          <a:xfrm>
            <a:off x="1219201" y="3048000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65FA2-8042-43A5-A045-694E94D6C60E}"/>
              </a:ext>
            </a:extLst>
          </p:cNvPr>
          <p:cNvSpPr/>
          <p:nvPr/>
        </p:nvSpPr>
        <p:spPr>
          <a:xfrm>
            <a:off x="696683" y="2771216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727011-D985-42CA-BDFF-4808426ABA62}"/>
              </a:ext>
            </a:extLst>
          </p:cNvPr>
          <p:cNvCxnSpPr>
            <a:cxnSpLocks/>
          </p:cNvCxnSpPr>
          <p:nvPr/>
        </p:nvCxnSpPr>
        <p:spPr>
          <a:xfrm>
            <a:off x="817249" y="2935217"/>
            <a:ext cx="64497" cy="641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694BE0E-D371-4AA6-8239-7D807E03BD04}"/>
              </a:ext>
            </a:extLst>
          </p:cNvPr>
          <p:cNvSpPr/>
          <p:nvPr/>
        </p:nvSpPr>
        <p:spPr>
          <a:xfrm>
            <a:off x="794658" y="3494314"/>
            <a:ext cx="228600" cy="230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A9D7-54EF-E463-9045-286970F5A440}"/>
                  </a:ext>
                </a:extLst>
              </p:cNvPr>
              <p:cNvSpPr txBox="1"/>
              <p:nvPr/>
            </p:nvSpPr>
            <p:spPr>
              <a:xfrm>
                <a:off x="4463963" y="2514601"/>
                <a:ext cx="4440550" cy="16809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SG" sz="2400" dirty="0"/>
              </a:p>
              <a:p>
                <a:endParaRPr lang="en-SG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/ℏ</m:t>
                                  </m:r>
                                  <m:nary>
                                    <m:nary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4A9D7-54EF-E463-9045-286970F5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63" y="2514601"/>
                <a:ext cx="4440550" cy="1680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45E493A-A317-2E8F-9CE0-90278FC64522}"/>
              </a:ext>
            </a:extLst>
          </p:cNvPr>
          <p:cNvSpPr txBox="1"/>
          <p:nvPr/>
        </p:nvSpPr>
        <p:spPr>
          <a:xfrm>
            <a:off x="1812472" y="251460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system</a:t>
            </a:r>
            <a:endParaRPr lang="en-SG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2B91E2-D9A8-EC05-9FED-543B09228319}"/>
              </a:ext>
            </a:extLst>
          </p:cNvPr>
          <p:cNvSpPr txBox="1"/>
          <p:nvPr/>
        </p:nvSpPr>
        <p:spPr>
          <a:xfrm>
            <a:off x="97972" y="5162413"/>
            <a:ext cx="87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bath</a:t>
            </a:r>
            <a:endParaRPr lang="en-SG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74BA64-21F0-C96D-454A-E359F9E88553}"/>
                  </a:ext>
                </a:extLst>
              </p14:cNvPr>
              <p14:cNvContentPartPr/>
              <p14:nvPr/>
            </p14:nvContentPartPr>
            <p14:xfrm>
              <a:off x="2448634" y="340683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74BA64-21F0-C96D-454A-E359F9E885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9994" y="33981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69CF89-268B-BD8A-E829-CB7A66DCADE5}"/>
                  </a:ext>
                </a:extLst>
              </p14:cNvPr>
              <p14:cNvContentPartPr/>
              <p14:nvPr/>
            </p14:nvContentPartPr>
            <p14:xfrm>
              <a:off x="2448634" y="3169954"/>
              <a:ext cx="688680" cy="258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69CF89-268B-BD8A-E829-CB7A66DCAD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9994" y="3161314"/>
                <a:ext cx="7063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21C8842-A0BA-B65E-D3F7-BFF7176D2319}"/>
                  </a:ext>
                </a:extLst>
              </p14:cNvPr>
              <p14:cNvContentPartPr/>
              <p14:nvPr/>
            </p14:nvContentPartPr>
            <p14:xfrm>
              <a:off x="3150274" y="3069154"/>
              <a:ext cx="183240" cy="186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21C8842-A0BA-B65E-D3F7-BFF7176D231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1634" y="3060514"/>
                <a:ext cx="200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97B2AC6-DF5A-47C6-A32B-F3ED2CE8BA5E}"/>
                  </a:ext>
                </a:extLst>
              </p14:cNvPr>
              <p14:cNvContentPartPr/>
              <p14:nvPr/>
            </p14:nvContentPartPr>
            <p14:xfrm>
              <a:off x="3145594" y="3567394"/>
              <a:ext cx="155880" cy="204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97B2AC6-DF5A-47C6-A32B-F3ED2CE8BA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36594" y="3558754"/>
                <a:ext cx="1735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F902E8D-67D9-AA0B-F602-4490A186B784}"/>
                  </a:ext>
                </a:extLst>
              </p14:cNvPr>
              <p14:cNvContentPartPr/>
              <p14:nvPr/>
            </p14:nvContentPartPr>
            <p14:xfrm>
              <a:off x="2355174" y="3734255"/>
              <a:ext cx="688975" cy="258763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F902E8D-67D9-AA0B-F602-4490A186B7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46170" y="3725258"/>
                <a:ext cx="706623" cy="27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6293C-F8B9-989D-E2AA-5BB4EEEBB721}"/>
                  </a:ext>
                </a:extLst>
              </p:cNvPr>
              <p:cNvSpPr txBox="1"/>
              <p:nvPr/>
            </p:nvSpPr>
            <p:spPr>
              <a:xfrm>
                <a:off x="4463963" y="5162413"/>
                <a:ext cx="28403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SG" sz="2400" b="1" dirty="0"/>
                  <a:t> </a:t>
                </a:r>
                <a:r>
                  <a:rPr lang="en-SG" sz="2400" dirty="0"/>
                  <a:t>:</a:t>
                </a:r>
                <a:r>
                  <a:rPr lang="en-SG" sz="2400" b="1" dirty="0"/>
                  <a:t> </a:t>
                </a:r>
                <a:r>
                  <a:rPr lang="en-SG" sz="2400" dirty="0"/>
                  <a:t>vector field</a:t>
                </a:r>
                <a:endParaRPr lang="en-SG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6293C-F8B9-989D-E2AA-5BB4EEEBB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63" y="5162413"/>
                <a:ext cx="2840351" cy="461665"/>
              </a:xfrm>
              <a:prstGeom prst="rect">
                <a:avLst/>
              </a:prstGeom>
              <a:blipFill>
                <a:blip r:embed="rId17"/>
                <a:stretch>
                  <a:fillRect l="-429" t="-10526" b="-2894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2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7748-8FF5-4665-9847-54A66F1C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NEGF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1204-1F81-4578-A671-90EB6520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4E6128-1016-48A0-B9E8-81D90EDE1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01370"/>
              </p:ext>
            </p:extLst>
          </p:nvPr>
        </p:nvGraphicFramePr>
        <p:xfrm>
          <a:off x="332678" y="2263324"/>
          <a:ext cx="8396755" cy="331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000" imgH="2082600" progId="Equation.DSMT4">
                  <p:embed/>
                </p:oleObj>
              </mc:Choice>
              <mc:Fallback>
                <p:oleObj name="Equation" r:id="rId2" imgW="5283000" imgH="2082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94E6128-1016-48A0-B9E8-81D90EDE13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2678" y="2263324"/>
                        <a:ext cx="8396755" cy="3311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C5D04F-52B8-4FB8-AAC0-D7EE5AC09F95}"/>
              </a:ext>
            </a:extLst>
          </p:cNvPr>
          <p:cNvCxnSpPr/>
          <p:nvPr/>
        </p:nvCxnSpPr>
        <p:spPr>
          <a:xfrm>
            <a:off x="2715904" y="2790967"/>
            <a:ext cx="696036" cy="55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5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5283-4769-4073-83BA-1CCBEAD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Fluctuation-dissipation theorem in thermal equilibrium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DF042-8B1D-4DD3-A983-5352590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4E3AF3-D312-4DD5-821C-10B6A868D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02180"/>
              </p:ext>
            </p:extLst>
          </p:nvPr>
        </p:nvGraphicFramePr>
        <p:xfrm>
          <a:off x="1239044" y="2127251"/>
          <a:ext cx="6665912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1828800" progId="Equation.DSMT4">
                  <p:embed/>
                </p:oleObj>
              </mc:Choice>
              <mc:Fallback>
                <p:oleObj name="Equation" r:id="rId2" imgW="288288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9044" y="2127251"/>
                        <a:ext cx="6665912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898221-2D00-412D-B484-06B5F5DD87EA}"/>
              </a:ext>
            </a:extLst>
          </p:cNvPr>
          <p:cNvSpPr txBox="1"/>
          <p:nvPr/>
        </p:nvSpPr>
        <p:spPr>
          <a:xfrm>
            <a:off x="4920343" y="3054023"/>
            <a:ext cx="247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Callen and Welton 1951,</a:t>
            </a:r>
          </a:p>
          <a:p>
            <a:r>
              <a:rPr lang="en-US" dirty="0"/>
              <a:t>Eckhardt 1984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2434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5C46-3E0B-41A0-9F62-4B259075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Dyson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7CD03-E6A2-456D-9142-D4ABE81C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AF861E-5C3C-45CD-A1CA-35B8DA9D4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46907"/>
              </p:ext>
            </p:extLst>
          </p:nvPr>
        </p:nvGraphicFramePr>
        <p:xfrm>
          <a:off x="783467" y="1931987"/>
          <a:ext cx="7577066" cy="393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57800" imgH="2730240" progId="Equation.DSMT4">
                  <p:embed/>
                </p:oleObj>
              </mc:Choice>
              <mc:Fallback>
                <p:oleObj name="Equation" r:id="rId2" imgW="5257800" imgH="2730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94E6128-1016-48A0-B9E8-81D90EDE13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3467" y="1931987"/>
                        <a:ext cx="7577066" cy="3935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02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5C46-3E0B-41A0-9F62-4B259075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Keldysh</a:t>
            </a:r>
            <a:r>
              <a:rPr lang="en-US" dirty="0"/>
              <a:t>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7CD03-E6A2-456D-9142-D4ABE81C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AF861E-5C3C-45CD-A1CA-35B8DA9D4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53739"/>
              </p:ext>
            </p:extLst>
          </p:nvPr>
        </p:nvGraphicFramePr>
        <p:xfrm>
          <a:off x="242888" y="1936750"/>
          <a:ext cx="8823325" cy="392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94080" imgH="2311200" progId="Equation.DSMT4">
                  <p:embed/>
                </p:oleObj>
              </mc:Choice>
              <mc:Fallback>
                <p:oleObj name="Equation" r:id="rId2" imgW="5194080" imgH="231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1AF861E-5C3C-45CD-A1CA-35B8DA9D4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888" y="1936750"/>
                        <a:ext cx="8823325" cy="392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52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16A898B-55FC-407A-A1A4-6A4ED109E8DD}"/>
              </a:ext>
            </a:extLst>
          </p:cNvPr>
          <p:cNvSpPr/>
          <p:nvPr/>
        </p:nvSpPr>
        <p:spPr>
          <a:xfrm>
            <a:off x="6805535" y="2296886"/>
            <a:ext cx="1282551" cy="13255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3F029-33A9-4AC4-89FE-F5C5349A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surface integral to volume integral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0FF94-9FD0-41EF-A3B2-B2079E55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D980BF-D8B5-4318-ADA0-196902D3F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42223"/>
              </p:ext>
            </p:extLst>
          </p:nvPr>
        </p:nvGraphicFramePr>
        <p:xfrm>
          <a:off x="920673" y="2124908"/>
          <a:ext cx="5884862" cy="36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640" imgH="2234880" progId="Equation.DSMT4">
                  <p:embed/>
                </p:oleObj>
              </mc:Choice>
              <mc:Fallback>
                <p:oleObj name="Equation" r:id="rId2" imgW="3644640" imgH="223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673" y="2124908"/>
                        <a:ext cx="5884862" cy="360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>
            <a:extLst>
              <a:ext uri="{FF2B5EF4-FFF2-40B4-BE49-F238E27FC236}">
                <a16:creationId xmlns:a16="http://schemas.microsoft.com/office/drawing/2014/main" id="{F82A3D15-FC27-4E51-945E-2DEDBF63FE40}"/>
              </a:ext>
            </a:extLst>
          </p:cNvPr>
          <p:cNvSpPr/>
          <p:nvPr/>
        </p:nvSpPr>
        <p:spPr>
          <a:xfrm>
            <a:off x="7172960" y="2661920"/>
            <a:ext cx="528320" cy="528320"/>
          </a:xfrm>
          <a:prstGeom prst="cub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086A2-8536-4A74-AFC2-89370B25FFDB}"/>
              </a:ext>
            </a:extLst>
          </p:cNvPr>
          <p:cNvSpPr txBox="1"/>
          <p:nvPr/>
        </p:nvSpPr>
        <p:spPr>
          <a:xfrm>
            <a:off x="7193280" y="2763521"/>
            <a:ext cx="29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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1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3085</TotalTime>
  <Words>590</Words>
  <Application>Microsoft Office PowerPoint</Application>
  <PresentationFormat>On-screen Show (4:3)</PresentationFormat>
  <Paragraphs>100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Frutiger LT 55 Roman</vt:lpstr>
      <vt:lpstr>Arial</vt:lpstr>
      <vt:lpstr>Calibri</vt:lpstr>
      <vt:lpstr>Cambria Math</vt:lpstr>
      <vt:lpstr>Times New Roman</vt:lpstr>
      <vt:lpstr>Office Theme</vt:lpstr>
      <vt:lpstr>Equation</vt:lpstr>
      <vt:lpstr>NEGF method for transport mediated by photons and the super-Planckian problem </vt:lpstr>
      <vt:lpstr>Outline</vt:lpstr>
      <vt:lpstr>Electron tight-binding model with bath(s)</vt:lpstr>
      <vt:lpstr>Electron-field interaction, Peierls substitution</vt:lpstr>
      <vt:lpstr>NEGF definitions</vt:lpstr>
      <vt:lpstr>Fluctuation-dissipation theorem in thermal equilibrium</vt:lpstr>
      <vt:lpstr>Dyson equations</vt:lpstr>
      <vt:lpstr>Keldysh equation</vt:lpstr>
      <vt:lpstr>From surface integral to volume integral</vt:lpstr>
      <vt:lpstr>Self energy Π</vt:lpstr>
      <vt:lpstr>Meir-Wingreen formula</vt:lpstr>
      <vt:lpstr>van der Waals force between current-carrying graphene nanostrips</vt:lpstr>
      <vt:lpstr>PowerPoint Presentation</vt:lpstr>
      <vt:lpstr>Heat transfer in on 2D metals, super-Planckian problem</vt:lpstr>
      <vt:lpstr>Drude model approximation to photon self-energy Π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1, Lattice Symmetries </dc:title>
  <dc:creator>Wang Jian-Sheng</dc:creator>
  <cp:lastModifiedBy>Wang Jian-Sheng</cp:lastModifiedBy>
  <cp:revision>314</cp:revision>
  <dcterms:created xsi:type="dcterms:W3CDTF">2020-11-29T06:14:44Z</dcterms:created>
  <dcterms:modified xsi:type="dcterms:W3CDTF">2023-07-02T15:58:27Z</dcterms:modified>
</cp:coreProperties>
</file>